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7" r:id="rId1"/>
    <p:sldMasterId id="2147483676" r:id="rId2"/>
  </p:sldMasterIdLst>
  <p:notesMasterIdLst>
    <p:notesMasterId r:id="rId15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8" r:id="rId10"/>
    <p:sldId id="264" r:id="rId11"/>
    <p:sldId id="269" r:id="rId12"/>
    <p:sldId id="266" r:id="rId13"/>
    <p:sldId id="267" r:id="rId14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8" roundtripDataSignature="AMtx7miYnlIVvP1CclHBwdrRPQlRKSaHc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68"/>
    <p:restoredTop sz="66096"/>
  </p:normalViewPr>
  <p:slideViewPr>
    <p:cSldViewPr snapToGrid="0">
      <p:cViewPr varScale="1">
        <p:scale>
          <a:sx n="109" d="100"/>
          <a:sy n="109" d="100"/>
        </p:scale>
        <p:origin x="1256" y="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customschemas.google.com/relationships/presentationmetadata" Target="metadata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" name="Google Shape;39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d4667e7c8b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d4667e7c8b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d4667e7c8b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d4667e7c8b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" name="Google Shape;4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" name="Google Shape;5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767fe08b6e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6" name="Google Shape;56;g3767fe08b6e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767fe08b6e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" name="Google Shape;62;g3767fe08b6e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K20 Center. (n.d.). Quick write. Strategies. https://learn.k20center.ou.edu/strategy/1127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ce26eddbea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0" name="Google Shape;70;g3ce26eddbea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e8626de65f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e8626de65f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K20 Center. (2021, September 21). </a:t>
            </a:r>
            <a:r>
              <a:rPr lang="en-US" i="1" dirty="0"/>
              <a:t>K20 Center 8 minute timer </a:t>
            </a:r>
            <a:r>
              <a:rPr lang="en-US" dirty="0"/>
              <a:t>[Video]. YouTube. https://</a:t>
            </a:r>
            <a:r>
              <a:rPr lang="en-US" dirty="0" err="1"/>
              <a:t>www.youtube.com</a:t>
            </a:r>
            <a:r>
              <a:rPr lang="en-US" dirty="0"/>
              <a:t>/</a:t>
            </a:r>
            <a:r>
              <a:rPr lang="en-US" dirty="0" err="1"/>
              <a:t>watch?v</a:t>
            </a:r>
            <a:r>
              <a:rPr lang="en-US" dirty="0"/>
              <a:t>=R-21YM7Ey7k </a:t>
            </a: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e8626de65f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e8626de65f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107404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d4667e7c8b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d4667e7c8b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K20 Center. (n.d.). Why-Lighting. Strategies. https://learn.k20center.ou.edu/strategy/128</a:t>
            </a: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4211729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D6EEF45-89C6-035A-7767-7ED289963CD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4993757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C972B790-E0EA-1D94-2E39-E91EBF32EFA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416073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3;p3" title="k20center-logo-variations_K20 Bug - White.png">
            <a:extLst>
              <a:ext uri="{FF2B5EF4-FFF2-40B4-BE49-F238E27FC236}">
                <a16:creationId xmlns:a16="http://schemas.microsoft.com/office/drawing/2014/main" id="{A98AC9D7-ABC9-ABD1-C36A-7174189F79D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2718689"/>
            <a:ext cx="7886700" cy="11255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56614536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-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120B5383-12EC-4263-1497-9698C0CF58F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95F1D04-4812-04B5-3299-BCB12F584B19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0201FEDF-1B17-4939-DD49-DF358C79259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9371722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- Re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86F1E247-B682-7CCA-0967-E63908DD64C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492F45D-B2D5-2BE4-2F75-6C684136B567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80D6DD3C-71EE-3C73-DDA5-5CEF6C3263A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1195041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AF74F841-FC3F-3B0B-3269-2B1C811007C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20148833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Cov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3695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estion/Objective" type="tx">
  <p:cSld name="Question/Objectiv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14"/>
          <p:cNvSpPr txBox="1">
            <a:spLocks noGrp="1"/>
          </p:cNvSpPr>
          <p:nvPr>
            <p:ph type="ctrTitle"/>
          </p:nvPr>
        </p:nvSpPr>
        <p:spPr>
          <a:xfrm>
            <a:off x="456175" y="744575"/>
            <a:ext cx="82323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Google Shape;16;p14"/>
          <p:cNvSpPr txBox="1">
            <a:spLocks noGrp="1"/>
          </p:cNvSpPr>
          <p:nvPr>
            <p:ph type="subTitle" idx="1"/>
          </p:nvPr>
        </p:nvSpPr>
        <p:spPr>
          <a:xfrm>
            <a:off x="456175" y="2834125"/>
            <a:ext cx="82323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6714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Layout">
  <p:cSld name="One Column Layout">
    <p:bg>
      <p:bgPr>
        <a:solidFill>
          <a:schemeClr val="lt1"/>
        </a:soli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6"/>
          <p:cNvSpPr txBox="1">
            <a:spLocks noGrp="1"/>
          </p:cNvSpPr>
          <p:nvPr>
            <p:ph type="title"/>
          </p:nvPr>
        </p:nvSpPr>
        <p:spPr>
          <a:xfrm>
            <a:off x="456175" y="445025"/>
            <a:ext cx="8225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  <a:defRPr sz="3600">
                <a:solidFill>
                  <a:srgbClr val="91192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Google Shape;21;p16"/>
          <p:cNvSpPr txBox="1">
            <a:spLocks noGrp="1"/>
          </p:cNvSpPr>
          <p:nvPr>
            <p:ph type="body" idx="1"/>
          </p:nvPr>
        </p:nvSpPr>
        <p:spPr>
          <a:xfrm>
            <a:off x="456300" y="1152475"/>
            <a:ext cx="8225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937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 b="0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Noto Sans Symbols"/>
              <a:buChar char="▪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55580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45466" y="559689"/>
            <a:ext cx="4565121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944799" y="2807732"/>
            <a:ext cx="4564202" cy="1397000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71692194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- With Cover Imag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384C1E7-5E3D-A621-C2AF-8355619A0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800CFF90-44AF-7644-A3CC-9BC9ACF5E8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4376405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jective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2190A501-5ACD-F178-69EF-6D3C6116E86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0631645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7A36BC56-4BFB-F2FB-2704-1CEB5D4A557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649" y="1370013"/>
            <a:ext cx="7886699" cy="3262312"/>
          </a:xfrm>
          <a:prstGeom prst="rect">
            <a:avLst/>
          </a:prstGeom>
        </p:spPr>
        <p:txBody>
          <a:bodyPr/>
          <a:lstStyle>
            <a:lvl1pPr marL="228600" indent="-22860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22860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22860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014766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D51A9934-4731-CF7D-01F8-8F8BC4047EE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3548678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29;p7" title="k20center-logo-variations_K20 - Bug Color.png">
            <a:extLst>
              <a:ext uri="{FF2B5EF4-FFF2-40B4-BE49-F238E27FC236}">
                <a16:creationId xmlns:a16="http://schemas.microsoft.com/office/drawing/2014/main" id="{CC1A804E-1971-8E34-9464-0A90A0072EB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>
            <a:lvl1pPr marL="228600" indent="-32004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32004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32004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0479998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structional Strate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5D168AF4-32E4-74C0-4A18-039BCF6D6B8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9360390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4B20552E-7342-E84A-F371-1971A3F6C44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2;p8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 anchor="t">
            <a:norm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73646424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92A09B7-DA10-1158-CAB4-8798C3E2F8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7CF834B-CD39-B870-A33D-BB16E7C46C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 </a:t>
            </a:r>
          </a:p>
          <a:p>
            <a:pPr lvl="1"/>
            <a:r>
              <a:rPr lang="en-US" altLang="en-US" dirty="0"/>
              <a:t>Second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7622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  <p:sldLayoutId id="2147483672" r:id="rId15"/>
    <p:sldLayoutId id="2147483673" r:id="rId16"/>
    <p:sldLayoutId id="2147483674" r:id="rId17"/>
    <p:sldLayoutId id="2147483675" r:id="rId18"/>
  </p:sldLayoutIdLst>
  <p:hf sldNum="0"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457200" indent="-393192" algn="l" rtl="0" eaLnBrk="1" fontAlgn="base" hangingPunct="1">
        <a:spcBef>
          <a:spcPts val="520"/>
        </a:spcBef>
        <a:spcAft>
          <a:spcPct val="0"/>
        </a:spcAft>
        <a:buClr>
          <a:srgbClr val="971D20"/>
        </a:buClr>
        <a:buSzPct val="100000"/>
        <a:buFont typeface="System Font Regular"/>
        <a:buChar char="●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eaLnBrk="1" fontAlgn="base" hangingPunct="1">
        <a:spcBef>
          <a:spcPts val="340"/>
        </a:spcBef>
        <a:spcAft>
          <a:spcPct val="0"/>
        </a:spcAft>
        <a:buClr>
          <a:srgbClr val="E8BF3C"/>
        </a:buClr>
        <a:buFont typeface="Wingdings" pitchFamily="2" charset="2"/>
        <a:buChar char="§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20040" algn="l" rtl="0" eaLnBrk="1" fontAlgn="base" hangingPunct="1">
        <a:lnSpc>
          <a:spcPct val="90000"/>
        </a:lnSpc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eaLnBrk="1" fontAlgn="base" hangingPunct="1">
        <a:lnSpc>
          <a:spcPct val="90000"/>
        </a:lnSpc>
        <a:spcBef>
          <a:spcPts val="270"/>
        </a:spcBef>
        <a:spcAft>
          <a:spcPct val="0"/>
        </a:spcAft>
        <a:buClr>
          <a:schemeClr val="accent1"/>
        </a:buClr>
        <a:buSzPct val="80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DBC93EE6-7CCD-518F-84C9-A4397115C5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4DDC3D1B-4E0E-1D9F-CB2D-3C12C36432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US" altLang="en-US" dirty="0"/>
          </a:p>
        </p:txBody>
      </p:sp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6C23A54-FCC8-0F9D-1665-130E35DC754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3280212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228600" indent="-393192" algn="l" rtl="0" eaLnBrk="1" fontAlgn="base" hangingPunct="1">
        <a:spcBef>
          <a:spcPts val="520"/>
        </a:spcBef>
        <a:spcAft>
          <a:spcPct val="0"/>
        </a:spcAft>
        <a:buClr>
          <a:srgbClr val="971D20"/>
        </a:buClr>
        <a:buFont typeface="Aptos Display" panose="020B0004020202020204" pitchFamily="34" charset="0"/>
        <a:buAutoNum type="arabi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Font typeface="Aptos Display" panose="020B0004020202020204" pitchFamily="34" charset="0"/>
        <a:buAutoNum type="alpha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eaLnBrk="1" fontAlgn="base" hangingPunct="1">
        <a:spcBef>
          <a:spcPts val="340"/>
        </a:spcBef>
        <a:spcAft>
          <a:spcPct val="0"/>
        </a:spcAft>
        <a:buClr>
          <a:srgbClr val="E8BF3C"/>
        </a:buClr>
        <a:buFont typeface="Aptos Display" panose="020B0004020202020204" pitchFamily="34" charset="0"/>
        <a:buAutoNum type="roman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19088" algn="l" rtl="0" eaLnBrk="1" fontAlgn="base" hangingPunct="1"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eaLnBrk="1" fontAlgn="base" hangingPunct="1">
        <a:spcBef>
          <a:spcPts val="270"/>
        </a:spcBef>
        <a:spcAft>
          <a:spcPct val="0"/>
        </a:spcAft>
        <a:buClr>
          <a:schemeClr val="accent1"/>
        </a:buClr>
        <a:buSzPct val="75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EVS_yYQoLJg?feature=oembed" TargetMode="Externa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R-21YM7Ey7k?feature=oembed" TargetMode="Externa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196E78-E5B2-18CF-99C2-94DE8EA23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Planning a Letter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94A684-5E1D-F47A-49AD-A86AE7A475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Imagine that you are writing a letter to a character from the novel: Hazel, Augustus, or another character of your choice. </a:t>
            </a:r>
          </a:p>
          <a:p>
            <a:r>
              <a:rPr lang="en-US" dirty="0"/>
              <a:t>Complete the handout to plan your letter. </a:t>
            </a:r>
          </a:p>
          <a:p>
            <a:r>
              <a:rPr lang="en-US" dirty="0"/>
              <a:t>Especially consider how you want the letter to feel. Do you want the letter to feel sympathetic, funny, inspiring, or something else?</a:t>
            </a:r>
          </a:p>
        </p:txBody>
      </p:sp>
    </p:spTree>
    <p:extLst>
      <p:ext uri="{BB962C8B-B14F-4D97-AF65-F5344CB8AC3E}">
        <p14:creationId xmlns:p14="http://schemas.microsoft.com/office/powerpoint/2010/main" val="11333022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d4667e7c8b_0_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Writing a Letter</a:t>
            </a:r>
            <a:endParaRPr dirty="0"/>
          </a:p>
        </p:txBody>
      </p:sp>
      <p:sp>
        <p:nvSpPr>
          <p:cNvPr id="105" name="Google Shape;105;g3d4667e7c8b_0_6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3700" algn="l" rtl="0">
              <a:spcAft>
                <a:spcPts val="0"/>
              </a:spcAft>
              <a:buSzPts val="2600"/>
              <a:buChar char="●"/>
            </a:pPr>
            <a:r>
              <a:rPr lang="en-US" sz="2400" dirty="0"/>
              <a:t>Use your completed Letter Planning handout to write a letter to your chosen character. </a:t>
            </a:r>
          </a:p>
          <a:p>
            <a:pPr marL="457200" lvl="0" indent="-393700" algn="l" rtl="0">
              <a:spcAft>
                <a:spcPts val="0"/>
              </a:spcAft>
              <a:buSzPts val="2600"/>
              <a:buChar char="●"/>
            </a:pPr>
            <a:r>
              <a:rPr lang="en-US" sz="2400" dirty="0"/>
              <a:t>In your letter, include:</a:t>
            </a:r>
          </a:p>
          <a:p>
            <a:pPr lvl="1"/>
            <a:r>
              <a:rPr lang="en-US" sz="2400" b="1" dirty="0"/>
              <a:t>One</a:t>
            </a:r>
            <a:r>
              <a:rPr lang="en-US" sz="2400" dirty="0"/>
              <a:t> piece of advice from the article</a:t>
            </a:r>
          </a:p>
          <a:p>
            <a:pPr lvl="1"/>
            <a:r>
              <a:rPr lang="en-US" sz="2400" b="1" dirty="0"/>
              <a:t>One</a:t>
            </a:r>
            <a:r>
              <a:rPr lang="en-US" sz="2400" dirty="0"/>
              <a:t> specific moment from the novel that shows why the character needs to hear what you have to say</a:t>
            </a:r>
          </a:p>
          <a:p>
            <a:pPr lvl="1"/>
            <a:r>
              <a:rPr lang="en-US" sz="2400" b="1" dirty="0"/>
              <a:t>Two</a:t>
            </a:r>
            <a:r>
              <a:rPr lang="en-US" sz="2400" dirty="0"/>
              <a:t> paragraphs</a:t>
            </a:r>
            <a:endParaRPr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d4667e7c8b_0_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Share with a Partner</a:t>
            </a:r>
            <a:endParaRPr dirty="0"/>
          </a:p>
        </p:txBody>
      </p:sp>
      <p:sp>
        <p:nvSpPr>
          <p:cNvPr id="111" name="Google Shape;111;g3d4667e7c8b_0_23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3700" algn="l" rtl="0">
              <a:spcAft>
                <a:spcPts val="0"/>
              </a:spcAft>
              <a:buSzPts val="2600"/>
              <a:buChar char="●"/>
            </a:pPr>
            <a:r>
              <a:rPr lang="en" sz="2200" dirty="0"/>
              <a:t>Identify one sentence in your letter where you used specific words to create a desired effect (humor, sympathy, compassion, etc.).</a:t>
            </a:r>
          </a:p>
          <a:p>
            <a:pPr marL="457200" lvl="0" indent="-393700" algn="l" rtl="0">
              <a:spcAft>
                <a:spcPts val="0"/>
              </a:spcAft>
              <a:buSzPts val="2600"/>
              <a:buChar char="●"/>
            </a:pPr>
            <a:r>
              <a:rPr lang="en" sz="2200" dirty="0"/>
              <a:t>With your partner:</a:t>
            </a:r>
          </a:p>
          <a:p>
            <a:pPr lvl="1"/>
            <a:r>
              <a:rPr lang="en" sz="2200" dirty="0"/>
              <a:t>Share your sentence</a:t>
            </a:r>
          </a:p>
          <a:p>
            <a:pPr lvl="1"/>
            <a:r>
              <a:rPr lang="en" sz="2200" dirty="0"/>
              <a:t>Explain the effect you intended to create and why you chose that effect</a:t>
            </a:r>
          </a:p>
          <a:p>
            <a:pPr lvl="1"/>
            <a:r>
              <a:rPr lang="en" sz="2200" dirty="0"/>
              <a:t>Ask for feedback about whether or not you achieved that effect with your word choice and why or why not.</a:t>
            </a:r>
          </a:p>
          <a:p>
            <a:pPr marL="6350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lang="en" sz="2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</a:pPr>
            <a:r>
              <a:rPr lang="en" sz="4500" dirty="0"/>
              <a:t>The Purpose in Our Stars</a:t>
            </a:r>
            <a:endParaRPr sz="4500" dirty="0"/>
          </a:p>
        </p:txBody>
      </p:sp>
      <p:sp>
        <p:nvSpPr>
          <p:cNvPr id="46" name="Google Shape;46;p2"/>
          <p:cNvSpPr txBox="1"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 dirty="0"/>
              <a:t>Exploring Word Choice and Meaning through </a:t>
            </a:r>
            <a:r>
              <a:rPr lang="en" i="1" dirty="0"/>
              <a:t>The Fault in Our Stars</a:t>
            </a:r>
            <a:endParaRPr dirty="0"/>
          </a:p>
        </p:txBody>
      </p:sp>
      <p:pic>
        <p:nvPicPr>
          <p:cNvPr id="47" name="Google Shape;47;p2" title="Fault_In_Our_Stars_Her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6119" y="1352387"/>
            <a:ext cx="3015049" cy="2638257"/>
          </a:xfrm>
          <a:prstGeom prst="flowChartPreparation">
            <a:avLst/>
          </a:prstGeom>
          <a:noFill/>
          <a:ln w="28575">
            <a:solidFill>
              <a:schemeClr val="bg1"/>
            </a:solidFill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</a:pPr>
            <a:r>
              <a:rPr lang="en" dirty="0"/>
              <a:t>Essential Question</a:t>
            </a:r>
            <a:endParaRPr dirty="0"/>
          </a:p>
        </p:txBody>
      </p:sp>
      <p:sp>
        <p:nvSpPr>
          <p:cNvPr id="53" name="Google Shape;53;p3"/>
          <p:cNvSpPr txBox="1"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35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 dirty="0"/>
              <a:t>How can your word choice create a specific effect in writing? 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767fe08b6e_0_9"/>
          <p:cNvSpPr txBox="1">
            <a:spLocks noGrp="1"/>
          </p:cNvSpPr>
          <p:nvPr>
            <p:ph type="title"/>
          </p:nvPr>
        </p:nvSpPr>
        <p:spPr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/>
              <a:t>Learning Objective</a:t>
            </a:r>
          </a:p>
        </p:txBody>
      </p:sp>
      <p:sp>
        <p:nvSpPr>
          <p:cNvPr id="59" name="Google Shape;59;g3767fe08b6e_0_9"/>
          <p:cNvSpPr txBox="1">
            <a:spLocks noGrp="1"/>
          </p:cNvSpPr>
          <p:nvPr>
            <p:ph type="body" sz="quarter" idx="10"/>
          </p:nvPr>
        </p:nvSpPr>
        <p:spPr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4008" lvl="0" indent="0">
              <a:buNone/>
            </a:pPr>
            <a:r>
              <a:rPr lang="en-US" dirty="0"/>
              <a:t>Use knowledge about grief and loss to communicate with a character from The Fault in Our Stars.</a:t>
            </a:r>
          </a:p>
          <a:p>
            <a:pPr marL="64008" lv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767fe08b6e_0_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 dirty="0"/>
              <a:t>Quick Write</a:t>
            </a:r>
            <a:endParaRPr dirty="0"/>
          </a:p>
        </p:txBody>
      </p:sp>
      <p:sp>
        <p:nvSpPr>
          <p:cNvPr id="65" name="Google Shape;65;g3767fe08b6e_0_19"/>
          <p:cNvSpPr txBox="1">
            <a:spLocks noGrp="1"/>
          </p:cNvSpPr>
          <p:nvPr>
            <p:ph idx="1"/>
          </p:nvPr>
        </p:nvSpPr>
        <p:spPr>
          <a:xfrm>
            <a:off x="628650" y="1370013"/>
            <a:ext cx="4998427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 sz="2800" dirty="0"/>
              <a:t>On a piece of paper, individually respond to the following question:</a:t>
            </a:r>
          </a:p>
          <a:p>
            <a:pPr marL="457200" lvl="0" algn="l" rtl="0">
              <a:lnSpc>
                <a:spcPct val="100000"/>
              </a:lnSpc>
              <a:spcAft>
                <a:spcPts val="0"/>
              </a:spcAft>
              <a:buClr>
                <a:srgbClr val="91192A"/>
              </a:buClr>
              <a:buSzPts val="2800"/>
              <a:buChar char="●"/>
            </a:pPr>
            <a:r>
              <a:rPr lang="en" sz="2800" dirty="0"/>
              <a:t>What is one moment from </a:t>
            </a:r>
            <a:r>
              <a:rPr lang="en" sz="2800" i="1" dirty="0"/>
              <a:t>The Fault in Our Stars </a:t>
            </a:r>
            <a:r>
              <a:rPr lang="en" sz="2800" dirty="0"/>
              <a:t>that impacted you? Why did it impact you?</a:t>
            </a:r>
          </a:p>
          <a:p>
            <a:pPr marL="508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800"/>
              <a:buNone/>
            </a:pPr>
            <a:endParaRPr lang="en" sz="2800" dirty="0"/>
          </a:p>
        </p:txBody>
      </p:sp>
      <p:pic>
        <p:nvPicPr>
          <p:cNvPr id="67" name="Google Shape;67;g3767fe08b6e_0_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31981" y="166154"/>
            <a:ext cx="841719" cy="143653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nline Media 3" descr="K20 Center 5 minute timer">
            <a:hlinkClick r:id="" action="ppaction://media"/>
            <a:extLst>
              <a:ext uri="{FF2B5EF4-FFF2-40B4-BE49-F238E27FC236}">
                <a16:creationId xmlns:a16="http://schemas.microsoft.com/office/drawing/2014/main" id="{0974D860-268B-AAAE-E572-EED43E370C2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5762308" y="2158115"/>
            <a:ext cx="2919267" cy="16493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ce26eddbea_0_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 dirty="0"/>
              <a:t>Identifying Themes</a:t>
            </a:r>
            <a:endParaRPr dirty="0"/>
          </a:p>
        </p:txBody>
      </p:sp>
      <p:sp>
        <p:nvSpPr>
          <p:cNvPr id="73" name="Google Shape;73;g3ce26eddbea_0_1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Font typeface="+mj-lt"/>
              <a:buAutoNum type="arabicPeriod"/>
            </a:pPr>
            <a:r>
              <a:rPr lang="en" sz="2800" dirty="0"/>
              <a:t>Read the quote you received. </a:t>
            </a:r>
          </a:p>
          <a:p>
            <a:pPr>
              <a:buFont typeface="+mj-lt"/>
              <a:buAutoNum type="arabicPeriod"/>
            </a:pPr>
            <a:r>
              <a:rPr lang="en" sz="2800" dirty="0"/>
              <a:t>Move near the poster labeled with the theme or topic you believe your quote most relates to. </a:t>
            </a:r>
          </a:p>
          <a:p>
            <a:pPr lvl="1"/>
            <a:r>
              <a:rPr lang="en" sz="2800" dirty="0"/>
              <a:t>Love</a:t>
            </a:r>
          </a:p>
          <a:p>
            <a:pPr lvl="1"/>
            <a:r>
              <a:rPr lang="en" sz="2800" dirty="0"/>
              <a:t>Loss</a:t>
            </a:r>
          </a:p>
          <a:p>
            <a:pPr lvl="1"/>
            <a:r>
              <a:rPr lang="en" sz="2800" dirty="0"/>
              <a:t>Identity</a:t>
            </a:r>
          </a:p>
          <a:p>
            <a:pPr lvl="1"/>
            <a:r>
              <a:rPr lang="en" sz="2800" dirty="0"/>
              <a:t>Meaning of life</a:t>
            </a:r>
            <a:endParaRPr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e8626de65f_0_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Analyzing Word Choice</a:t>
            </a:r>
            <a:endParaRPr dirty="0"/>
          </a:p>
        </p:txBody>
      </p:sp>
      <p:sp>
        <p:nvSpPr>
          <p:cNvPr id="79" name="Google Shape;79;g3e8626de65f_0_2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With the group at your poster, discuss the following questions:</a:t>
            </a:r>
          </a:p>
          <a:p>
            <a:pPr marL="457200" lvl="0" indent="-393700" algn="l" rtl="0">
              <a:spcAft>
                <a:spcPts val="0"/>
              </a:spcAft>
              <a:buSzPts val="2600"/>
              <a:buChar char="●"/>
            </a:pPr>
            <a:r>
              <a:rPr lang="en-US" sz="2400" dirty="0"/>
              <a:t>Who is the speaker of your quote?</a:t>
            </a:r>
            <a:endParaRPr sz="2400" dirty="0"/>
          </a:p>
          <a:p>
            <a:pPr marL="457200" lvl="0" indent="-393700" algn="l" rtl="0">
              <a:spcAft>
                <a:spcPts val="0"/>
              </a:spcAft>
              <a:buSzPts val="2600"/>
              <a:buChar char="●"/>
            </a:pPr>
            <a:r>
              <a:rPr lang="en" sz="2400" dirty="0"/>
              <a:t>What is the quote describing or referencing? </a:t>
            </a:r>
            <a:endParaRPr sz="2400" dirty="0"/>
          </a:p>
          <a:p>
            <a:pPr marL="457200" lvl="0" indent="-393700" algn="l" rtl="0">
              <a:spcAft>
                <a:spcPts val="0"/>
              </a:spcAft>
              <a:buSzPts val="2600"/>
              <a:buChar char="●"/>
            </a:pPr>
            <a:r>
              <a:rPr lang="en" sz="2400" dirty="0"/>
              <a:t>What about the quote made you think it relates to this theme or topic?</a:t>
            </a:r>
            <a:endParaRPr sz="2400" dirty="0"/>
          </a:p>
          <a:p>
            <a:pPr marL="457200" lvl="0" indent="-393700" algn="l" rtl="0">
              <a:spcAft>
                <a:spcPts val="0"/>
              </a:spcAft>
              <a:buSzPts val="2600"/>
              <a:buChar char="●"/>
            </a:pPr>
            <a:r>
              <a:rPr lang="en" sz="2400" dirty="0"/>
              <a:t>Which specific words and phrases used by the author illustrate the theme you chose?</a:t>
            </a:r>
          </a:p>
        </p:txBody>
      </p:sp>
      <p:pic>
        <p:nvPicPr>
          <p:cNvPr id="2" name="Online Media 1" descr="K20 Center 8 minute timer">
            <a:hlinkClick r:id="" action="ppaction://media"/>
            <a:extLst>
              <a:ext uri="{FF2B5EF4-FFF2-40B4-BE49-F238E27FC236}">
                <a16:creationId xmlns:a16="http://schemas.microsoft.com/office/drawing/2014/main" id="{1A03A8E3-197F-D968-07AB-BCA228701F4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6209581" y="92776"/>
            <a:ext cx="2287919" cy="12926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e8626de65f_0_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Reflect</a:t>
            </a:r>
            <a:endParaRPr dirty="0"/>
          </a:p>
        </p:txBody>
      </p:sp>
      <p:sp>
        <p:nvSpPr>
          <p:cNvPr id="79" name="Google Shape;79;g3e8626de65f_0_2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dirty="0"/>
              <a:t>Recall your Quick Write response. </a:t>
            </a:r>
          </a:p>
          <a:p>
            <a:pPr lvl="1"/>
            <a:r>
              <a:rPr lang="en-US" dirty="0"/>
              <a:t>What theme did your selected moment represent?</a:t>
            </a:r>
          </a:p>
          <a:p>
            <a:pPr lvl="1"/>
            <a:r>
              <a:rPr lang="en-US" dirty="0"/>
              <a:t>How did that moment reflect that theme?</a:t>
            </a:r>
          </a:p>
          <a:p>
            <a:r>
              <a:rPr lang="en-US" dirty="0"/>
              <a:t>Respond to these questions on your Quick Write paper.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5495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d4667e7c8b_0_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Talking To A Friend</a:t>
            </a:r>
            <a:endParaRPr dirty="0"/>
          </a:p>
        </p:txBody>
      </p:sp>
      <p:sp>
        <p:nvSpPr>
          <p:cNvPr id="92" name="Google Shape;92;g3d4667e7c8b_0_1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3700" algn="l" rtl="0">
              <a:spcAft>
                <a:spcPts val="0"/>
              </a:spcAft>
              <a:buSzPts val="2600"/>
              <a:buChar char="●"/>
            </a:pPr>
            <a:r>
              <a:rPr lang="en" dirty="0"/>
              <a:t>Imagine you are writing a letter to a character from the novel after they have experienced loss.</a:t>
            </a:r>
            <a:endParaRPr dirty="0"/>
          </a:p>
          <a:p>
            <a:pPr marL="457200" lvl="0" indent="-393700" algn="l" rtl="0">
              <a:spcAft>
                <a:spcPts val="0"/>
              </a:spcAft>
              <a:buSzPts val="2600"/>
              <a:buChar char="●"/>
            </a:pPr>
            <a:r>
              <a:rPr lang="en" dirty="0"/>
              <a:t>As you read the article, </a:t>
            </a:r>
            <a:r>
              <a:rPr lang="en" dirty="0">
                <a:highlight>
                  <a:srgbClr val="FFFF00"/>
                </a:highlight>
              </a:rPr>
              <a:t>highlight</a:t>
            </a:r>
            <a:r>
              <a:rPr lang="en" b="1" dirty="0">
                <a:highlight>
                  <a:srgbClr val="FFFF00"/>
                </a:highlight>
              </a:rPr>
              <a:t> </a:t>
            </a:r>
            <a:r>
              <a:rPr lang="en" dirty="0"/>
              <a:t>information that could help you communicate with that character.</a:t>
            </a:r>
          </a:p>
          <a:p>
            <a:pPr lvl="1">
              <a:lnSpc>
                <a:spcPct val="100000"/>
              </a:lnSpc>
            </a:pPr>
            <a:r>
              <a:rPr lang="en" dirty="0"/>
              <a:t>Write </a:t>
            </a:r>
            <a:r>
              <a:rPr lang="en" b="1" dirty="0"/>
              <a:t>why</a:t>
            </a:r>
            <a:r>
              <a:rPr lang="en" dirty="0"/>
              <a:t> you highlighted a piece of information in the margins.</a:t>
            </a:r>
          </a:p>
          <a:p>
            <a:r>
              <a:rPr lang="en" dirty="0"/>
              <a:t>Highlight at least 4 pieces of information.</a:t>
            </a:r>
            <a:endParaRPr dirty="0"/>
          </a:p>
        </p:txBody>
      </p:sp>
      <p:pic>
        <p:nvPicPr>
          <p:cNvPr id="93" name="Google Shape;93;g3d4667e7c8b_0_1" title="Why-Lighting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09854" y="-259125"/>
            <a:ext cx="2061300" cy="2061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EARN Slides 25" id="{599D4ADF-E4DB-094E-914B-4A8E1DF9F7A5}" vid="{F79FC640-6D5A-D648-B5D1-D1D1FBEB47AD}"/>
    </a:ext>
  </a:extLst>
</a:theme>
</file>

<file path=ppt/theme/theme2.xml><?xml version="1.0" encoding="utf-8"?>
<a:theme xmlns:a="http://schemas.openxmlformats.org/drawingml/2006/main" name="1_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EARN Slides 25" id="{599D4ADF-E4DB-094E-914B-4A8E1DF9F7A5}" vid="{BF08C4D1-4642-C544-959A-3C456151C3B2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LEARN Slides 25</Template>
  <TotalTime>258</TotalTime>
  <Words>538</Words>
  <Application>Microsoft Macintosh PowerPoint</Application>
  <PresentationFormat>On-screen Show (16:9)</PresentationFormat>
  <Paragraphs>51</Paragraphs>
  <Slides>12</Slides>
  <Notes>11</Notes>
  <HiddenSlides>0</HiddenSlides>
  <MMClips>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Aptos Display</vt:lpstr>
      <vt:lpstr>Arial</vt:lpstr>
      <vt:lpstr>Calibri</vt:lpstr>
      <vt:lpstr>Courier New</vt:lpstr>
      <vt:lpstr>Noto Sans Symbols</vt:lpstr>
      <vt:lpstr>System Font Regular</vt:lpstr>
      <vt:lpstr>Wingdings</vt:lpstr>
      <vt:lpstr>Custom Design</vt:lpstr>
      <vt:lpstr>1_Custom Design</vt:lpstr>
      <vt:lpstr>PowerPoint Presentation</vt:lpstr>
      <vt:lpstr>The Purpose in Our Stars</vt:lpstr>
      <vt:lpstr>Essential Question</vt:lpstr>
      <vt:lpstr>Learning Objective</vt:lpstr>
      <vt:lpstr>Quick Write</vt:lpstr>
      <vt:lpstr>Identifying Themes</vt:lpstr>
      <vt:lpstr>Analyzing Word Choice</vt:lpstr>
      <vt:lpstr>Reflect</vt:lpstr>
      <vt:lpstr>Talking To A Friend</vt:lpstr>
      <vt:lpstr>Planning a Letter</vt:lpstr>
      <vt:lpstr>Writing a Letter</vt:lpstr>
      <vt:lpstr>Share with a Partner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Purpose in Our Stars</dc:title>
  <dc:subject/>
  <dc:creator>K20 Center</dc:creator>
  <cp:keywords/>
  <dc:description/>
  <cp:lastModifiedBy>Gracia, Ann M.</cp:lastModifiedBy>
  <cp:revision>9</cp:revision>
  <dcterms:modified xsi:type="dcterms:W3CDTF">2026-07-08T15:43:26Z</dcterms:modified>
  <cp:category/>
</cp:coreProperties>
</file>