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1"/>
    <p:sldMasterId id="2147483676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4" r:id="rId11"/>
    <p:sldId id="269" r:id="rId12"/>
    <p:sldId id="266" r:id="rId13"/>
    <p:sldId id="267" r:id="rId1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YnlIVvP1CclHBwdrRPQlRKSaH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66096"/>
  </p:normalViewPr>
  <p:slideViewPr>
    <p:cSldViewPr snapToGrid="0">
      <p:cViewPr varScale="1">
        <p:scale>
          <a:sx n="109" d="100"/>
          <a:sy n="109" d="100"/>
        </p:scale>
        <p:origin x="1256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" name="Google Shape;3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d4667e7c8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d4667e7c8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d4667e7c8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d4667e7c8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767fe08b6e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g3767fe08b6e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767fe08b6e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Google Shape;62;g3767fe08b6e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Quick write. Strategies. https://learn.k20center.ou.edu/strategy/1127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ce26eddbe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3ce26eddbe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e8626de65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e8626de65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(2021, September 21). </a:t>
            </a:r>
            <a:r>
              <a:rPr lang="en-US" i="1" dirty="0"/>
              <a:t>K20 Center 8 minute timer </a:t>
            </a:r>
            <a:r>
              <a:rPr lang="en-US" dirty="0"/>
              <a:t>[Video]. YouTube. 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=R-21YM7Ey7k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e8626de65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e8626de65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0740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d4667e7c8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d4667e7c8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K20 Center. (n.d.). Why-Lighting. Strategies. https://learn.k20center.ou.edu/strategy/128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21172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937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4160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61453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37172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19504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014883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69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/Objective" type="tx">
  <p:cSld name="Question/Objectiv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>
            <a:spLocks noGrp="1"/>
          </p:cNvSpPr>
          <p:nvPr>
            <p:ph type="ctrTitle"/>
          </p:nvPr>
        </p:nvSpPr>
        <p:spPr>
          <a:xfrm>
            <a:off x="456175" y="744575"/>
            <a:ext cx="82323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Font typeface="Calibri"/>
              <a:buNone/>
              <a:defRPr sz="5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ubTitle" idx="1"/>
          </p:nvPr>
        </p:nvSpPr>
        <p:spPr>
          <a:xfrm>
            <a:off x="456175" y="2834125"/>
            <a:ext cx="82323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Font typeface="Calibri"/>
              <a:buNone/>
              <a:defRPr sz="27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71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Layout">
  <p:cSld name="One Column Layout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title"/>
          </p:nvPr>
        </p:nvSpPr>
        <p:spPr>
          <a:xfrm>
            <a:off x="456175" y="445025"/>
            <a:ext cx="8225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3600"/>
              <a:buFont typeface="Calibri"/>
              <a:buNone/>
              <a:defRPr sz="3600">
                <a:solidFill>
                  <a:srgbClr val="91192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body" idx="1"/>
          </p:nvPr>
        </p:nvSpPr>
        <p:spPr>
          <a:xfrm>
            <a:off x="456300" y="1152475"/>
            <a:ext cx="822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 b="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Noto Sans Symbols"/>
              <a:buChar char="▪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600"/>
              <a:buFont typeface="Calibri"/>
              <a:buChar char="●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2600"/>
              <a:buFont typeface="Calibri"/>
              <a:buChar char="○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5BB38"/>
              </a:buClr>
              <a:buSzPts val="2600"/>
              <a:buFont typeface="Calibri"/>
              <a:buChar char="■"/>
              <a:defRPr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558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5466" y="559689"/>
            <a:ext cx="4565121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944799" y="2807732"/>
            <a:ext cx="4564202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6921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With Cover Imag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384C1E7-5E3D-A621-C2AF-8355619A0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800CFF90-44AF-7644-A3CC-9BC9ACF5E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764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63164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0147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4867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47999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3603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364642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762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80212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eaLnBrk="1" fontAlgn="base" hangingPunct="1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EVS_yYQoLJg?feature=oembed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R-21YM7Ey7k?feature=oembed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6E78-E5B2-18CF-99C2-94DE8EA2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 Letter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4A684-5E1D-F47A-49AD-A86AE7A47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that you are writing a letter to a character from the novel: Hazel, Augustus, or another character of your choice. </a:t>
            </a:r>
          </a:p>
          <a:p>
            <a:r>
              <a:rPr lang="en-US" dirty="0"/>
              <a:t>Complete the handout to plan your letter. </a:t>
            </a:r>
          </a:p>
          <a:p>
            <a:r>
              <a:rPr lang="en-US" dirty="0"/>
              <a:t>Especially consider how you want the letter to feel. Do you want the letter to feel sympathetic, funny, inspiring, or something else?</a:t>
            </a:r>
          </a:p>
        </p:txBody>
      </p:sp>
    </p:spTree>
    <p:extLst>
      <p:ext uri="{BB962C8B-B14F-4D97-AF65-F5344CB8AC3E}">
        <p14:creationId xmlns:p14="http://schemas.microsoft.com/office/powerpoint/2010/main" val="113330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d4667e7c8b_0_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Writing a Letter</a:t>
            </a:r>
            <a:endParaRPr dirty="0"/>
          </a:p>
        </p:txBody>
      </p:sp>
      <p:sp>
        <p:nvSpPr>
          <p:cNvPr id="105" name="Google Shape;105;g3d4667e7c8b_0_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sz="2400" dirty="0"/>
              <a:t>Use your completed Letter Planning handout to write a letter to your chosen character. </a:t>
            </a:r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sz="2400" dirty="0"/>
              <a:t>In your letter, include:</a:t>
            </a:r>
          </a:p>
          <a:p>
            <a:pPr lvl="1"/>
            <a:r>
              <a:rPr lang="en-US" sz="2400" b="1" dirty="0"/>
              <a:t>One</a:t>
            </a:r>
            <a:r>
              <a:rPr lang="en-US" sz="2400" dirty="0"/>
              <a:t> piece of advice from the article</a:t>
            </a:r>
          </a:p>
          <a:p>
            <a:pPr lvl="1"/>
            <a:r>
              <a:rPr lang="en-US" sz="2400" b="1" dirty="0"/>
              <a:t>One</a:t>
            </a:r>
            <a:r>
              <a:rPr lang="en-US" sz="2400" dirty="0"/>
              <a:t> specific moment from the novel that shows why the character needs to hear what you have to say</a:t>
            </a:r>
          </a:p>
          <a:p>
            <a:pPr lvl="1"/>
            <a:r>
              <a:rPr lang="en-US" sz="2400" b="1" dirty="0"/>
              <a:t>Two</a:t>
            </a:r>
            <a:r>
              <a:rPr lang="en-US" sz="2400" dirty="0"/>
              <a:t> paragraphs</a:t>
            </a:r>
            <a:endParaRPr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d4667e7c8b_0_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Share with a Partner</a:t>
            </a:r>
            <a:endParaRPr dirty="0"/>
          </a:p>
        </p:txBody>
      </p:sp>
      <p:sp>
        <p:nvSpPr>
          <p:cNvPr id="111" name="Google Shape;111;g3d4667e7c8b_0_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" sz="2200" dirty="0"/>
              <a:t>Identify one sentence in your letter where you used specific words to create a desired effect (humor, sympathy, compassion, etc.).</a:t>
            </a:r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" sz="2200" dirty="0"/>
              <a:t>With your partner:</a:t>
            </a:r>
          </a:p>
          <a:p>
            <a:pPr lvl="1"/>
            <a:r>
              <a:rPr lang="en" sz="2200" dirty="0"/>
              <a:t>Share your sentence</a:t>
            </a:r>
          </a:p>
          <a:p>
            <a:pPr lvl="1"/>
            <a:r>
              <a:rPr lang="en" sz="2200" dirty="0"/>
              <a:t>Explain the effect you intended to create and why you chose that effect</a:t>
            </a:r>
          </a:p>
          <a:p>
            <a:pPr lvl="1"/>
            <a:r>
              <a:rPr lang="en" sz="2200" dirty="0"/>
              <a:t>Ask for feedback about whether or not you achieved that effect with your word choice and why or why not.</a:t>
            </a:r>
          </a:p>
          <a:p>
            <a:pPr marL="6350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sz="4500" dirty="0"/>
              <a:t>The Purpose in Our Stars</a:t>
            </a:r>
            <a:endParaRPr sz="4500" dirty="0"/>
          </a:p>
        </p:txBody>
      </p:sp>
      <p:sp>
        <p:nvSpPr>
          <p:cNvPr id="46" name="Google Shape;46;p2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Exploring Word Choice and Meaning through </a:t>
            </a:r>
            <a:r>
              <a:rPr lang="en" i="1" dirty="0"/>
              <a:t>The Fault in Our Stars</a:t>
            </a:r>
            <a:endParaRPr dirty="0"/>
          </a:p>
        </p:txBody>
      </p:sp>
      <p:pic>
        <p:nvPicPr>
          <p:cNvPr id="47" name="Google Shape;47;p2" title="Fault_In_Our_Stars_Her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119" y="1352387"/>
            <a:ext cx="3015049" cy="2638257"/>
          </a:xfrm>
          <a:prstGeom prst="flowChartPreparation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53" name="Google Shape;53;p3"/>
          <p:cNvSpPr txBox="1"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How can your word choice create a specific effect in writing? 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67fe08b6e_0_9"/>
          <p:cNvSpPr txBox="1"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/>
              <a:t>Learning Objective</a:t>
            </a:r>
          </a:p>
        </p:txBody>
      </p:sp>
      <p:sp>
        <p:nvSpPr>
          <p:cNvPr id="59" name="Google Shape;59;g3767fe08b6e_0_9"/>
          <p:cNvSpPr txBox="1">
            <a:spLocks noGrp="1"/>
          </p:cNvSpPr>
          <p:nvPr>
            <p:ph type="body" sz="quarter" idx="10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4008" lvl="0" indent="0">
              <a:buNone/>
            </a:pPr>
            <a:r>
              <a:rPr lang="en-US" dirty="0"/>
              <a:t>Use knowledge about grief and loss to communicate with a character from The Fault in Our Stars.</a:t>
            </a:r>
          </a:p>
          <a:p>
            <a:pPr marL="64008" lv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767fe08b6e_0_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Quick Write</a:t>
            </a:r>
            <a:endParaRPr dirty="0"/>
          </a:p>
        </p:txBody>
      </p:sp>
      <p:sp>
        <p:nvSpPr>
          <p:cNvPr id="65" name="Google Shape;65;g3767fe08b6e_0_19"/>
          <p:cNvSpPr txBox="1">
            <a:spLocks noGrp="1"/>
          </p:cNvSpPr>
          <p:nvPr>
            <p:ph idx="1"/>
          </p:nvPr>
        </p:nvSpPr>
        <p:spPr>
          <a:xfrm>
            <a:off x="628650" y="1370013"/>
            <a:ext cx="4998427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800" dirty="0"/>
              <a:t>On a piece of paper, individually respond to the following question:</a:t>
            </a:r>
          </a:p>
          <a:p>
            <a:pPr marL="457200" lvl="0" algn="l" rtl="0">
              <a:lnSpc>
                <a:spcPct val="100000"/>
              </a:lnSpc>
              <a:spcAft>
                <a:spcPts val="0"/>
              </a:spcAft>
              <a:buClr>
                <a:srgbClr val="91192A"/>
              </a:buClr>
              <a:buSzPts val="2800"/>
              <a:buChar char="●"/>
            </a:pPr>
            <a:r>
              <a:rPr lang="en" sz="2800" dirty="0"/>
              <a:t>What is one moment from </a:t>
            </a:r>
            <a:r>
              <a:rPr lang="en" sz="2800" i="1" dirty="0"/>
              <a:t>The Fault in Our Stars </a:t>
            </a:r>
            <a:r>
              <a:rPr lang="en" sz="2800" dirty="0"/>
              <a:t>that impacted you? Why did it impact you?</a:t>
            </a:r>
          </a:p>
          <a:p>
            <a:pPr marL="50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192A"/>
              </a:buClr>
              <a:buSzPts val="2800"/>
              <a:buNone/>
            </a:pPr>
            <a:endParaRPr lang="en" sz="2800" dirty="0"/>
          </a:p>
        </p:txBody>
      </p:sp>
      <p:pic>
        <p:nvPicPr>
          <p:cNvPr id="67" name="Google Shape;67;g3767fe08b6e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1981" y="166154"/>
            <a:ext cx="841719" cy="1436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nline Media 3" descr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0974D860-268B-AAAE-E572-EED43E370C2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762308" y="2158115"/>
            <a:ext cx="2919267" cy="1649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ce26eddbea_0_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dirty="0"/>
              <a:t>Identifying Themes</a:t>
            </a:r>
            <a:endParaRPr dirty="0"/>
          </a:p>
        </p:txBody>
      </p:sp>
      <p:sp>
        <p:nvSpPr>
          <p:cNvPr id="73" name="Google Shape;73;g3ce26eddbea_0_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+mj-lt"/>
              <a:buAutoNum type="arabicPeriod"/>
            </a:pPr>
            <a:r>
              <a:rPr lang="en" sz="2800" dirty="0"/>
              <a:t>Read the quote you received. </a:t>
            </a:r>
          </a:p>
          <a:p>
            <a:pPr>
              <a:buFont typeface="+mj-lt"/>
              <a:buAutoNum type="arabicPeriod"/>
            </a:pPr>
            <a:r>
              <a:rPr lang="en" sz="2800" dirty="0"/>
              <a:t>Move near the poster labeled with the theme or topic you believe your quote most relates to. </a:t>
            </a:r>
          </a:p>
          <a:p>
            <a:pPr lvl="1"/>
            <a:r>
              <a:rPr lang="en" sz="2800" dirty="0"/>
              <a:t>Love</a:t>
            </a:r>
          </a:p>
          <a:p>
            <a:pPr lvl="1"/>
            <a:r>
              <a:rPr lang="en" sz="2800" dirty="0"/>
              <a:t>Loss</a:t>
            </a:r>
          </a:p>
          <a:p>
            <a:pPr lvl="1"/>
            <a:r>
              <a:rPr lang="en" sz="2800" dirty="0"/>
              <a:t>Identity</a:t>
            </a:r>
          </a:p>
          <a:p>
            <a:pPr lvl="1"/>
            <a:r>
              <a:rPr lang="en" sz="2800" dirty="0"/>
              <a:t>Meaning of life</a:t>
            </a:r>
            <a:endParaRPr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e8626de65f_0_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Analyzing Word Choice</a:t>
            </a:r>
            <a:endParaRPr dirty="0"/>
          </a:p>
        </p:txBody>
      </p:sp>
      <p:sp>
        <p:nvSpPr>
          <p:cNvPr id="79" name="Google Shape;79;g3e8626de65f_0_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With the group at your poster, discuss the following questions:</a:t>
            </a:r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-US" sz="2400" dirty="0"/>
              <a:t>Who is the speaker of your quote?</a:t>
            </a:r>
            <a:endParaRPr sz="2400"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" sz="2400" dirty="0"/>
              <a:t>What is the quote describing or referencing? </a:t>
            </a:r>
            <a:endParaRPr sz="2400"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" sz="2400" dirty="0"/>
              <a:t>What about the quote made you think it relates to this theme or topic?</a:t>
            </a:r>
            <a:endParaRPr sz="2400"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" sz="2400" dirty="0"/>
              <a:t>Which specific words and phrases used by the author illustrate the theme you chose?</a:t>
            </a:r>
          </a:p>
        </p:txBody>
      </p:sp>
      <p:pic>
        <p:nvPicPr>
          <p:cNvPr id="2" name="Online Media 1" descr="K20 Center 8 minute timer">
            <a:hlinkClick r:id="" action="ppaction://media"/>
            <a:extLst>
              <a:ext uri="{FF2B5EF4-FFF2-40B4-BE49-F238E27FC236}">
                <a16:creationId xmlns:a16="http://schemas.microsoft.com/office/drawing/2014/main" id="{1A03A8E3-197F-D968-07AB-BCA228701F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209581" y="92776"/>
            <a:ext cx="2287919" cy="1292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e8626de65f_0_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Reflect</a:t>
            </a:r>
            <a:endParaRPr dirty="0"/>
          </a:p>
        </p:txBody>
      </p:sp>
      <p:sp>
        <p:nvSpPr>
          <p:cNvPr id="79" name="Google Shape;79;g3e8626de65f_0_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Recall your Quick Write response. </a:t>
            </a:r>
          </a:p>
          <a:p>
            <a:pPr lvl="1"/>
            <a:r>
              <a:rPr lang="en-US" dirty="0"/>
              <a:t>What theme did your selected moment represent?</a:t>
            </a:r>
          </a:p>
          <a:p>
            <a:pPr lvl="1"/>
            <a:r>
              <a:rPr lang="en-US" dirty="0"/>
              <a:t>How did that moment reflect that theme?</a:t>
            </a:r>
          </a:p>
          <a:p>
            <a:r>
              <a:rPr lang="en-US" dirty="0"/>
              <a:t>Respond to these questions on your Quick Write paper.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549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4667e7c8b_0_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Talking To A Friend</a:t>
            </a:r>
            <a:endParaRPr dirty="0"/>
          </a:p>
        </p:txBody>
      </p:sp>
      <p:sp>
        <p:nvSpPr>
          <p:cNvPr id="92" name="Google Shape;92;g3d4667e7c8b_0_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" dirty="0"/>
              <a:t>Imagine you are writing a letter to a character from the novel after they have experienced loss.</a:t>
            </a:r>
            <a:endParaRPr dirty="0"/>
          </a:p>
          <a:p>
            <a:pPr marL="457200" lvl="0" indent="-393700" algn="l" rtl="0">
              <a:spcAft>
                <a:spcPts val="0"/>
              </a:spcAft>
              <a:buSzPts val="2600"/>
              <a:buChar char="●"/>
            </a:pPr>
            <a:r>
              <a:rPr lang="en" dirty="0"/>
              <a:t>As you read the article, </a:t>
            </a:r>
            <a:r>
              <a:rPr lang="en" dirty="0">
                <a:highlight>
                  <a:srgbClr val="FFFF00"/>
                </a:highlight>
              </a:rPr>
              <a:t>highlight</a:t>
            </a:r>
            <a:r>
              <a:rPr lang="en" b="1" dirty="0">
                <a:highlight>
                  <a:srgbClr val="FFFF00"/>
                </a:highlight>
              </a:rPr>
              <a:t> </a:t>
            </a:r>
            <a:r>
              <a:rPr lang="en" dirty="0"/>
              <a:t>information that could help you communicate with that character.</a:t>
            </a:r>
          </a:p>
          <a:p>
            <a:pPr lvl="1">
              <a:lnSpc>
                <a:spcPct val="100000"/>
              </a:lnSpc>
            </a:pPr>
            <a:r>
              <a:rPr lang="en" dirty="0"/>
              <a:t>Write </a:t>
            </a:r>
            <a:r>
              <a:rPr lang="en" b="1" dirty="0"/>
              <a:t>why</a:t>
            </a:r>
            <a:r>
              <a:rPr lang="en" dirty="0"/>
              <a:t> you highlighted a piece of information in the margins.</a:t>
            </a:r>
          </a:p>
          <a:p>
            <a:r>
              <a:rPr lang="en" dirty="0"/>
              <a:t>Highlight at least 4 pieces of information.</a:t>
            </a:r>
            <a:endParaRPr dirty="0"/>
          </a:p>
        </p:txBody>
      </p:sp>
      <p:pic>
        <p:nvPicPr>
          <p:cNvPr id="93" name="Google Shape;93;g3d4667e7c8b_0_1" title="Why-Lighting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9854" y="-259125"/>
            <a:ext cx="2061300" cy="206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599D4ADF-E4DB-094E-914B-4A8E1DF9F7A5}" vid="{F79FC640-6D5A-D648-B5D1-D1D1FBEB47AD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599D4ADF-E4DB-094E-914B-4A8E1DF9F7A5}" vid="{BF08C4D1-4642-C544-959A-3C456151C3B2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25</Template>
  <TotalTime>258</TotalTime>
  <Words>538</Words>
  <Application>Microsoft Macintosh PowerPoint</Application>
  <PresentationFormat>On-screen Show (16:9)</PresentationFormat>
  <Paragraphs>51</Paragraphs>
  <Slides>12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 Display</vt:lpstr>
      <vt:lpstr>Arial</vt:lpstr>
      <vt:lpstr>Calibri</vt:lpstr>
      <vt:lpstr>Courier New</vt:lpstr>
      <vt:lpstr>Noto Sans Symbols</vt:lpstr>
      <vt:lpstr>System Font Regular</vt:lpstr>
      <vt:lpstr>Wingdings</vt:lpstr>
      <vt:lpstr>Custom Design</vt:lpstr>
      <vt:lpstr>1_Custom Design</vt:lpstr>
      <vt:lpstr>PowerPoint Presentation</vt:lpstr>
      <vt:lpstr>The Purpose in Our Stars</vt:lpstr>
      <vt:lpstr>Essential Question</vt:lpstr>
      <vt:lpstr>Learning Objective</vt:lpstr>
      <vt:lpstr>Quick Write</vt:lpstr>
      <vt:lpstr>Identifying Themes</vt:lpstr>
      <vt:lpstr>Analyzing Word Choice</vt:lpstr>
      <vt:lpstr>Reflect</vt:lpstr>
      <vt:lpstr>Talking To A Friend</vt:lpstr>
      <vt:lpstr>Planning a Letter</vt:lpstr>
      <vt:lpstr>Writing a Letter</vt:lpstr>
      <vt:lpstr>Share with a Partner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Purpose in Our Stars</dc:title>
  <dc:subject/>
  <dc:creator>K20 Center</dc:creator>
  <cp:keywords/>
  <dc:description/>
  <cp:lastModifiedBy>Gracia, Ann M.</cp:lastModifiedBy>
  <cp:revision>9</cp:revision>
  <dcterms:modified xsi:type="dcterms:W3CDTF">2026-07-08T15:43:26Z</dcterms:modified>
  <cp:category/>
</cp:coreProperties>
</file>