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ik04ngR+cDOLuTA75Y3w/eeTHb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9726"/>
  </p:normalViewPr>
  <p:slideViewPr>
    <p:cSldViewPr snapToGrid="0">
      <p:cViewPr varScale="1">
        <p:scale>
          <a:sx n="133" d="100"/>
          <a:sy n="133" d="100"/>
        </p:scale>
        <p:origin x="1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f/fd/American_Progress_%28John_Gast_painting%29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f/fd/American_Progress_%28John_Gast_painting%29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ecb80f61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3ecb80f61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u="none">
                <a:solidFill>
                  <a:srgbClr val="333333"/>
                </a:solidFill>
              </a:rPr>
              <a:t>John Gast, </a:t>
            </a:r>
            <a:r>
              <a:rPr lang="en-US" sz="1400" u="none">
                <a:solidFill>
                  <a:schemeClr val="dk1"/>
                </a:solidFill>
              </a:rPr>
              <a:t>American Progress, 1872. Chromolithograph published by George A, Crofutt. Prints and Photographs Division, Library of Congress. Retrieved from: </a:t>
            </a:r>
            <a:r>
              <a:rPr lang="en-US" u="none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https://upload.wikimedia.org/wikipedia/commons/f/fd/American_Progress_%28John_Gast_painting%29.jpg</a:t>
            </a:r>
            <a:endParaRPr u="none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u="none">
                <a:solidFill>
                  <a:srgbClr val="333333"/>
                </a:solidFill>
              </a:rPr>
              <a:t>John Gast, </a:t>
            </a:r>
            <a:r>
              <a:rPr lang="en-US" sz="1100" u="none">
                <a:solidFill>
                  <a:schemeClr val="dk1"/>
                </a:solidFill>
              </a:rPr>
              <a:t>American Progress, 1872. Chromolithograph published by George A, Crofutt. Prints and Photographs Division, Library of Congress. Retrieved from: </a:t>
            </a:r>
            <a:r>
              <a:rPr lang="en-US" u="none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https://upload.wikimedia.org/wikipedia/commons/f/fd/American_Progress_%28John_Gast_painting%29.jpg</a:t>
            </a:r>
            <a:endParaRPr u="none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dirty="0">
                <a:solidFill>
                  <a:srgbClr val="333333"/>
                </a:solidFill>
              </a:rPr>
              <a:t>U.S. Territorial Growth Map 1810. </a:t>
            </a:r>
            <a:r>
              <a:rPr lang="en-US" sz="1400" i="1" dirty="0">
                <a:solidFill>
                  <a:srgbClr val="333333"/>
                </a:solidFill>
              </a:rPr>
              <a:t>The National Atlas of the United States of America </a:t>
            </a:r>
            <a:r>
              <a:rPr lang="en-US" sz="1400" dirty="0">
                <a:solidFill>
                  <a:srgbClr val="333333"/>
                </a:solidFill>
              </a:rPr>
              <a:t>(Arch C. Gerlach, editor). Washington, D.C.:U.S. Dept. of the Interior, Geological Survey, 1970. Retrieved from: https://</a:t>
            </a:r>
            <a:r>
              <a:rPr lang="en-US" sz="1400" dirty="0" err="1">
                <a:solidFill>
                  <a:srgbClr val="333333"/>
                </a:solidFill>
              </a:rPr>
              <a:t>www.gifex.com</a:t>
            </a:r>
            <a:r>
              <a:rPr lang="en-US" sz="1400" dirty="0">
                <a:solidFill>
                  <a:srgbClr val="333333"/>
                </a:solidFill>
              </a:rPr>
              <a:t>/</a:t>
            </a:r>
            <a:r>
              <a:rPr lang="en-US" sz="1400" dirty="0" err="1">
                <a:solidFill>
                  <a:srgbClr val="333333"/>
                </a:solidFill>
              </a:rPr>
              <a:t>fullsize-en</a:t>
            </a:r>
            <a:r>
              <a:rPr lang="en-US" sz="1400" dirty="0">
                <a:solidFill>
                  <a:srgbClr val="333333"/>
                </a:solidFill>
              </a:rPr>
              <a:t>/2009-09-18 8526/United_States_Territorial_Growth_Map_1810.html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</a:rPr>
              <a:t>Record students’ definitions of Manifest Destiny on this slide if desired. </a:t>
            </a:r>
            <a:endParaRPr dirty="0"/>
          </a:p>
        </p:txBody>
      </p:sp>
      <p:sp>
        <p:nvSpPr>
          <p:cNvPr id="117" name="Google Shape;1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2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6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2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8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8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29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9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30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0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7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7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0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0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2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2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3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24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</a:t>
            </a:r>
            <a:endParaRPr/>
          </a:p>
        </p:txBody>
      </p:sp>
      <p:sp>
        <p:nvSpPr>
          <p:cNvPr id="132" name="Google Shape;132;p10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Who might oppose the idea of Manifest Destiny?</a:t>
            </a:r>
            <a:endParaRPr dirty="0"/>
          </a:p>
          <a:p>
            <a:pPr marL="457200" lvl="0" indent="-292100" algn="l" rtl="0">
              <a:spcBef>
                <a:spcPts val="520"/>
              </a:spcBef>
              <a:spcAft>
                <a:spcPts val="0"/>
              </a:spcAft>
              <a:buSzPts val="26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</a:t>
            </a:r>
            <a:endParaRPr/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How did the United States use Manifest Destiny to motivate and justify its expansion into lands already inhabited and governed by other peoples?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Push and Pull Factors</a:t>
            </a:r>
            <a:endParaRPr/>
          </a:p>
        </p:txBody>
      </p:sp>
      <p:sp>
        <p:nvSpPr>
          <p:cNvPr id="144" name="Google Shape;144;p12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Push factors are reasons people leave an area.</a:t>
            </a:r>
            <a:endParaRPr dirty="0"/>
          </a:p>
          <a:p>
            <a:pPr marL="457200" lvl="0" indent="-457200" algn="l" rtl="0">
              <a:spcBef>
                <a:spcPts val="52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Pull factors are reasons people move to an area.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cb80f61fa_0_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Push and Pull Factors</a:t>
            </a:r>
            <a:endParaRPr/>
          </a:p>
        </p:txBody>
      </p:sp>
      <p:sp>
        <p:nvSpPr>
          <p:cNvPr id="150" name="Google Shape;150;g3ecb80f61fa_0_0"/>
          <p:cNvSpPr txBox="1">
            <a:spLocks noGrp="1"/>
          </p:cNvSpPr>
          <p:nvPr>
            <p:ph type="body" idx="1"/>
          </p:nvPr>
        </p:nvSpPr>
        <p:spPr>
          <a:xfrm>
            <a:off x="628650" y="1370025"/>
            <a:ext cx="5027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457200">
              <a:buFont typeface="Arial"/>
              <a:buChar char="•"/>
            </a:pPr>
            <a:r>
              <a:rPr lang="en-US" dirty="0"/>
              <a:t>With a partner, identify and discuss examples of push and pull factors that influence migration.</a:t>
            </a:r>
            <a:endParaRPr dirty="0"/>
          </a:p>
        </p:txBody>
      </p:sp>
      <p:pic>
        <p:nvPicPr>
          <p:cNvPr id="151" name="Google Shape;151;g3ecb80f61fa_0_0" title="Friends Without Pe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2225" y="-5"/>
            <a:ext cx="1981776" cy="198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</a:t>
            </a:r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What push and pull factors influenced migration during the era of Manifest Destiny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 Voice Poem</a:t>
            </a:r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spcBef>
                <a:spcPts val="0"/>
              </a:spcBef>
            </a:pPr>
            <a:r>
              <a:rPr lang="en-US" dirty="0"/>
              <a:t>Use the template to create a poem that contrasts the perspectives of one person who supported Manifest Destiny and one person who opposed it.</a:t>
            </a:r>
          </a:p>
          <a:p>
            <a:pPr indent="-457200">
              <a:spcBef>
                <a:spcPts val="0"/>
              </a:spcBef>
            </a:pPr>
            <a:r>
              <a:rPr lang="en-US" dirty="0"/>
              <a:t>Include details from the lesson’s sources to support both perspectives.</a:t>
            </a:r>
          </a:p>
          <a:p>
            <a:pPr indent="-457200">
              <a:spcBef>
                <a:spcPts val="0"/>
              </a:spcBef>
            </a:pPr>
            <a:endParaRPr dirty="0"/>
          </a:p>
        </p:txBody>
      </p:sp>
      <p:pic>
        <p:nvPicPr>
          <p:cNvPr id="164" name="Google Shape;16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5656" y="0"/>
            <a:ext cx="1937188" cy="1937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Manifest Destiny</a:t>
            </a:r>
            <a:endParaRPr/>
          </a:p>
        </p:txBody>
      </p:sp>
      <p:sp>
        <p:nvSpPr>
          <p:cNvPr id="77" name="Google Shape;77;p2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/>
              <a:t>U.S. Territorial Expansion</a:t>
            </a: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744173" y="1312133"/>
            <a:ext cx="2922311" cy="2519234"/>
          </a:xfrm>
          <a:prstGeom prst="hexagon">
            <a:avLst>
              <a:gd name="adj" fmla="val 25000"/>
              <a:gd name="vf" fmla="val 11547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 txBox="1">
            <a:spLocks noGrp="1"/>
          </p:cNvSpPr>
          <p:nvPr>
            <p:ph type="title"/>
          </p:nvPr>
        </p:nvSpPr>
        <p:spPr>
          <a:xfrm>
            <a:off x="310597" y="172163"/>
            <a:ext cx="7886700" cy="60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/>
              <a:t>American Progress </a:t>
            </a:r>
            <a:r>
              <a:rPr lang="en-US" dirty="0"/>
              <a:t>by John Gast, 1872</a:t>
            </a:r>
            <a:endParaRPr dirty="0"/>
          </a:p>
        </p:txBody>
      </p:sp>
      <p:pic>
        <p:nvPicPr>
          <p:cNvPr id="84" name="Google Shape;84;p3" descr="John Gast, American Progress, 1872. Chromolithograph published by George A, Crofutt. Prints and Photographs Division, Library of Congress. Retrieved from: https://upload.wikimedia.org/wikipedia/commons/f/fd/American_Progress_%28John_Gast_painting%2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19" y="835573"/>
            <a:ext cx="6066183" cy="4205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>
            <a:spLocks noGrp="1"/>
          </p:cNvSpPr>
          <p:nvPr>
            <p:ph type="title"/>
          </p:nvPr>
        </p:nvSpPr>
        <p:spPr>
          <a:xfrm>
            <a:off x="220718" y="109331"/>
            <a:ext cx="8229600" cy="67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/>
              <a:t>American Progress </a:t>
            </a:r>
            <a:r>
              <a:rPr lang="en-US" dirty="0"/>
              <a:t>by John Gast, 1872</a:t>
            </a:r>
            <a:endParaRPr dirty="0"/>
          </a:p>
        </p:txBody>
      </p:sp>
      <p:pic>
        <p:nvPicPr>
          <p:cNvPr id="90" name="Google Shape;90;p4" descr="John Gast, American Progress, 1872. Chromolithograph published by George A, Crofutt. Prints and Photographs Division, Library of Congress. Retrieved from: https://upload.wikimedia.org/wikipedia/commons/f/fd/American_Progress_%28John_Gast_painting%2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1542" y="828881"/>
            <a:ext cx="6066183" cy="4205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4"/>
          <p:cNvCxnSpPr>
            <a:stCxn id="90" idx="0"/>
            <a:endCxn id="90" idx="2"/>
          </p:cNvCxnSpPr>
          <p:nvPr/>
        </p:nvCxnSpPr>
        <p:spPr>
          <a:xfrm>
            <a:off x="4434634" y="828881"/>
            <a:ext cx="0" cy="42054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" name="Google Shape;92;p4"/>
          <p:cNvCxnSpPr>
            <a:stCxn id="90" idx="1"/>
          </p:cNvCxnSpPr>
          <p:nvPr/>
        </p:nvCxnSpPr>
        <p:spPr>
          <a:xfrm>
            <a:off x="1401542" y="2931525"/>
            <a:ext cx="62034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" name="Google Shape;93;p4"/>
          <p:cNvSpPr txBox="1"/>
          <p:nvPr/>
        </p:nvSpPr>
        <p:spPr>
          <a:xfrm>
            <a:off x="1500783" y="952827"/>
            <a:ext cx="531205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#1</a:t>
            </a: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6959826" y="952827"/>
            <a:ext cx="475797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#2</a:t>
            </a: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1500783" y="3040856"/>
            <a:ext cx="531204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#3</a:t>
            </a: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 txBox="1"/>
          <p:nvPr/>
        </p:nvSpPr>
        <p:spPr>
          <a:xfrm>
            <a:off x="6982917" y="2979684"/>
            <a:ext cx="429614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#4</a:t>
            </a: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6;p4">
            <a:extLst>
              <a:ext uri="{FF2B5EF4-FFF2-40B4-BE49-F238E27FC236}">
                <a16:creationId xmlns:a16="http://schemas.microsoft.com/office/drawing/2014/main" id="{7FC4E8C9-8426-5706-0569-6B9A8A6E33B7}"/>
              </a:ext>
            </a:extLst>
          </p:cNvPr>
          <p:cNvSpPr txBox="1"/>
          <p:nvPr/>
        </p:nvSpPr>
        <p:spPr>
          <a:xfrm>
            <a:off x="3726833" y="1056821"/>
            <a:ext cx="429614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102" name="Google Shape;102;p5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20700" lvl="0" indent="-4572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was the concept of Manifest Destiny used to motivate and justify U.S. territorial expansion?</a:t>
            </a:r>
            <a:endParaRPr dirty="0"/>
          </a:p>
          <a:p>
            <a:pPr marL="520700" lvl="0" indent="-457200" algn="l" rtl="0"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How did Manifest Destiny impact multiple groups of people differently?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 txBox="1">
            <a:spLocks noGrp="1"/>
          </p:cNvSpPr>
          <p:nvPr>
            <p:ph type="title"/>
          </p:nvPr>
        </p:nvSpPr>
        <p:spPr>
          <a:xfrm>
            <a:off x="622300" y="57729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108" name="Google Shape;108;p6"/>
          <p:cNvSpPr txBox="1">
            <a:spLocks noGrp="1"/>
          </p:cNvSpPr>
          <p:nvPr>
            <p:ph type="body" idx="1"/>
          </p:nvPr>
        </p:nvSpPr>
        <p:spPr>
          <a:xfrm>
            <a:off x="623888" y="2797421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dirty="0"/>
              <a:t>Explain the concept of Manifest Destiny. </a:t>
            </a:r>
          </a:p>
          <a:p>
            <a:pPr fontAlgn="base"/>
            <a:r>
              <a:rPr lang="en-US" dirty="0"/>
              <a:t>Analyze how Manifest Destiny impacted the people of the United States.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United States in 1810</a:t>
            </a:r>
            <a:endParaRPr dirty="0"/>
          </a:p>
        </p:txBody>
      </p:sp>
      <p:pic>
        <p:nvPicPr>
          <p:cNvPr id="114" name="Google Shape;114;p7" descr="U.S. Territorial Growth Map 1810. The National Atlas of the United States of America (Arch C. Gerlach, editor). Washington, D.C.:U.S. Dept. of the Interior, Geological Survey, 1970. Retrieved from: https://www.gifex.com/fullsize-en/2009-09-18 8526/United_States_Territorial_Growth_Map_1810.html"/>
          <p:cNvPicPr preferRelativeResize="0"/>
          <p:nvPr/>
        </p:nvPicPr>
        <p:blipFill rotWithShape="1">
          <a:blip r:embed="rId3">
            <a:alphaModFix/>
          </a:blip>
          <a:srcRect l="31957"/>
          <a:stretch/>
        </p:blipFill>
        <p:spPr>
          <a:xfrm>
            <a:off x="1262741" y="1268413"/>
            <a:ext cx="6377173" cy="3661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Manifest Destiny is…</a:t>
            </a:r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229161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21208" indent="-457200">
              <a:spcBef>
                <a:spcPts val="0"/>
              </a:spcBef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Manifest Destiny is…</a:t>
            </a:r>
            <a:endParaRPr/>
          </a:p>
        </p:txBody>
      </p:sp>
      <p:sp>
        <p:nvSpPr>
          <p:cNvPr id="126" name="Google Shape;126;p9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 19</a:t>
            </a:r>
            <a:r>
              <a:rPr lang="en-US" sz="2800" baseline="30000" dirty="0"/>
              <a:t>th</a:t>
            </a:r>
            <a:r>
              <a:rPr lang="en-US" sz="2800" dirty="0"/>
              <a:t>-century belief that the United States had the right or duty to expand across the North American continent to the Pacific Ocean, spreading U.S. culture and government.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 belief used to both motivate and justify American expansion. </a:t>
            </a:r>
            <a:endParaRPr dirty="0"/>
          </a:p>
          <a:p>
            <a:pPr marL="64008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Macintosh PowerPoint</Application>
  <PresentationFormat>On-screen Show (16:9)</PresentationFormat>
  <Paragraphs>39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NTR</vt:lpstr>
      <vt:lpstr>Custom Design</vt:lpstr>
      <vt:lpstr>PowerPoint Presentation</vt:lpstr>
      <vt:lpstr>Manifest Destiny</vt:lpstr>
      <vt:lpstr>American Progress by John Gast, 1872</vt:lpstr>
      <vt:lpstr>American Progress by John Gast, 1872</vt:lpstr>
      <vt:lpstr>Essential Questions</vt:lpstr>
      <vt:lpstr>Learning Objectives</vt:lpstr>
      <vt:lpstr>The United States in 1810</vt:lpstr>
      <vt:lpstr>Manifest Destiny is…</vt:lpstr>
      <vt:lpstr>Manifest Destiny is…</vt:lpstr>
      <vt:lpstr>Discuss</vt:lpstr>
      <vt:lpstr>Discuss</vt:lpstr>
      <vt:lpstr>Push and Pull Factors</vt:lpstr>
      <vt:lpstr>Push and Pull Factors</vt:lpstr>
      <vt:lpstr>Discuss</vt:lpstr>
      <vt:lpstr>Two Voice Poem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Gracia, Ann M.</dc:creator>
  <cp:lastModifiedBy>Gracia, Ann M.</cp:lastModifiedBy>
  <cp:revision>2</cp:revision>
  <dcterms:created xsi:type="dcterms:W3CDTF">2025-08-05T20:58:42Z</dcterms:created>
  <dcterms:modified xsi:type="dcterms:W3CDTF">2026-07-27T17:28:22Z</dcterms:modified>
</cp:coreProperties>
</file>