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4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58"/>
  </p:normalViewPr>
  <p:slideViewPr>
    <p:cSldViewPr snapToGrid="0">
      <p:cViewPr varScale="1">
        <p:scale>
          <a:sx n="139" d="100"/>
          <a:sy n="139" d="100"/>
        </p:scale>
        <p:origin x="176" y="5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k20center.ou.edu/strategy/4438" TargetMode="External"/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youtube.com/watch?v=kpCsfuvzQeY%A0" TargetMode="Externa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k20center.ou.edu/strategy/3035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k20center.ou.edu/strategy/147" TargetMode="External"/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k20center.ou.edu/strategy/128" TargetMode="External"/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70" name="Google Shape;70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1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3d65a95511d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Google Shape;126;g3d65a95511d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en-US" b="0" i="0" dirty="0">
                <a:solidFill>
                  <a:srgbClr val="000000"/>
                </a:solidFill>
                <a:effectLst/>
              </a:rPr>
              <a:t>K20 Center. (n.d.). Friends Without Pens. Strategies. </a:t>
            </a:r>
            <a:r>
              <a:rPr lang="en-US" b="0" i="0" dirty="0">
                <a:solidFill>
                  <a:srgbClr val="000000"/>
                </a:solidFill>
                <a:effectLst/>
                <a:hlinkClick r:id="rId3"/>
              </a:rPr>
              <a:t>https://learn.k20center.ou.edu/strategy/4438</a:t>
            </a:r>
            <a:r>
              <a:rPr lang="en-US" b="0" i="0" dirty="0">
                <a:solidFill>
                  <a:srgbClr val="000000"/>
                </a:solidFill>
                <a:effectLst/>
              </a:rPr>
              <a:t> 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en-US" b="0" i="0" dirty="0">
                <a:solidFill>
                  <a:srgbClr val="000000"/>
                </a:solidFill>
                <a:effectLst/>
              </a:rPr>
              <a:t>K20 Center. (2021, September 21). 4-Minute Timer [Video]. YouTube. </a:t>
            </a:r>
            <a:r>
              <a:rPr lang="en-US" b="0" i="0" dirty="0">
                <a:solidFill>
                  <a:srgbClr val="000000"/>
                </a:solidFill>
                <a:effectLst/>
                <a:hlinkClick r:id="rId4"/>
              </a:rPr>
              <a:t>https://www.youtube.com/watch?v=kpCsfuvzQeY</a:t>
            </a:r>
            <a:r>
              <a:rPr lang="en-US" b="0" i="0" dirty="0">
                <a:solidFill>
                  <a:srgbClr val="000000"/>
                </a:solidFill>
                <a:effectLst/>
              </a:rPr>
              <a:t> 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2" name="Google Shape;132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7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81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8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en-US" b="0" i="0" dirty="0">
                <a:solidFill>
                  <a:srgbClr val="000000"/>
                </a:solidFill>
                <a:effectLst/>
              </a:rPr>
              <a:t>K20 Center. (n.d.). Double bubble map. Strategies. </a:t>
            </a:r>
            <a:r>
              <a:rPr lang="en-US" b="0" i="0" dirty="0">
                <a:solidFill>
                  <a:srgbClr val="000000"/>
                </a:solidFill>
                <a:effectLst/>
                <a:hlinkClick r:id="rId3"/>
              </a:rPr>
              <a:t>https://learn.k20center.ou.edu/strategy/3035</a:t>
            </a:r>
            <a:r>
              <a:rPr lang="en-US" b="0" i="0" dirty="0">
                <a:solidFill>
                  <a:srgbClr val="000000"/>
                </a:solidFill>
                <a:effectLst/>
              </a:rPr>
              <a:t> 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93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en-US" b="0" i="0" dirty="0">
                <a:solidFill>
                  <a:srgbClr val="000000"/>
                </a:solidFill>
                <a:effectLst/>
              </a:rPr>
              <a:t>K20 Center. (n.d.). Card Sort. Strategies. </a:t>
            </a:r>
            <a:r>
              <a:rPr lang="en-US" b="0" i="0" dirty="0">
                <a:solidFill>
                  <a:srgbClr val="000000"/>
                </a:solidFill>
                <a:effectLst/>
                <a:hlinkClick r:id="rId3"/>
              </a:rPr>
              <a:t>https://learn.k20center.ou.edu/strategy/147</a:t>
            </a:r>
            <a:endParaRPr lang="en-US" b="0" i="0" dirty="0">
              <a:solidFill>
                <a:srgbClr val="000000"/>
              </a:solidFill>
              <a:effectLst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0" name="Google Shape;100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en-US" b="0" i="0" dirty="0">
                <a:solidFill>
                  <a:srgbClr val="000000"/>
                </a:solidFill>
                <a:effectLst/>
              </a:rPr>
              <a:t>K20 Center. (n.d.). Why-lighting. Strategies. </a:t>
            </a:r>
            <a:r>
              <a:rPr lang="en-US" b="0" i="0" dirty="0">
                <a:solidFill>
                  <a:srgbClr val="000000"/>
                </a:solidFill>
                <a:effectLst/>
                <a:hlinkClick r:id="rId3"/>
              </a:rPr>
              <a:t>https://learn.k20center.ou.edu/strategy/128</a:t>
            </a:r>
            <a:r>
              <a:rPr lang="en-US" b="0" i="0" dirty="0">
                <a:solidFill>
                  <a:srgbClr val="000000"/>
                </a:solidFill>
                <a:effectLst/>
              </a:rPr>
              <a:t> 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7" name="Google Shape;107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g3d463a86fd8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" name="Google Shape;114;g3d463a86fd8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38b6378fe12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" name="Google Shape;120;g38b6378fe12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ver" type="title">
  <p:cSld name="TITL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 type="secHead">
  <p:cSld name="SECTION_HEADER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Google Shape;44;p11" title="k20center-logo-variations_K20 Bug - Whit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45" name="Google Shape;45;p11"/>
          <p:cNvSpPr txBox="1">
            <a:spLocks noGrp="1"/>
          </p:cNvSpPr>
          <p:nvPr>
            <p:ph type="title"/>
          </p:nvPr>
        </p:nvSpPr>
        <p:spPr>
          <a:xfrm>
            <a:off x="623888" y="559689"/>
            <a:ext cx="7886700" cy="2139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600">
                <a:solidFill>
                  <a:schemeClr val="dk1"/>
                </a:solidFill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623888" y="2718689"/>
            <a:ext cx="7886700" cy="11255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520"/>
              </a:spcBef>
              <a:spcAft>
                <a:spcPts val="0"/>
              </a:spcAft>
              <a:buSzPts val="2600"/>
              <a:buNone/>
              <a:defRPr sz="2600">
                <a:solidFill>
                  <a:schemeClr val="dk1"/>
                </a:solidFill>
              </a:defRPr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SzPts val="2000"/>
              <a:buNone/>
              <a:defRPr sz="2000">
                <a:solidFill>
                  <a:srgbClr val="757575"/>
                </a:solidFill>
              </a:defRPr>
            </a:lvl2pPr>
            <a:lvl3pPr marL="1371600" lvl="2" indent="-228600" algn="l">
              <a:spcBef>
                <a:spcPts val="34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757575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757575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270"/>
              </a:spcBef>
              <a:spcAft>
                <a:spcPts val="0"/>
              </a:spcAft>
              <a:buSzPts val="1280"/>
              <a:buNone/>
              <a:defRPr sz="1600">
                <a:solidFill>
                  <a:srgbClr val="757575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ver Slide">
  <p:cSld name="Cover Slid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- With Cover Image">
  <p:cSld name="Title - With Cover Imag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" name="Google Shape;49;p13" title="k20center-logo-variations_K20 Bug - Whit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50" name="Google Shape;50;p13"/>
          <p:cNvSpPr txBox="1">
            <a:spLocks noGrp="1"/>
          </p:cNvSpPr>
          <p:nvPr>
            <p:ph type="title"/>
          </p:nvPr>
        </p:nvSpPr>
        <p:spPr>
          <a:xfrm>
            <a:off x="623888" y="559689"/>
            <a:ext cx="7886700" cy="2139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000">
                <a:solidFill>
                  <a:schemeClr val="lt1"/>
                </a:solidFill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13"/>
          <p:cNvSpPr txBox="1">
            <a:spLocks noGrp="1"/>
          </p:cNvSpPr>
          <p:nvPr>
            <p:ph type="body" idx="1"/>
          </p:nvPr>
        </p:nvSpPr>
        <p:spPr>
          <a:xfrm>
            <a:off x="623888" y="2807732"/>
            <a:ext cx="7885113" cy="13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93700" algn="l">
              <a:spcBef>
                <a:spcPts val="520"/>
              </a:spcBef>
              <a:spcAft>
                <a:spcPts val="0"/>
              </a:spcAft>
              <a:buClr>
                <a:schemeClr val="lt1"/>
              </a:buClr>
              <a:buSzPts val="2600"/>
              <a:buChar char="●"/>
              <a:defRPr>
                <a:solidFill>
                  <a:schemeClr val="lt1"/>
                </a:solidFill>
              </a:defRPr>
            </a:lvl1pPr>
            <a:lvl2pPr marL="914400" lvl="1" indent="-3937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600"/>
              <a:buChar char="o"/>
              <a:defRPr>
                <a:solidFill>
                  <a:schemeClr val="lt1"/>
                </a:solidFill>
              </a:defRPr>
            </a:lvl2pPr>
            <a:lvl3pPr marL="1371600" lvl="2" indent="-393700" algn="l">
              <a:spcBef>
                <a:spcPts val="340"/>
              </a:spcBef>
              <a:spcAft>
                <a:spcPts val="0"/>
              </a:spcAft>
              <a:buClr>
                <a:schemeClr val="lt1"/>
              </a:buClr>
              <a:buSzPts val="2600"/>
              <a:buChar char="▪"/>
              <a:defRPr>
                <a:solidFill>
                  <a:schemeClr val="lt1"/>
                </a:solidFill>
              </a:defRPr>
            </a:lvl3pPr>
            <a:lvl4pPr marL="1828800" lvl="3" indent="-3937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lt1"/>
              </a:buClr>
              <a:buSzPts val="2600"/>
              <a:buChar char="•"/>
              <a:defRPr>
                <a:solidFill>
                  <a:schemeClr val="lt1"/>
                </a:solidFill>
              </a:defRPr>
            </a:lvl4pPr>
            <a:lvl5pPr marL="2286000" lvl="4" indent="-360680" algn="l">
              <a:lnSpc>
                <a:spcPct val="90000"/>
              </a:lnSpc>
              <a:spcBef>
                <a:spcPts val="270"/>
              </a:spcBef>
              <a:spcAft>
                <a:spcPts val="0"/>
              </a:spcAft>
              <a:buClr>
                <a:schemeClr val="lt1"/>
              </a:buClr>
              <a:buSzPts val="2080"/>
              <a:buChar char="o"/>
              <a:defRPr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Content - 1 Column" type="obj">
  <p:cSld name="OBJECT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" name="Google Shape;53;p14" title="k20center-logo-variations_K20 - Bug Color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54" name="Google Shape;54;p14"/>
          <p:cNvSpPr txBox="1"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accent3"/>
                </a:solidFill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14"/>
          <p:cNvSpPr txBox="1">
            <a:spLocks noGrp="1"/>
          </p:cNvSpPr>
          <p:nvPr>
            <p:ph type="body" idx="1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52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42900" algn="l">
              <a:spcBef>
                <a:spcPts val="400"/>
              </a:spcBef>
              <a:spcAft>
                <a:spcPts val="0"/>
              </a:spcAft>
              <a:buSzPts val="1800"/>
              <a:buChar char="o"/>
              <a:defRPr/>
            </a:lvl2pPr>
            <a:lvl3pPr marL="1371600" lvl="2" indent="-342900" algn="l">
              <a:spcBef>
                <a:spcPts val="340"/>
              </a:spcBef>
              <a:spcAft>
                <a:spcPts val="0"/>
              </a:spcAft>
              <a:buSzPts val="1800"/>
              <a:buChar char="▪"/>
              <a:defRPr/>
            </a:lvl3pPr>
            <a:lvl4pPr marL="1828800" lvl="3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20040" algn="l">
              <a:lnSpc>
                <a:spcPct val="90000"/>
              </a:lnSpc>
              <a:spcBef>
                <a:spcPts val="270"/>
              </a:spcBef>
              <a:spcAft>
                <a:spcPts val="0"/>
              </a:spcAft>
              <a:buSzPts val="1440"/>
              <a:buChar char="o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- Blue Background">
  <p:cSld name="Content - Blue Background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" name="Google Shape;57;p15" title="k20center-logo-variations_K20 - Bug Color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15"/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9" name="Google Shape;59;p15" title="k20center-logo-variations_K20 Bug - Whit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60" name="Google Shape;60;p15"/>
          <p:cNvSpPr txBox="1">
            <a:spLocks noGrp="1"/>
          </p:cNvSpPr>
          <p:nvPr>
            <p:ph type="body" idx="1"/>
          </p:nvPr>
        </p:nvSpPr>
        <p:spPr>
          <a:xfrm>
            <a:off x="351496" y="521401"/>
            <a:ext cx="3867150" cy="41006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52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42900" algn="l">
              <a:spcBef>
                <a:spcPts val="400"/>
              </a:spcBef>
              <a:spcAft>
                <a:spcPts val="0"/>
              </a:spcAft>
              <a:buSzPts val="1800"/>
              <a:buChar char="o"/>
              <a:defRPr/>
            </a:lvl2pPr>
            <a:lvl3pPr marL="1371600" lvl="2" indent="-342900" algn="l">
              <a:spcBef>
                <a:spcPts val="340"/>
              </a:spcBef>
              <a:spcAft>
                <a:spcPts val="0"/>
              </a:spcAft>
              <a:buSzPts val="1800"/>
              <a:buChar char="▪"/>
              <a:defRPr/>
            </a:lvl3pPr>
            <a:lvl4pPr marL="1828800" lvl="3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20040" algn="l">
              <a:lnSpc>
                <a:spcPct val="90000"/>
              </a:lnSpc>
              <a:spcBef>
                <a:spcPts val="270"/>
              </a:spcBef>
              <a:spcAft>
                <a:spcPts val="0"/>
              </a:spcAft>
              <a:buSzPts val="1440"/>
              <a:buChar char="o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- Red Background">
  <p:cSld name="Content - Red Background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Google Shape;62;p16" title="k20center-logo-variations_K20 - Bug Color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63;p16"/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4" name="Google Shape;64;p16" title="k20center-logo-variations_K20 Bug - Whit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65" name="Google Shape;65;p16"/>
          <p:cNvSpPr txBox="1">
            <a:spLocks noGrp="1"/>
          </p:cNvSpPr>
          <p:nvPr>
            <p:ph type="body" idx="1"/>
          </p:nvPr>
        </p:nvSpPr>
        <p:spPr>
          <a:xfrm>
            <a:off x="351496" y="521401"/>
            <a:ext cx="3867150" cy="41006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52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42900" algn="l">
              <a:spcBef>
                <a:spcPts val="400"/>
              </a:spcBef>
              <a:spcAft>
                <a:spcPts val="0"/>
              </a:spcAft>
              <a:buSzPts val="1800"/>
              <a:buChar char="o"/>
              <a:defRPr/>
            </a:lvl2pPr>
            <a:lvl3pPr marL="1371600" lvl="2" indent="-342900" algn="l">
              <a:spcBef>
                <a:spcPts val="340"/>
              </a:spcBef>
              <a:spcAft>
                <a:spcPts val="0"/>
              </a:spcAft>
              <a:buSzPts val="1800"/>
              <a:buChar char="▪"/>
              <a:defRPr/>
            </a:lvl3pPr>
            <a:lvl4pPr marL="1828800" lvl="3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20040" algn="l">
              <a:lnSpc>
                <a:spcPct val="90000"/>
              </a:lnSpc>
              <a:spcBef>
                <a:spcPts val="270"/>
              </a:spcBef>
              <a:spcAft>
                <a:spcPts val="0"/>
              </a:spcAft>
              <a:buSzPts val="1440"/>
              <a:buChar char="o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Blank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" name="Google Shape;67;p17" title="k20center-logo-variations_K20 - Bug Color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>
  <p:cSld name="Titl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3" title="k20center-logo-variations_K20 Bug - Whit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3"/>
          <p:cNvSpPr txBox="1">
            <a:spLocks noGrp="1"/>
          </p:cNvSpPr>
          <p:nvPr>
            <p:ph type="title"/>
          </p:nvPr>
        </p:nvSpPr>
        <p:spPr>
          <a:xfrm>
            <a:off x="3945466" y="559689"/>
            <a:ext cx="4565121" cy="2139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000">
                <a:solidFill>
                  <a:schemeClr val="lt1"/>
                </a:solidFill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" name="Google Shape;12;p3"/>
          <p:cNvSpPr txBox="1">
            <a:spLocks noGrp="1"/>
          </p:cNvSpPr>
          <p:nvPr>
            <p:ph type="body" idx="1"/>
          </p:nvPr>
        </p:nvSpPr>
        <p:spPr>
          <a:xfrm>
            <a:off x="3944799" y="2807732"/>
            <a:ext cx="4564202" cy="13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520"/>
              </a:spcBef>
              <a:spcAft>
                <a:spcPts val="0"/>
              </a:spcAft>
              <a:buClr>
                <a:schemeClr val="lt1"/>
              </a:buClr>
              <a:buSzPts val="2600"/>
              <a:buNone/>
              <a:defRPr>
                <a:solidFill>
                  <a:schemeClr val="lt1"/>
                </a:solidFill>
              </a:defRPr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600"/>
              <a:buNone/>
              <a:defRPr>
                <a:solidFill>
                  <a:schemeClr val="lt1"/>
                </a:solidFill>
              </a:defRPr>
            </a:lvl2pPr>
            <a:lvl3pPr marL="1371600" lvl="2" indent="-228600" algn="l">
              <a:spcBef>
                <a:spcPts val="340"/>
              </a:spcBef>
              <a:spcAft>
                <a:spcPts val="0"/>
              </a:spcAft>
              <a:buClr>
                <a:schemeClr val="lt1"/>
              </a:buClr>
              <a:buSzPts val="2600"/>
              <a:buNone/>
              <a:defRPr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lt1"/>
              </a:buClr>
              <a:buSzPts val="2600"/>
              <a:buNone/>
              <a:defRPr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270"/>
              </a:spcBef>
              <a:spcAft>
                <a:spcPts val="0"/>
              </a:spcAft>
              <a:buClr>
                <a:schemeClr val="lt1"/>
              </a:buClr>
              <a:buSzPts val="2080"/>
              <a:buNone/>
              <a:defRPr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bjective(s)">
  <p:cSld name="Objective(s)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oogle Shape;14;p4" title="k20center-logo-variations_K20 Bug - Whit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Google Shape;15;p4"/>
          <p:cNvSpPr txBox="1">
            <a:spLocks noGrp="1"/>
          </p:cNvSpPr>
          <p:nvPr>
            <p:ph type="title"/>
          </p:nvPr>
        </p:nvSpPr>
        <p:spPr>
          <a:xfrm>
            <a:off x="623888" y="559689"/>
            <a:ext cx="7886700" cy="2139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000">
                <a:solidFill>
                  <a:schemeClr val="lt1"/>
                </a:solidFill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4"/>
          <p:cNvSpPr txBox="1">
            <a:spLocks noGrp="1"/>
          </p:cNvSpPr>
          <p:nvPr>
            <p:ph type="body" idx="1"/>
          </p:nvPr>
        </p:nvSpPr>
        <p:spPr>
          <a:xfrm>
            <a:off x="623888" y="2807732"/>
            <a:ext cx="7885113" cy="13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93700" algn="l">
              <a:spcBef>
                <a:spcPts val="520"/>
              </a:spcBef>
              <a:spcAft>
                <a:spcPts val="0"/>
              </a:spcAft>
              <a:buClr>
                <a:schemeClr val="lt1"/>
              </a:buClr>
              <a:buSzPts val="2600"/>
              <a:buChar char="●"/>
              <a:defRPr>
                <a:solidFill>
                  <a:schemeClr val="lt1"/>
                </a:solidFill>
              </a:defRPr>
            </a:lvl1pPr>
            <a:lvl2pPr marL="914400" lvl="1" indent="-3937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600"/>
              <a:buChar char="o"/>
              <a:defRPr>
                <a:solidFill>
                  <a:schemeClr val="lt1"/>
                </a:solidFill>
              </a:defRPr>
            </a:lvl2pPr>
            <a:lvl3pPr marL="1371600" lvl="2" indent="-393700" algn="l">
              <a:spcBef>
                <a:spcPts val="340"/>
              </a:spcBef>
              <a:spcAft>
                <a:spcPts val="0"/>
              </a:spcAft>
              <a:buClr>
                <a:schemeClr val="lt1"/>
              </a:buClr>
              <a:buSzPts val="2600"/>
              <a:buChar char="▪"/>
              <a:defRPr>
                <a:solidFill>
                  <a:schemeClr val="lt1"/>
                </a:solidFill>
              </a:defRPr>
            </a:lvl3pPr>
            <a:lvl4pPr marL="1828800" lvl="3" indent="-3937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lt1"/>
              </a:buClr>
              <a:buSzPts val="2600"/>
              <a:buChar char="•"/>
              <a:defRPr>
                <a:solidFill>
                  <a:schemeClr val="lt1"/>
                </a:solidFill>
              </a:defRPr>
            </a:lvl4pPr>
            <a:lvl5pPr marL="2286000" lvl="4" indent="-360680" algn="l">
              <a:lnSpc>
                <a:spcPct val="90000"/>
              </a:lnSpc>
              <a:spcBef>
                <a:spcPts val="270"/>
              </a:spcBef>
              <a:spcAft>
                <a:spcPts val="0"/>
              </a:spcAft>
              <a:buClr>
                <a:schemeClr val="lt1"/>
              </a:buClr>
              <a:buSzPts val="2080"/>
              <a:buChar char="o"/>
              <a:defRPr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- 1 Column">
  <p:cSld name="Content - 1 Column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Google Shape;18;p5" title="k20center-logo-variations_K20 - Bug Color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Google Shape;19;p5"/>
          <p:cNvSpPr txBox="1"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accent3"/>
                </a:solidFill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5"/>
          <p:cNvSpPr txBox="1">
            <a:spLocks noGrp="1"/>
          </p:cNvSpPr>
          <p:nvPr>
            <p:ph type="body" idx="1"/>
          </p:nvPr>
        </p:nvSpPr>
        <p:spPr>
          <a:xfrm>
            <a:off x="628649" y="1370013"/>
            <a:ext cx="7886699" cy="3262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93700" algn="l">
              <a:spcBef>
                <a:spcPts val="520"/>
              </a:spcBef>
              <a:spcAft>
                <a:spcPts val="0"/>
              </a:spcAft>
              <a:buSzPts val="2600"/>
              <a:buFont typeface="Calibri"/>
              <a:buAutoNum type="arabicPeriod"/>
              <a:defRPr/>
            </a:lvl1pPr>
            <a:lvl2pPr marL="914400" lvl="1" indent="-393700" algn="l">
              <a:spcBef>
                <a:spcPts val="400"/>
              </a:spcBef>
              <a:spcAft>
                <a:spcPts val="0"/>
              </a:spcAft>
              <a:buSzPts val="2600"/>
              <a:buFont typeface="Calibri"/>
              <a:buAutoNum type="alphaLcPeriod"/>
              <a:defRPr/>
            </a:lvl2pPr>
            <a:lvl3pPr marL="1371600" lvl="2" indent="-393700" algn="l">
              <a:spcBef>
                <a:spcPts val="340"/>
              </a:spcBef>
              <a:spcAft>
                <a:spcPts val="0"/>
              </a:spcAft>
              <a:buSzPts val="2600"/>
              <a:buFont typeface="Calibri"/>
              <a:buAutoNum type="romanLcPeriod"/>
              <a:defRPr/>
            </a:lvl3pPr>
            <a:lvl4pPr marL="1828800" lvl="3" indent="-42672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3120"/>
              <a:buFont typeface="Arial"/>
              <a:buChar char="•"/>
              <a:defRPr/>
            </a:lvl4pPr>
            <a:lvl5pPr marL="2286000" lvl="4" indent="-360680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2080"/>
              <a:buFont typeface="Courier New"/>
              <a:buChar char="o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Only">
  <p:cSld name="1_Title Only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Google Shape;22;p6" title="k20center-logo-variations_K20 - Bug Color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6"/>
          <p:cNvSpPr txBox="1"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accent3"/>
                </a:solidFill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structional Strategy">
  <p:cSld name="Instructional Strategy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Google Shape;25;p7" title="k20center-logo-variations_K20 - Bug Color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6" name="Google Shape;26;p7"/>
          <p:cNvSpPr txBox="1"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accent3"/>
                </a:solidFill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7"/>
          <p:cNvSpPr txBox="1">
            <a:spLocks noGrp="1"/>
          </p:cNvSpPr>
          <p:nvPr>
            <p:ph type="body" idx="1"/>
          </p:nvPr>
        </p:nvSpPr>
        <p:spPr>
          <a:xfrm>
            <a:off x="628650" y="1370013"/>
            <a:ext cx="3867150" cy="3262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52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42900" algn="l">
              <a:spcBef>
                <a:spcPts val="400"/>
              </a:spcBef>
              <a:spcAft>
                <a:spcPts val="0"/>
              </a:spcAft>
              <a:buSzPts val="1800"/>
              <a:buChar char="o"/>
              <a:defRPr/>
            </a:lvl2pPr>
            <a:lvl3pPr marL="1371600" lvl="2" indent="-342900" algn="l">
              <a:spcBef>
                <a:spcPts val="340"/>
              </a:spcBef>
              <a:spcAft>
                <a:spcPts val="0"/>
              </a:spcAft>
              <a:buSzPts val="1800"/>
              <a:buChar char="▪"/>
              <a:defRPr/>
            </a:lvl3pPr>
            <a:lvl4pPr marL="1828800" lvl="3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20040" algn="l">
              <a:lnSpc>
                <a:spcPct val="90000"/>
              </a:lnSpc>
              <a:spcBef>
                <a:spcPts val="270"/>
              </a:spcBef>
              <a:spcAft>
                <a:spcPts val="0"/>
              </a:spcAft>
              <a:buSzPts val="1440"/>
              <a:buChar char="o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- 2 column" type="twoObj">
  <p:cSld name="TWO_OBJECTS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Google Shape;29;p8" title="k20center-logo-variations_K20 - Bug Color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Google Shape;30;p8"/>
          <p:cNvSpPr txBox="1"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accent3"/>
                </a:solidFill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8"/>
          <p:cNvSpPr txBox="1">
            <a:spLocks noGrp="1"/>
          </p:cNvSpPr>
          <p:nvPr>
            <p:ph type="body" idx="1"/>
          </p:nvPr>
        </p:nvSpPr>
        <p:spPr>
          <a:xfrm>
            <a:off x="628650" y="1370013"/>
            <a:ext cx="3867150" cy="3262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52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42900" algn="l">
              <a:spcBef>
                <a:spcPts val="400"/>
              </a:spcBef>
              <a:spcAft>
                <a:spcPts val="0"/>
              </a:spcAft>
              <a:buSzPts val="1800"/>
              <a:buChar char="o"/>
              <a:defRPr/>
            </a:lvl2pPr>
            <a:lvl3pPr marL="1371600" lvl="2" indent="-342900" algn="l">
              <a:spcBef>
                <a:spcPts val="340"/>
              </a:spcBef>
              <a:spcAft>
                <a:spcPts val="0"/>
              </a:spcAft>
              <a:buSzPts val="1800"/>
              <a:buChar char="▪"/>
              <a:defRPr/>
            </a:lvl3pPr>
            <a:lvl4pPr marL="1828800" lvl="3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20040" algn="l">
              <a:lnSpc>
                <a:spcPct val="90000"/>
              </a:lnSpc>
              <a:spcBef>
                <a:spcPts val="270"/>
              </a:spcBef>
              <a:spcAft>
                <a:spcPts val="0"/>
              </a:spcAft>
              <a:buSzPts val="1440"/>
              <a:buChar char="o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8"/>
          <p:cNvSpPr txBox="1">
            <a:spLocks noGrp="1"/>
          </p:cNvSpPr>
          <p:nvPr>
            <p:ph type="body" idx="2"/>
          </p:nvPr>
        </p:nvSpPr>
        <p:spPr>
          <a:xfrm>
            <a:off x="4648200" y="1370013"/>
            <a:ext cx="3867150" cy="3262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93700" algn="l">
              <a:spcBef>
                <a:spcPts val="520"/>
              </a:spcBef>
              <a:spcAft>
                <a:spcPts val="0"/>
              </a:spcAft>
              <a:buSzPts val="2600"/>
              <a:buFont typeface="Calibri"/>
              <a:buAutoNum type="arabicPeriod"/>
              <a:defRPr/>
            </a:lvl1pPr>
            <a:lvl2pPr marL="914400" lvl="1" indent="-393700" algn="l">
              <a:spcBef>
                <a:spcPts val="400"/>
              </a:spcBef>
              <a:spcAft>
                <a:spcPts val="0"/>
              </a:spcAft>
              <a:buSzPts val="2600"/>
              <a:buFont typeface="Calibri"/>
              <a:buAutoNum type="alphaLcPeriod"/>
              <a:defRPr/>
            </a:lvl2pPr>
            <a:lvl3pPr marL="1371600" lvl="2" indent="-393700" algn="l">
              <a:spcBef>
                <a:spcPts val="340"/>
              </a:spcBef>
              <a:spcAft>
                <a:spcPts val="0"/>
              </a:spcAft>
              <a:buSzPts val="2600"/>
              <a:buFont typeface="Calibri"/>
              <a:buAutoNum type="romanLcPeriod"/>
              <a:defRPr/>
            </a:lvl3pPr>
            <a:lvl4pPr marL="1828800" lvl="3" indent="-42672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3120"/>
              <a:buFont typeface="Arial"/>
              <a:buChar char="•"/>
              <a:defRPr/>
            </a:lvl4pPr>
            <a:lvl5pPr marL="2286000" lvl="4" indent="-360680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2080"/>
              <a:buFont typeface="Courier New"/>
              <a:buChar char="o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Google Shape;34;p9" title="k20center-logo-variations_K20 - Bug Color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Google Shape;35;p9"/>
          <p:cNvSpPr txBox="1">
            <a:spLocks noGrp="1"/>
          </p:cNvSpPr>
          <p:nvPr>
            <p:ph type="title"/>
          </p:nvPr>
        </p:nvSpPr>
        <p:spPr>
          <a:xfrm>
            <a:off x="630238" y="274638"/>
            <a:ext cx="7886700" cy="993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accent3"/>
                </a:solidFill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9"/>
          <p:cNvSpPr txBox="1">
            <a:spLocks noGrp="1"/>
          </p:cNvSpPr>
          <p:nvPr>
            <p:ph type="body" idx="1"/>
          </p:nvPr>
        </p:nvSpPr>
        <p:spPr>
          <a:xfrm>
            <a:off x="630238" y="1260475"/>
            <a:ext cx="3868737" cy="619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520"/>
              </a:spcBef>
              <a:spcAft>
                <a:spcPts val="0"/>
              </a:spcAft>
              <a:buSzPts val="2600"/>
              <a:buNone/>
              <a:defRPr sz="2600" b="1">
                <a:solidFill>
                  <a:schemeClr val="accent1"/>
                </a:solidFill>
              </a:defRPr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SzPts val="2000"/>
              <a:buNone/>
              <a:defRPr sz="2000" b="1"/>
            </a:lvl2pPr>
            <a:lvl3pPr marL="1371600" lvl="2" indent="-228600" algn="l">
              <a:spcBef>
                <a:spcPts val="34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270"/>
              </a:spcBef>
              <a:spcAft>
                <a:spcPts val="0"/>
              </a:spcAft>
              <a:buSzPts val="128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body" idx="2"/>
          </p:nvPr>
        </p:nvSpPr>
        <p:spPr>
          <a:xfrm>
            <a:off x="630238" y="1879600"/>
            <a:ext cx="3868737" cy="2762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52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42900" algn="l">
              <a:spcBef>
                <a:spcPts val="400"/>
              </a:spcBef>
              <a:spcAft>
                <a:spcPts val="0"/>
              </a:spcAft>
              <a:buSzPts val="1800"/>
              <a:buChar char="o"/>
              <a:defRPr/>
            </a:lvl2pPr>
            <a:lvl3pPr marL="1371600" lvl="2" indent="-342900" algn="l">
              <a:spcBef>
                <a:spcPts val="340"/>
              </a:spcBef>
              <a:spcAft>
                <a:spcPts val="0"/>
              </a:spcAft>
              <a:buSzPts val="1800"/>
              <a:buChar char="▪"/>
              <a:defRPr/>
            </a:lvl3pPr>
            <a:lvl4pPr marL="1828800" lvl="3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20040" algn="l">
              <a:lnSpc>
                <a:spcPct val="90000"/>
              </a:lnSpc>
              <a:spcBef>
                <a:spcPts val="270"/>
              </a:spcBef>
              <a:spcAft>
                <a:spcPts val="0"/>
              </a:spcAft>
              <a:buSzPts val="1440"/>
              <a:buChar char="o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body" idx="3"/>
          </p:nvPr>
        </p:nvSpPr>
        <p:spPr>
          <a:xfrm>
            <a:off x="4629150" y="1260475"/>
            <a:ext cx="3887788" cy="619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520"/>
              </a:spcBef>
              <a:spcAft>
                <a:spcPts val="0"/>
              </a:spcAft>
              <a:buSzPts val="2600"/>
              <a:buNone/>
              <a:defRPr sz="2600" b="1">
                <a:solidFill>
                  <a:schemeClr val="accent1"/>
                </a:solidFill>
              </a:defRPr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SzPts val="2000"/>
              <a:buNone/>
              <a:defRPr sz="2000" b="1"/>
            </a:lvl2pPr>
            <a:lvl3pPr marL="1371600" lvl="2" indent="-228600" algn="l">
              <a:spcBef>
                <a:spcPts val="34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270"/>
              </a:spcBef>
              <a:spcAft>
                <a:spcPts val="0"/>
              </a:spcAft>
              <a:buSzPts val="128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4"/>
          </p:nvPr>
        </p:nvSpPr>
        <p:spPr>
          <a:xfrm>
            <a:off x="4629150" y="1879600"/>
            <a:ext cx="3887788" cy="2762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52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42900" algn="l">
              <a:spcBef>
                <a:spcPts val="400"/>
              </a:spcBef>
              <a:spcAft>
                <a:spcPts val="0"/>
              </a:spcAft>
              <a:buSzPts val="1800"/>
              <a:buChar char="o"/>
              <a:defRPr/>
            </a:lvl2pPr>
            <a:lvl3pPr marL="1371600" lvl="2" indent="-342900" algn="l">
              <a:spcBef>
                <a:spcPts val="340"/>
              </a:spcBef>
              <a:spcAft>
                <a:spcPts val="0"/>
              </a:spcAft>
              <a:buSzPts val="1800"/>
              <a:buChar char="▪"/>
              <a:defRPr/>
            </a:lvl3pPr>
            <a:lvl4pPr marL="1828800" lvl="3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20040" algn="l">
              <a:lnSpc>
                <a:spcPct val="90000"/>
              </a:lnSpc>
              <a:spcBef>
                <a:spcPts val="270"/>
              </a:spcBef>
              <a:spcAft>
                <a:spcPts val="0"/>
              </a:spcAft>
              <a:buSzPts val="1440"/>
              <a:buChar char="o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ideo">
  <p:cSld name="Video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Google Shape;41;p10" title="k20center-logo-variations_K20 - Bug Color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42" name="Google Shape;42;p10"/>
          <p:cNvSpPr txBox="1">
            <a:spLocks noGrp="1"/>
          </p:cNvSpPr>
          <p:nvPr>
            <p:ph type="title"/>
          </p:nvPr>
        </p:nvSpPr>
        <p:spPr>
          <a:xfrm>
            <a:off x="754050" y="4329575"/>
            <a:ext cx="76359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75781"/>
              </a:buClr>
              <a:buSzPts val="1800"/>
              <a:buFont typeface="Calibri"/>
              <a:buNone/>
              <a:defRPr sz="1800">
                <a:solidFill>
                  <a:srgbClr val="27578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93700" algn="l" rtl="0">
              <a:spcBef>
                <a:spcPts val="520"/>
              </a:spcBef>
              <a:spcAft>
                <a:spcPts val="0"/>
              </a:spcAft>
              <a:buClr>
                <a:srgbClr val="971D20"/>
              </a:buClr>
              <a:buSzPts val="2600"/>
              <a:buFont typeface="NTR"/>
              <a:buChar char="●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93700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Courier New"/>
              <a:buChar char="o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93700" algn="l" rtl="0">
              <a:spcBef>
                <a:spcPts val="340"/>
              </a:spcBef>
              <a:spcAft>
                <a:spcPts val="0"/>
              </a:spcAft>
              <a:buClr>
                <a:srgbClr val="E8BF3C"/>
              </a:buClr>
              <a:buSzPts val="2600"/>
              <a:buFont typeface="Noto Sans Symbols"/>
              <a:buChar char="▪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9370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rgbClr val="971D20"/>
              </a:buClr>
              <a:buSzPts val="2600"/>
              <a:buFont typeface="Arial"/>
              <a:buChar char="•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60680" algn="l" rtl="0">
              <a:lnSpc>
                <a:spcPct val="90000"/>
              </a:lnSpc>
              <a:spcBef>
                <a:spcPts val="270"/>
              </a:spcBef>
              <a:spcAft>
                <a:spcPts val="0"/>
              </a:spcAft>
              <a:buClr>
                <a:schemeClr val="accent1"/>
              </a:buClr>
              <a:buSzPts val="2080"/>
              <a:buFont typeface="Courier New"/>
              <a:buChar char="o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watch?v=kpCsfuvzQeY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3.png"/><Relationship Id="rId4" Type="http://schemas.openxmlformats.org/officeDocument/2006/relationships/image" Target="../media/image12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27"/>
          <p:cNvSpPr txBox="1">
            <a:spLocks noGrp="1"/>
          </p:cNvSpPr>
          <p:nvPr>
            <p:ph type="title"/>
          </p:nvPr>
        </p:nvSpPr>
        <p:spPr>
          <a:xfrm>
            <a:off x="628650" y="274638"/>
            <a:ext cx="7886700" cy="9939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Highlighting War Strategies</a:t>
            </a:r>
            <a:endParaRPr/>
          </a:p>
        </p:txBody>
      </p:sp>
      <p:sp>
        <p:nvSpPr>
          <p:cNvPr id="129" name="Google Shape;129;p27"/>
          <p:cNvSpPr txBox="1">
            <a:spLocks noGrp="1"/>
          </p:cNvSpPr>
          <p:nvPr>
            <p:ph type="body" idx="1"/>
          </p:nvPr>
        </p:nvSpPr>
        <p:spPr>
          <a:xfrm>
            <a:off x="628650" y="1370025"/>
            <a:ext cx="7886700" cy="32622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With your partner, take turns sharing your trifolds and discussing the following prompts: </a:t>
            </a:r>
            <a:endParaRPr dirty="0"/>
          </a:p>
          <a:p>
            <a:pPr marL="457200" lvl="0" indent="-393192" algn="l" rtl="0">
              <a:spcAft>
                <a:spcPts val="0"/>
              </a:spcAft>
              <a:buSzPct val="100000"/>
              <a:buChar char="●"/>
            </a:pPr>
            <a:r>
              <a:rPr lang="en-US" dirty="0"/>
              <a:t>What did you add to your trifold? Why did you pick those things?</a:t>
            </a:r>
            <a:endParaRPr dirty="0"/>
          </a:p>
          <a:p>
            <a:pPr marL="457200" lvl="0" indent="-393192" algn="l" rtl="0">
              <a:spcAft>
                <a:spcPts val="0"/>
              </a:spcAft>
              <a:buSzPct val="100000"/>
              <a:buChar char="●"/>
            </a:pPr>
            <a:r>
              <a:rPr lang="en-US" dirty="0"/>
              <a:t>How do your choices show that this strategy was effective during the Civil War?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52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52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28"/>
          <p:cNvSpPr txBox="1"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Friends Without Pens</a:t>
            </a:r>
            <a:endParaRPr/>
          </a:p>
        </p:txBody>
      </p:sp>
      <p:sp>
        <p:nvSpPr>
          <p:cNvPr id="135" name="Google Shape;135;p28"/>
          <p:cNvSpPr txBox="1">
            <a:spLocks noGrp="1"/>
          </p:cNvSpPr>
          <p:nvPr>
            <p:ph type="body" idx="4294967295"/>
          </p:nvPr>
        </p:nvSpPr>
        <p:spPr>
          <a:xfrm>
            <a:off x="363900" y="1268425"/>
            <a:ext cx="5150400" cy="336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 dirty="0"/>
              <a:t>Round 1:</a:t>
            </a:r>
            <a:r>
              <a:rPr lang="en-US" sz="2200" dirty="0"/>
              <a:t> Discuss the following prompt with your partner.</a:t>
            </a:r>
            <a:endParaRPr sz="2200" dirty="0"/>
          </a:p>
          <a:p>
            <a:pPr indent="-393192">
              <a:buSzPts val="2200"/>
            </a:pPr>
            <a:r>
              <a:rPr lang="en-US" sz="2200" dirty="0"/>
              <a:t>In what ways did the strengths and weaknesses of the Union and Confederacy influence their military strategies? </a:t>
            </a:r>
            <a:endParaRPr sz="22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2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 dirty="0"/>
              <a:t>Round 2:</a:t>
            </a:r>
            <a:r>
              <a:rPr lang="en-US" sz="2200" dirty="0"/>
              <a:t> Individually write down a response to the prompt on your piece of notebook paper. </a:t>
            </a:r>
            <a:endParaRPr sz="2200" dirty="0"/>
          </a:p>
        </p:txBody>
      </p:sp>
      <p:pic>
        <p:nvPicPr>
          <p:cNvPr id="136" name="Google Shape;136;p28" title="K20 Center 4 minute timer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576375" y="2044606"/>
            <a:ext cx="3220500" cy="1811531"/>
          </a:xfrm>
          <a:prstGeom prst="rect">
            <a:avLst/>
          </a:prstGeom>
          <a:noFill/>
          <a:ln>
            <a:noFill/>
          </a:ln>
        </p:spPr>
      </p:pic>
      <p:pic>
        <p:nvPicPr>
          <p:cNvPr id="137" name="Google Shape;137;p28" title="K20_FWOP_Final_Cropped 1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321975" y="141238"/>
            <a:ext cx="1260600" cy="1260600"/>
          </a:xfrm>
          <a:prstGeom prst="ellipse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9"/>
          <p:cNvSpPr txBox="1">
            <a:spLocks noGrp="1"/>
          </p:cNvSpPr>
          <p:nvPr>
            <p:ph type="title"/>
          </p:nvPr>
        </p:nvSpPr>
        <p:spPr>
          <a:xfrm>
            <a:off x="4064347" y="587452"/>
            <a:ext cx="4806000" cy="27249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dirty="0"/>
              <a:t>Advancing All Units: How Strengths and Weaknesses Shaped Civil War Strategy</a:t>
            </a:r>
            <a:endParaRPr sz="4000" dirty="0"/>
          </a:p>
        </p:txBody>
      </p:sp>
      <p:sp>
        <p:nvSpPr>
          <p:cNvPr id="77" name="Google Shape;77;p19"/>
          <p:cNvSpPr txBox="1">
            <a:spLocks noGrp="1"/>
          </p:cNvSpPr>
          <p:nvPr>
            <p:ph type="body" idx="1"/>
          </p:nvPr>
        </p:nvSpPr>
        <p:spPr>
          <a:xfrm>
            <a:off x="4064346" y="3312373"/>
            <a:ext cx="4564200" cy="139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None/>
            </a:pPr>
            <a:r>
              <a:rPr lang="en-US" dirty="0"/>
              <a:t>The Civil War</a:t>
            </a:r>
            <a:endParaRPr dirty="0"/>
          </a:p>
        </p:txBody>
      </p:sp>
      <p:sp>
        <p:nvSpPr>
          <p:cNvPr id="2" name="Hexagon 1">
            <a:extLst>
              <a:ext uri="{FF2B5EF4-FFF2-40B4-BE49-F238E27FC236}">
                <a16:creationId xmlns:a16="http://schemas.microsoft.com/office/drawing/2014/main" id="{A2716B07-4B7E-3ABC-FD60-56F154E6E4C6}"/>
              </a:ext>
            </a:extLst>
          </p:cNvPr>
          <p:cNvSpPr/>
          <p:nvPr/>
        </p:nvSpPr>
        <p:spPr>
          <a:xfrm>
            <a:off x="784576" y="1010725"/>
            <a:ext cx="3160898" cy="2724912"/>
          </a:xfrm>
          <a:prstGeom prst="hexagon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20"/>
          <p:cNvSpPr txBox="1">
            <a:spLocks noGrp="1"/>
          </p:cNvSpPr>
          <p:nvPr>
            <p:ph type="title"/>
          </p:nvPr>
        </p:nvSpPr>
        <p:spPr>
          <a:xfrm>
            <a:off x="623100" y="1223894"/>
            <a:ext cx="7886700" cy="105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Essential Questions</a:t>
            </a:r>
            <a:endParaRPr dirty="0"/>
          </a:p>
        </p:txBody>
      </p:sp>
      <p:sp>
        <p:nvSpPr>
          <p:cNvPr id="84" name="Google Shape;84;p20"/>
          <p:cNvSpPr txBox="1">
            <a:spLocks noGrp="1"/>
          </p:cNvSpPr>
          <p:nvPr>
            <p:ph type="body" idx="1"/>
          </p:nvPr>
        </p:nvSpPr>
        <p:spPr>
          <a:xfrm>
            <a:off x="623900" y="2363373"/>
            <a:ext cx="7885200" cy="263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/>
            <a:r>
              <a:rPr lang="en-US" dirty="0"/>
              <a:t>What were the key strengths and weaknesses of the Union and the Confederacy during the American Civil War?</a:t>
            </a:r>
          </a:p>
          <a:p>
            <a:pPr lvl="0"/>
            <a:r>
              <a:rPr lang="en-US" dirty="0"/>
              <a:t>How did those strengths and weaknesses shape the strategies each side used? </a:t>
            </a:r>
            <a:endParaRPr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1"/>
          <p:cNvSpPr txBox="1">
            <a:spLocks noGrp="1"/>
          </p:cNvSpPr>
          <p:nvPr>
            <p:ph type="title"/>
          </p:nvPr>
        </p:nvSpPr>
        <p:spPr>
          <a:xfrm>
            <a:off x="623150" y="1074420"/>
            <a:ext cx="7886700" cy="123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Learning Objectives</a:t>
            </a:r>
            <a:endParaRPr dirty="0"/>
          </a:p>
        </p:txBody>
      </p:sp>
      <p:sp>
        <p:nvSpPr>
          <p:cNvPr id="90" name="Google Shape;90;p21"/>
          <p:cNvSpPr txBox="1">
            <a:spLocks noGrp="1"/>
          </p:cNvSpPr>
          <p:nvPr>
            <p:ph type="body" idx="1"/>
          </p:nvPr>
        </p:nvSpPr>
        <p:spPr>
          <a:xfrm>
            <a:off x="623900" y="1991575"/>
            <a:ext cx="7885200" cy="278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indent="-393192" algn="l" rtl="0">
              <a:spcAft>
                <a:spcPts val="0"/>
              </a:spcAft>
              <a:buNone/>
            </a:pPr>
            <a:endParaRPr dirty="0"/>
          </a:p>
          <a:p>
            <a:pPr indent="-393192"/>
            <a:r>
              <a:rPr lang="en-US" dirty="0"/>
              <a:t>Compare the key strengths and weaknesses of the Union and the Confederacy during the American Civil War.</a:t>
            </a:r>
          </a:p>
          <a:p>
            <a:pPr indent="-393192"/>
            <a:r>
              <a:rPr lang="en-US" dirty="0"/>
              <a:t>Explain how the military strategies used by both sides affected the outcome of the war.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2"/>
          <p:cNvSpPr txBox="1"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Double Bubble Map</a:t>
            </a:r>
            <a:endParaRPr dirty="0"/>
          </a:p>
        </p:txBody>
      </p:sp>
      <p:sp>
        <p:nvSpPr>
          <p:cNvPr id="96" name="Google Shape;96;p22"/>
          <p:cNvSpPr txBox="1">
            <a:spLocks noGrp="1"/>
          </p:cNvSpPr>
          <p:nvPr>
            <p:ph type="body" idx="4294967295"/>
          </p:nvPr>
        </p:nvSpPr>
        <p:spPr>
          <a:xfrm>
            <a:off x="628650" y="1370025"/>
            <a:ext cx="4691400" cy="326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dirty="0"/>
              <a:t>Work with your partner to list what you already know about the Union and the Confederacy.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dirty="0"/>
              <a:t>Write differences in the outer circles and similarities in the inner circle.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pic>
        <p:nvPicPr>
          <p:cNvPr id="97" name="Google Shape;97;p22" title="Double Bubble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320050" y="1370025"/>
            <a:ext cx="3262198" cy="32621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3"/>
          <p:cNvSpPr txBox="1"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Card Sort</a:t>
            </a:r>
            <a:endParaRPr dirty="0"/>
          </a:p>
        </p:txBody>
      </p:sp>
      <p:sp>
        <p:nvSpPr>
          <p:cNvPr id="103" name="Google Shape;103;p23"/>
          <p:cNvSpPr txBox="1">
            <a:spLocks noGrp="1"/>
          </p:cNvSpPr>
          <p:nvPr>
            <p:ph type="body" idx="1"/>
          </p:nvPr>
        </p:nvSpPr>
        <p:spPr>
          <a:xfrm>
            <a:off x="628650" y="1370013"/>
            <a:ext cx="7702550" cy="3262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r>
              <a:rPr lang="en-US" sz="2400" dirty="0"/>
              <a:t>In your groups, take out all your cards. Place the category cards at the top of your table </a:t>
            </a:r>
            <a:r>
              <a:rPr lang="en-US" sz="2400" b="1" dirty="0"/>
              <a:t>Union Strengths, Union Weaknesses, Confederacy Strengths, </a:t>
            </a:r>
            <a:r>
              <a:rPr lang="en-US" sz="2400" dirty="0"/>
              <a:t>and</a:t>
            </a:r>
            <a:r>
              <a:rPr lang="en-US" sz="2400" b="1" dirty="0"/>
              <a:t> Confederacy Weaknesses</a:t>
            </a:r>
            <a:r>
              <a:rPr lang="en-US" sz="2400" dirty="0"/>
              <a:t> at the top of your table. </a:t>
            </a:r>
            <a:endParaRPr sz="24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/>
              <a:t>Thinking about the strengths and weaknesses of the Union and the Confederacy, work together to sort the rest of the cards into each category you think they fit under. </a:t>
            </a:r>
            <a:endParaRPr sz="2400" dirty="0"/>
          </a:p>
        </p:txBody>
      </p:sp>
      <p:pic>
        <p:nvPicPr>
          <p:cNvPr id="104" name="Google Shape;104;p23" title="Card Sorts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747175" y="-112550"/>
            <a:ext cx="1768174" cy="17681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4"/>
          <p:cNvSpPr txBox="1"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Why-Lighting</a:t>
            </a:r>
            <a:endParaRPr dirty="0"/>
          </a:p>
        </p:txBody>
      </p:sp>
      <p:sp>
        <p:nvSpPr>
          <p:cNvPr id="110" name="Google Shape;110;p24"/>
          <p:cNvSpPr txBox="1">
            <a:spLocks noGrp="1"/>
          </p:cNvSpPr>
          <p:nvPr>
            <p:ph type="body" idx="1"/>
          </p:nvPr>
        </p:nvSpPr>
        <p:spPr>
          <a:xfrm>
            <a:off x="628650" y="1370025"/>
            <a:ext cx="7886700" cy="363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r>
              <a:rPr lang="en-US" dirty="0"/>
              <a:t>While reading your article, highlight any information that helps you answer the following prompts: </a:t>
            </a:r>
            <a:endParaRPr dirty="0"/>
          </a:p>
          <a:p>
            <a:pPr indent="-393192">
              <a:buSzPct val="100000"/>
            </a:pPr>
            <a:r>
              <a:rPr lang="en-US" dirty="0"/>
              <a:t>What strengths and weaknesses did the Union and Confederacy have? </a:t>
            </a:r>
          </a:p>
          <a:p>
            <a:pPr indent="-393192">
              <a:buSzPct val="100000"/>
            </a:pPr>
            <a:r>
              <a:rPr lang="en-US" dirty="0"/>
              <a:t>How did those strengths and weaknesses influence the strategies both sides used? </a:t>
            </a:r>
          </a:p>
        </p:txBody>
      </p:sp>
      <p:pic>
        <p:nvPicPr>
          <p:cNvPr id="111" name="Google Shape;111;p24" title="Why-Lighting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937525" y="0"/>
            <a:ext cx="1712775" cy="1712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5"/>
          <p:cNvSpPr txBox="1">
            <a:spLocks noGrp="1"/>
          </p:cNvSpPr>
          <p:nvPr>
            <p:ph type="title"/>
          </p:nvPr>
        </p:nvSpPr>
        <p:spPr>
          <a:xfrm>
            <a:off x="628650" y="274638"/>
            <a:ext cx="7886700" cy="9939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Reflect</a:t>
            </a:r>
            <a:endParaRPr dirty="0"/>
          </a:p>
        </p:txBody>
      </p:sp>
      <p:sp>
        <p:nvSpPr>
          <p:cNvPr id="117" name="Google Shape;117;p25"/>
          <p:cNvSpPr txBox="1">
            <a:spLocks noGrp="1"/>
          </p:cNvSpPr>
          <p:nvPr>
            <p:ph type="body" idx="1"/>
          </p:nvPr>
        </p:nvSpPr>
        <p:spPr>
          <a:xfrm>
            <a:off x="628650" y="1370025"/>
            <a:ext cx="7886700" cy="32622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buNone/>
            </a:pPr>
            <a:r>
              <a:rPr lang="en-US" dirty="0"/>
              <a:t>Turn to the person next to you and discuss the information you highlighted and how it answers the prompts:</a:t>
            </a:r>
            <a:endParaRPr dirty="0"/>
          </a:p>
          <a:p>
            <a:pPr indent="-393192">
              <a:buSzPct val="100000"/>
            </a:pPr>
            <a:r>
              <a:rPr lang="en-US" dirty="0"/>
              <a:t>What strengths and weaknesses did the Union and Confederacy have? </a:t>
            </a:r>
          </a:p>
          <a:p>
            <a:pPr indent="-393192">
              <a:buSzPct val="100000"/>
            </a:pPr>
            <a:r>
              <a:rPr lang="en-US" dirty="0"/>
              <a:t>How did those strengths and weaknesses influence the strategies both sides used? 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6"/>
          <p:cNvSpPr txBox="1">
            <a:spLocks noGrp="1"/>
          </p:cNvSpPr>
          <p:nvPr>
            <p:ph type="title"/>
          </p:nvPr>
        </p:nvSpPr>
        <p:spPr>
          <a:xfrm>
            <a:off x="628650" y="274638"/>
            <a:ext cx="7886700" cy="9939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Highlighting War Strategies</a:t>
            </a:r>
            <a:endParaRPr/>
          </a:p>
        </p:txBody>
      </p:sp>
      <p:sp>
        <p:nvSpPr>
          <p:cNvPr id="123" name="Google Shape;123;p26"/>
          <p:cNvSpPr txBox="1">
            <a:spLocks noGrp="1"/>
          </p:cNvSpPr>
          <p:nvPr>
            <p:ph type="body" idx="1"/>
          </p:nvPr>
        </p:nvSpPr>
        <p:spPr>
          <a:xfrm>
            <a:off x="628650" y="1370025"/>
            <a:ext cx="7886700" cy="32622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/>
              <a:t>Step 1: </a:t>
            </a:r>
            <a:r>
              <a:rPr lang="en-US" sz="2400" dirty="0"/>
              <a:t>Choose a strategy used by the Union or Confederacy that you think was one of the most effective strategies you have learned about in this lesson.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/>
              <a:t>Step 2: </a:t>
            </a:r>
            <a:r>
              <a:rPr lang="en-US" sz="2400" dirty="0"/>
              <a:t>You must include the following in each section of your trifold: </a:t>
            </a:r>
            <a:endParaRPr sz="2400" dirty="0"/>
          </a:p>
          <a:p>
            <a:pPr marL="457200" lvl="0" indent="-393192" algn="l" rtl="0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-US" sz="2400" dirty="0"/>
              <a:t>2–3 drawings, images, or symbols that relate to the questions asked. </a:t>
            </a:r>
            <a:endParaRPr sz="2400" dirty="0"/>
          </a:p>
          <a:p>
            <a:pPr marL="457200" lvl="0" indent="-393192" algn="l" rtl="0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-US" sz="2400" dirty="0"/>
              <a:t>2–4 sentences as a response to the questions asked. </a:t>
            </a:r>
            <a:endParaRPr sz="24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  <a:p>
            <a:pPr marL="0" lvl="0" indent="0" algn="l" rtl="0">
              <a:spcBef>
                <a:spcPts val="520"/>
              </a:spcBef>
              <a:spcAft>
                <a:spcPts val="0"/>
              </a:spcAft>
              <a:buNone/>
            </a:pPr>
            <a:endParaRPr sz="2400" dirty="0"/>
          </a:p>
          <a:p>
            <a:pPr marL="0" lvl="0" indent="0" algn="l" rtl="0">
              <a:spcBef>
                <a:spcPts val="520"/>
              </a:spcBef>
              <a:spcAft>
                <a:spcPts val="0"/>
              </a:spcAft>
              <a:buNone/>
            </a:pPr>
            <a:endParaRPr sz="24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LEARN 2025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285782"/>
      </a:accent1>
      <a:accent2>
        <a:srgbClr val="008CC9"/>
      </a:accent2>
      <a:accent3>
        <a:srgbClr val="971D20"/>
      </a:accent3>
      <a:accent4>
        <a:srgbClr val="E8BF3C"/>
      </a:accent4>
      <a:accent5>
        <a:srgbClr val="D30F7F"/>
      </a:accent5>
      <a:accent6>
        <a:srgbClr val="FFFFFF"/>
      </a:accent6>
      <a:hlink>
        <a:srgbClr val="288AC3"/>
      </a:hlink>
      <a:folHlink>
        <a:srgbClr val="288AC3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66</TotalTime>
  <Words>580</Words>
  <Application>Microsoft Macintosh PowerPoint</Application>
  <PresentationFormat>On-screen Show (16:9)</PresentationFormat>
  <Paragraphs>48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Calibri</vt:lpstr>
      <vt:lpstr>Courier New</vt:lpstr>
      <vt:lpstr>NTR</vt:lpstr>
      <vt:lpstr>Custom Design</vt:lpstr>
      <vt:lpstr>PowerPoint Presentation</vt:lpstr>
      <vt:lpstr>Advancing All Units: How Strengths and Weaknesses Shaped Civil War Strategy</vt:lpstr>
      <vt:lpstr>Essential Questions</vt:lpstr>
      <vt:lpstr>Learning Objectives</vt:lpstr>
      <vt:lpstr>Double Bubble Map</vt:lpstr>
      <vt:lpstr>Card Sort</vt:lpstr>
      <vt:lpstr>Why-Lighting</vt:lpstr>
      <vt:lpstr>Reflect</vt:lpstr>
      <vt:lpstr>Highlighting War Strategies</vt:lpstr>
      <vt:lpstr>Highlighting War Strategies</vt:lpstr>
      <vt:lpstr>Friends Without Pens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Advancing All Units</dc:title>
  <dc:subject/>
  <dc:creator>K20 Center</dc:creator>
  <cp:keywords/>
  <dc:description/>
  <cp:lastModifiedBy>Gracia, Ann M.</cp:lastModifiedBy>
  <cp:revision>4</cp:revision>
  <dcterms:modified xsi:type="dcterms:W3CDTF">2026-06-16T16:16:42Z</dcterms:modified>
  <cp:category/>
</cp:coreProperties>
</file>