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0764"/>
    <p:restoredTop sz="86471"/>
  </p:normalViewPr>
  <p:slideViewPr>
    <p:cSldViewPr snapToGrid="0">
      <p:cViewPr varScale="1">
        <p:scale>
          <a:sx n="85" d="100"/>
          <a:sy n="85" d="100"/>
        </p:scale>
        <p:origin x="168" y="9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0" name="Google Shape;7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d463a86fd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d463a86fd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8b6378fe1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8b6378fe1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d65a95511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d65a95511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3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3"/>
          <p:cNvSpPr txBox="1">
            <a:spLocks noGrp="1"/>
          </p:cNvSpPr>
          <p:nvPr>
            <p:ph type="title"/>
          </p:nvPr>
        </p:nvSpPr>
        <p:spPr>
          <a:xfrm>
            <a:off x="3945466" y="559689"/>
            <a:ext cx="4565121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body" idx="1"/>
          </p:nvPr>
        </p:nvSpPr>
        <p:spPr>
          <a:xfrm>
            <a:off x="3944799" y="2807732"/>
            <a:ext cx="4564202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ective(s)">
  <p:cSld name="Objective(s)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4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  <a:defRPr>
                <a:solidFill>
                  <a:schemeClr val="lt1"/>
                </a:solidFill>
              </a:defRPr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Char char="o"/>
              <a:defRPr>
                <a:solidFill>
                  <a:schemeClr val="lt1"/>
                </a:solidFill>
              </a:defRPr>
            </a:lvl2pPr>
            <a:lvl3pPr marL="1371600" lvl="2" indent="-393700" algn="l"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937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Char char="•"/>
              <a:defRPr>
                <a:solidFill>
                  <a:schemeClr val="lt1"/>
                </a:solidFill>
              </a:defRPr>
            </a:lvl4pPr>
            <a:lvl5pPr marL="2286000" lvl="4" indent="-36068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Char char="o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1 Column">
  <p:cSld name="Content - 1 Column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5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SzPts val="2600"/>
              <a:buFont typeface="Calibri"/>
              <a:buAutoNum type="arabicPeriod"/>
              <a:defRPr/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SzPts val="2600"/>
              <a:buFont typeface="Calibri"/>
              <a:buAutoNum type="alphaLcPeriod"/>
              <a:defRPr/>
            </a:lvl2pPr>
            <a:lvl3pPr marL="1371600" lvl="2" indent="-393700" algn="l">
              <a:spcBef>
                <a:spcPts val="340"/>
              </a:spcBef>
              <a:spcAft>
                <a:spcPts val="0"/>
              </a:spcAft>
              <a:buSzPts val="2600"/>
              <a:buFont typeface="Calibri"/>
              <a:buAutoNum type="romanLcPeriod"/>
              <a:defRPr/>
            </a:lvl3pPr>
            <a:lvl4pPr marL="1828800" lvl="3" indent="-42672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3120"/>
              <a:buFont typeface="Arial"/>
              <a:buChar char="•"/>
              <a:defRPr/>
            </a:lvl4pPr>
            <a:lvl5pPr marL="2286000" lvl="4" indent="-36068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2080"/>
              <a:buFont typeface="Courier New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6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6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tructional Strategy">
  <p:cSld name="Instructional Strateg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7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2 column" type="twoObj">
  <p:cSld name="TWO_OBJECT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8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SzPts val="2600"/>
              <a:buFont typeface="Calibri"/>
              <a:buAutoNum type="arabicPeriod"/>
              <a:defRPr/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SzPts val="2600"/>
              <a:buFont typeface="Calibri"/>
              <a:buAutoNum type="alphaLcPeriod"/>
              <a:defRPr/>
            </a:lvl2pPr>
            <a:lvl3pPr marL="1371600" lvl="2" indent="-393700" algn="l">
              <a:spcBef>
                <a:spcPts val="340"/>
              </a:spcBef>
              <a:spcAft>
                <a:spcPts val="0"/>
              </a:spcAft>
              <a:buSzPts val="2600"/>
              <a:buFont typeface="Calibri"/>
              <a:buAutoNum type="romanLcPeriod"/>
              <a:defRPr/>
            </a:lvl3pPr>
            <a:lvl4pPr marL="1828800" lvl="3" indent="-42672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3120"/>
              <a:buFont typeface="Arial"/>
              <a:buChar char="•"/>
              <a:defRPr/>
            </a:lvl4pPr>
            <a:lvl5pPr marL="2286000" lvl="4" indent="-36068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2080"/>
              <a:buFont typeface="Courier New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9"/>
          <p:cNvSpPr txBox="1"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 b="1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 b="1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o">
  <p:cSld name="Video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1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1"/>
          <p:cNvSpPr txBox="1"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">
  <p:cSld name="Cover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With Cover Image">
  <p:cSld name="Title - With Cover Imag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3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13"/>
          <p:cNvSpPr txBox="1"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body" idx="1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  <a:defRPr>
                <a:solidFill>
                  <a:schemeClr val="lt1"/>
                </a:solidFill>
              </a:defRPr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Char char="o"/>
              <a:defRPr>
                <a:solidFill>
                  <a:schemeClr val="lt1"/>
                </a:solidFill>
              </a:defRPr>
            </a:lvl2pPr>
            <a:lvl3pPr marL="1371600" lvl="2" indent="-393700" algn="l"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937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Char char="•"/>
              <a:defRPr>
                <a:solidFill>
                  <a:schemeClr val="lt1"/>
                </a:solidFill>
              </a:defRPr>
            </a:lvl4pPr>
            <a:lvl5pPr marL="2286000" lvl="4" indent="-36068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Char char="o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ntent - 1 Column" type="obj">
  <p:cSld name="OBJEC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14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Blue Background">
  <p:cSld name="Content - Blue Background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5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5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" name="Google Shape;59;p15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Red Background">
  <p:cSld name="Content - Red Background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6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6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" name="Google Shape;64;p16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6"/>
          <p:cNvSpPr txBox="1">
            <a:spLocks noGrp="1"/>
          </p:cNvSpPr>
          <p:nvPr>
            <p:ph type="body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7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93700" algn="l" rtl="0">
              <a:spcBef>
                <a:spcPts val="520"/>
              </a:spcBef>
              <a:spcAft>
                <a:spcPts val="0"/>
              </a:spcAft>
              <a:buClr>
                <a:srgbClr val="971D20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spcBef>
                <a:spcPts val="340"/>
              </a:spcBef>
              <a:spcAft>
                <a:spcPts val="0"/>
              </a:spcAft>
              <a:buClr>
                <a:srgbClr val="E8BF3C"/>
              </a:buClr>
              <a:buSzPts val="2600"/>
              <a:buFont typeface="Noto Sans Symbols"/>
              <a:buChar char="▪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971D20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0680" algn="l" rtl="0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accent1"/>
              </a:buClr>
              <a:buSzPts val="208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kpCsfuvzQeY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6515F-48B0-9167-0E06-997718C4CE7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-993775"/>
            <a:ext cx="7886700" cy="993775"/>
          </a:xfrm>
        </p:spPr>
        <p:txBody>
          <a:bodyPr spcFirstLastPara="1" wrap="square" lIns="91425" tIns="45700" rIns="91425" bIns="45700" anchor="b" anchorCtr="0">
            <a:noAutofit/>
          </a:bodyPr>
          <a:lstStyle/>
          <a:p>
            <a:r>
              <a:rPr lang="en-US" dirty="0"/>
              <a:t>K20 LEARN logo slide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>
            <a:spLocks noGrp="1"/>
          </p:cNvSpPr>
          <p:nvPr>
            <p:ph type="title"/>
          </p:nvPr>
        </p:nvSpPr>
        <p:spPr>
          <a:xfrm>
            <a:off x="3945475" y="1010725"/>
            <a:ext cx="4806000" cy="21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Advancing All Units: How Strengths and Weaknesses Shaped Civil War Strategy</a:t>
            </a:r>
            <a:endParaRPr sz="3600"/>
          </a:p>
        </p:txBody>
      </p:sp>
      <p:sp>
        <p:nvSpPr>
          <p:cNvPr id="77" name="Google Shape;77;p19"/>
          <p:cNvSpPr txBox="1">
            <a:spLocks noGrp="1"/>
          </p:cNvSpPr>
          <p:nvPr>
            <p:ph type="body" idx="1"/>
          </p:nvPr>
        </p:nvSpPr>
        <p:spPr>
          <a:xfrm>
            <a:off x="3945474" y="3150632"/>
            <a:ext cx="4564200" cy="13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</a:pPr>
            <a:r>
              <a:rPr lang="en-US"/>
              <a:t>The Civil War</a:t>
            </a:r>
            <a:endParaRPr/>
          </a:p>
        </p:txBody>
      </p:sp>
      <p:pic>
        <p:nvPicPr>
          <p:cNvPr id="78" name="Google Shape;78;p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2225" y="1163149"/>
            <a:ext cx="3103950" cy="2817200"/>
          </a:xfrm>
          <a:prstGeom prst="flowChartPreparation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623100" y="1223894"/>
            <a:ext cx="7886700" cy="10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Essential Questions</a:t>
            </a:r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body" idx="1"/>
          </p:nvPr>
        </p:nvSpPr>
        <p:spPr>
          <a:xfrm>
            <a:off x="623900" y="2363373"/>
            <a:ext cx="7885200" cy="26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What were the key strengths and weaknesses of the Union and the Confederacy during the American Civil War?</a:t>
            </a:r>
            <a:endParaRPr/>
          </a:p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How did those strengths and weaknesses shape the strategies each side used?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1"/>
          <p:cNvSpPr txBox="1">
            <a:spLocks noGrp="1"/>
          </p:cNvSpPr>
          <p:nvPr>
            <p:ph type="title"/>
          </p:nvPr>
        </p:nvSpPr>
        <p:spPr>
          <a:xfrm>
            <a:off x="623150" y="1074420"/>
            <a:ext cx="7886700" cy="12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Learning Objectives</a:t>
            </a:r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body" idx="1"/>
          </p:nvPr>
        </p:nvSpPr>
        <p:spPr>
          <a:xfrm>
            <a:off x="623900" y="1991575"/>
            <a:ext cx="7885200" cy="27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Calibri"/>
              <a:buChar char="●"/>
            </a:pPr>
            <a:r>
              <a:rPr lang="en-US"/>
              <a:t>Compare the key advantages and disadvantages of the Union and the Confederacy during the American Civil War.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Calibri"/>
              <a:buChar char="●"/>
            </a:pPr>
            <a:r>
              <a:rPr lang="en-US"/>
              <a:t>Explain how the military strategies used by both sides affected the outcome of the war.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2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Double Bubble Map</a:t>
            </a:r>
            <a:endParaRPr/>
          </a:p>
        </p:txBody>
      </p:sp>
      <p:sp>
        <p:nvSpPr>
          <p:cNvPr id="96" name="Google Shape;96;p22"/>
          <p:cNvSpPr txBox="1">
            <a:spLocks noGrp="1"/>
          </p:cNvSpPr>
          <p:nvPr>
            <p:ph type="body" idx="4294967295"/>
          </p:nvPr>
        </p:nvSpPr>
        <p:spPr>
          <a:xfrm>
            <a:off x="628650" y="1370025"/>
            <a:ext cx="4691400" cy="32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Work with your partner to list what you already know about the Union and the Confederacy.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Write differences in the outer circles and similarities in the inner circle.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7" name="Google Shape;97;p22" descr="Double Bubble Map Strategy ic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0050" y="1370025"/>
            <a:ext cx="3262198" cy="32621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3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Card Sort</a:t>
            </a:r>
            <a:endParaRPr/>
          </a:p>
        </p:txBody>
      </p:sp>
      <p:sp>
        <p:nvSpPr>
          <p:cNvPr id="103" name="Google Shape;103;p23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 your groups, take out all of your cards placing the category cards “Union Strengths,” “Union Weaknesses,” “Confederacy Strengths” and “Confederacy Weaknesses” at the top of your table.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Thinking about the strengths and weaknesses of the Union and the Confederacy, work together to sort the rest of the cards into each category you think they fit under. </a:t>
            </a:r>
            <a:endParaRPr/>
          </a:p>
        </p:txBody>
      </p:sp>
      <p:pic>
        <p:nvPicPr>
          <p:cNvPr id="104" name="Google Shape;104;p23" descr="Card Sort strategy ic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47175" y="-112550"/>
            <a:ext cx="1768174" cy="1768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4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Why-Lighting</a:t>
            </a:r>
            <a:endParaRPr/>
          </a:p>
        </p:txBody>
      </p:sp>
      <p:sp>
        <p:nvSpPr>
          <p:cNvPr id="110" name="Google Shape;110;p24"/>
          <p:cNvSpPr txBox="1">
            <a:spLocks noGrp="1"/>
          </p:cNvSpPr>
          <p:nvPr>
            <p:ph type="body" idx="1"/>
          </p:nvPr>
        </p:nvSpPr>
        <p:spPr>
          <a:xfrm>
            <a:off x="628650" y="1370025"/>
            <a:ext cx="7886700" cy="3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While reading your article, highlight any information that helps you answer the answer the following prompts.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What are some strengths and weaknesses of the Union and Confederacy?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How did those strengths and weaknesses shape the strategies each side used? </a:t>
            </a:r>
            <a:endParaRPr/>
          </a:p>
        </p:txBody>
      </p:sp>
      <p:pic>
        <p:nvPicPr>
          <p:cNvPr id="111" name="Google Shape;111;p24" descr="Why-Lighting strategy ic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37525" y="0"/>
            <a:ext cx="1712775" cy="171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5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Reflect</a:t>
            </a:r>
            <a:endParaRPr/>
          </a:p>
        </p:txBody>
      </p:sp>
      <p:sp>
        <p:nvSpPr>
          <p:cNvPr id="117" name="Google Shape;117;p25"/>
          <p:cNvSpPr txBox="1">
            <a:spLocks noGrp="1"/>
          </p:cNvSpPr>
          <p:nvPr>
            <p:ph type="body" idx="1"/>
          </p:nvPr>
        </p:nvSpPr>
        <p:spPr>
          <a:xfrm>
            <a:off x="628650" y="1370025"/>
            <a:ext cx="7886700" cy="3262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/>
              <a:t>Turn to the person next to you a discuss the information you highlighted and how it answers the prompts.</a:t>
            </a:r>
            <a:endParaRPr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●"/>
            </a:pPr>
            <a:r>
              <a:rPr lang="en-US"/>
              <a:t>What are some strengths and weaknesses of the Union and Confederacy?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●"/>
            </a:pPr>
            <a:r>
              <a:rPr lang="en-US"/>
              <a:t>How did those strengths and weaknesses shape the strategies each side used? </a:t>
            </a:r>
            <a:endParaRPr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History in Three Panels Part 1</a:t>
            </a:r>
            <a:endParaRPr dirty="0"/>
          </a:p>
        </p:txBody>
      </p:sp>
      <p:sp>
        <p:nvSpPr>
          <p:cNvPr id="123" name="Google Shape;123;p26"/>
          <p:cNvSpPr txBox="1">
            <a:spLocks noGrp="1"/>
          </p:cNvSpPr>
          <p:nvPr>
            <p:ph type="body" idx="1"/>
          </p:nvPr>
        </p:nvSpPr>
        <p:spPr>
          <a:xfrm>
            <a:off x="628650" y="1370025"/>
            <a:ext cx="7886700" cy="3262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-457200">
              <a:spcBef>
                <a:spcPts val="0"/>
              </a:spcBef>
            </a:pPr>
            <a:r>
              <a:rPr lang="en-US" dirty="0"/>
              <a:t>Step 1: Consider the military strategies you learned about in this lesson. Choose a strategy used by the Union or Confederacy that you think was effective. </a:t>
            </a:r>
            <a:endParaRPr dirty="0"/>
          </a:p>
          <a:p>
            <a:pPr indent="-457200">
              <a:spcBef>
                <a:spcPts val="0"/>
              </a:spcBef>
            </a:pPr>
            <a:r>
              <a:rPr lang="en-US" dirty="0"/>
              <a:t>Step 2: You must include the following in each section of your trifold: </a:t>
            </a:r>
            <a:endParaRPr dirty="0"/>
          </a:p>
          <a:p>
            <a:pPr lvl="1">
              <a:spcBef>
                <a:spcPts val="0"/>
              </a:spcBef>
              <a:buChar char="●"/>
            </a:pPr>
            <a:r>
              <a:rPr lang="en-US" dirty="0"/>
              <a:t>2–3 drawings of images or symbols that relate to the questions asked</a:t>
            </a:r>
            <a:endParaRPr dirty="0"/>
          </a:p>
          <a:p>
            <a:pPr lvl="1">
              <a:spcBef>
                <a:spcPts val="0"/>
              </a:spcBef>
              <a:buChar char="●"/>
            </a:pPr>
            <a:r>
              <a:rPr lang="en-US" dirty="0"/>
              <a:t>2–4 sentences as a response to the questions asked</a:t>
            </a:r>
            <a:endParaRPr dirty="0"/>
          </a:p>
          <a:p>
            <a:pPr indent="-457200">
              <a:spcBef>
                <a:spcPts val="0"/>
              </a:spcBef>
            </a:pPr>
            <a:endParaRPr dirty="0"/>
          </a:p>
          <a:p>
            <a:pPr indent="-457200">
              <a:spcBef>
                <a:spcPts val="0"/>
              </a:spcBef>
            </a:pPr>
            <a:endParaRPr dirty="0"/>
          </a:p>
          <a:p>
            <a:pPr indent="-457200"/>
            <a:endParaRPr dirty="0"/>
          </a:p>
          <a:p>
            <a:pPr indent="-457200"/>
            <a:endParaRPr dirty="0"/>
          </a:p>
        </p:txBody>
      </p:sp>
      <p:pic>
        <p:nvPicPr>
          <p:cNvPr id="124" name="Google Shape;124;p26" descr="History In Three Panels strategy icon"/>
          <p:cNvPicPr preferRelativeResize="0"/>
          <p:nvPr/>
        </p:nvPicPr>
        <p:blipFill rotWithShape="1">
          <a:blip r:embed="rId3">
            <a:alphaModFix/>
          </a:blip>
          <a:srcRect l="21422" t="5507" r="16914" b="8582"/>
          <a:stretch/>
        </p:blipFill>
        <p:spPr>
          <a:xfrm>
            <a:off x="7256475" y="234100"/>
            <a:ext cx="1295749" cy="101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7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History in Three Panels Part 2</a:t>
            </a:r>
            <a:endParaRPr dirty="0"/>
          </a:p>
        </p:txBody>
      </p:sp>
      <p:pic>
        <p:nvPicPr>
          <p:cNvPr id="131" name="Google Shape;131;p27" descr="History in Three Panels strategy icon"/>
          <p:cNvPicPr preferRelativeResize="0"/>
          <p:nvPr/>
        </p:nvPicPr>
        <p:blipFill rotWithShape="1">
          <a:blip r:embed="rId3">
            <a:alphaModFix/>
          </a:blip>
          <a:srcRect l="21422" t="5507" r="16914" b="8582"/>
          <a:stretch/>
        </p:blipFill>
        <p:spPr>
          <a:xfrm>
            <a:off x="7256475" y="234100"/>
            <a:ext cx="1295749" cy="101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7"/>
          <p:cNvSpPr txBox="1">
            <a:spLocks noGrp="1"/>
          </p:cNvSpPr>
          <p:nvPr>
            <p:ph type="body" idx="1"/>
          </p:nvPr>
        </p:nvSpPr>
        <p:spPr>
          <a:xfrm>
            <a:off x="628650" y="1370025"/>
            <a:ext cx="7886700" cy="3262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With your partner, take turns sharing your trifolds and discussing the following prompts: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What did you add to your trifold? Why did you pick those things?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How do your choices show that this strategy was effective during the Civil War?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Friends Without Pens</a:t>
            </a:r>
            <a:endParaRPr/>
          </a:p>
        </p:txBody>
      </p:sp>
      <p:sp>
        <p:nvSpPr>
          <p:cNvPr id="137" name="Google Shape;137;p28"/>
          <p:cNvSpPr txBox="1">
            <a:spLocks noGrp="1"/>
          </p:cNvSpPr>
          <p:nvPr>
            <p:ph type="body" idx="4294967295"/>
          </p:nvPr>
        </p:nvSpPr>
        <p:spPr>
          <a:xfrm>
            <a:off x="363900" y="1268425"/>
            <a:ext cx="5150400" cy="33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/>
              <a:t>Round 1:</a:t>
            </a:r>
            <a:r>
              <a:rPr lang="en-US" sz="2200"/>
              <a:t> Discuss the following prompt with your partner.</a:t>
            </a:r>
            <a:endParaRPr sz="2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/>
              <a:t> 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In what ways did the Union and Confederacy strengths and weaknesses influence their military strategies? </a:t>
            </a:r>
            <a:endParaRPr sz="2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/>
              <a:t>Round 2:</a:t>
            </a:r>
            <a:r>
              <a:rPr lang="en-US" sz="2200"/>
              <a:t> Individually write down a response to the prompt on your piece of notebook paper. </a:t>
            </a:r>
            <a:endParaRPr sz="2200"/>
          </a:p>
        </p:txBody>
      </p:sp>
      <p:pic>
        <p:nvPicPr>
          <p:cNvPr id="138" name="Google Shape;138;p28" title="K20 Center 4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76375" y="2044606"/>
            <a:ext cx="3220500" cy="1811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8" descr="Friends Without Pens Strategy Icon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21975" y="141238"/>
            <a:ext cx="1260600" cy="12606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454</Words>
  <Application>Microsoft Macintosh PowerPoint</Application>
  <PresentationFormat>On-screen Show (16:9)</PresentationFormat>
  <Paragraphs>47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Courier New</vt:lpstr>
      <vt:lpstr>NTR</vt:lpstr>
      <vt:lpstr>Custom Design</vt:lpstr>
      <vt:lpstr>K20 LEARN logo slide</vt:lpstr>
      <vt:lpstr>Advancing All Units: How Strengths and Weaknesses Shaped Civil War Strategy</vt:lpstr>
      <vt:lpstr>Essential Questions</vt:lpstr>
      <vt:lpstr>Learning Objectives</vt:lpstr>
      <vt:lpstr>Double Bubble Map</vt:lpstr>
      <vt:lpstr>Card Sort</vt:lpstr>
      <vt:lpstr>Why-Lighting</vt:lpstr>
      <vt:lpstr>Reflect</vt:lpstr>
      <vt:lpstr>History in Three Panels Part 1</vt:lpstr>
      <vt:lpstr>History in Three Panels Part 2</vt:lpstr>
      <vt:lpstr>Friends Without Pens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Finley-Combs, Elsa C.</cp:lastModifiedBy>
  <cp:revision>2</cp:revision>
  <dcterms:modified xsi:type="dcterms:W3CDTF">2026-10-12T18:38:30Z</dcterms:modified>
</cp:coreProperties>
</file>