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8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9" r:id="rId9"/>
    <p:sldId id="263" r:id="rId10"/>
    <p:sldId id="270" r:id="rId11"/>
    <p:sldId id="272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84692"/>
  </p:normalViewPr>
  <p:slideViewPr>
    <p:cSldViewPr snapToGrid="0">
      <p:cViewPr varScale="1">
        <p:scale>
          <a:sx n="136" d="100"/>
          <a:sy n="136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6716B3D5-8624-5D88-7F2E-7619C5A4A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>
            <a:extLst>
              <a:ext uri="{FF2B5EF4-FFF2-40B4-BE49-F238E27FC236}">
                <a16:creationId xmlns:a16="http://schemas.microsoft.com/office/drawing/2014/main" id="{3C66301D-E5E8-323C-F5BD-9A1BC35981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10 minute timer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=9gy-1Z2Sa-c</a:t>
            </a:r>
            <a:endParaRPr dirty="0"/>
          </a:p>
        </p:txBody>
      </p:sp>
      <p:sp>
        <p:nvSpPr>
          <p:cNvPr id="115" name="Google Shape;115;p7:notes">
            <a:extLst>
              <a:ext uri="{FF2B5EF4-FFF2-40B4-BE49-F238E27FC236}">
                <a16:creationId xmlns:a16="http://schemas.microsoft.com/office/drawing/2014/main" id="{A82A655D-7DA0-F6FC-005F-1485E961A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899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(2023, September 18). </a:t>
            </a:r>
            <a:r>
              <a:rPr lang="en-US" i="1" dirty="0"/>
              <a:t>K20 ICAP- Petroleum engineering and trigonometry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=vNBCiu7Tgns  </a:t>
            </a:r>
            <a:endParaRPr dirty="0"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Mirror, microscope, binoculars. Strategies. https://learn.k20center.ou.edu/strategy/3020</a:t>
            </a:r>
            <a:endParaRPr dirty="0"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Two-minute paper. Strategies. https://learn.k20center.ou.edu/strategy/152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K20 Center. (2021, September 21). </a:t>
            </a:r>
            <a:r>
              <a:rPr lang="en-US" sz="1400" b="0" i="1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K20 Center 2 minute timer 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[Video]. YouTube. https://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www.youtube.com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/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watch?v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=HcEEAnwOt2c</a:t>
            </a:r>
            <a:endParaRPr dirty="0"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d15f05694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/>
              <a:t>Luckovich, M. (n.d.). [Cartoon depicting a float acknowledging Oklahoma’s oil heritage]. American Oil and Gas Historical Society. https://</a:t>
            </a:r>
            <a:r>
              <a:rPr lang="en-US" u="none" dirty="0" err="1"/>
              <a:t>aoghs.org</a:t>
            </a:r>
            <a:r>
              <a:rPr lang="en-US" u="none" dirty="0"/>
              <a:t>/petroleum-pioneers/first-</a:t>
            </a:r>
            <a:r>
              <a:rPr lang="en-US" u="none" dirty="0" err="1"/>
              <a:t>oklahoma</a:t>
            </a:r>
            <a:r>
              <a:rPr lang="en-US" u="none" dirty="0"/>
              <a:t>-oil-well/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none" dirty="0"/>
          </a:p>
        </p:txBody>
      </p:sp>
      <p:sp>
        <p:nvSpPr>
          <p:cNvPr id="100" name="Google Shape;100;g3d15f05694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Card sort. Strategies. https://learn.k20center.ou.edu/strategy/147</a:t>
            </a:r>
          </a:p>
          <a:p>
            <a:pPr rtl="0"/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(2021, September 21</a:t>
            </a:r>
            <a:r>
              <a:rPr lang="en-US" sz="14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). K20 Center 5 minute timer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[Video]. YouTube. https://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www.youtube.com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watch?v</a:t>
            </a: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EVS_yYQoLJg</a:t>
            </a:r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rtl="0"/>
            <a:endParaRPr lang="en-US" b="0" dirty="0">
              <a:effectLst/>
            </a:endParaRPr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134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096E7565-161C-D1FD-9F6E-B14A9875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>
            <a:extLst>
              <a:ext uri="{FF2B5EF4-FFF2-40B4-BE49-F238E27FC236}">
                <a16:creationId xmlns:a16="http://schemas.microsoft.com/office/drawing/2014/main" id="{31C9F038-FDB7-676F-0A9D-F4B65E16A9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7:notes">
            <a:extLst>
              <a:ext uri="{FF2B5EF4-FFF2-40B4-BE49-F238E27FC236}">
                <a16:creationId xmlns:a16="http://schemas.microsoft.com/office/drawing/2014/main" id="{AD1EC100-6A19-5582-8DA8-7113A5B02C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15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2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2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32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6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8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33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14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1_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189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1_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1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1802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433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66262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484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1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495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438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18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62695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vNBCiu7Tgns?feature=oembed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vNBCiu7Tg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HcEEAnwOt2c?feature=oembe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21828690-AF95-E441-FA93-CCFC8AEC1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>
            <a:extLst>
              <a:ext uri="{FF2B5EF4-FFF2-40B4-BE49-F238E27FC236}">
                <a16:creationId xmlns:a16="http://schemas.microsoft.com/office/drawing/2014/main" id="{6387E5E2-B8AA-9FFC-02C8-0CC9F8988C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Oil Booms and Busts</a:t>
            </a:r>
          </a:p>
        </p:txBody>
      </p:sp>
      <p:sp>
        <p:nvSpPr>
          <p:cNvPr id="118" name="Google Shape;118;p25">
            <a:extLst>
              <a:ext uri="{FF2B5EF4-FFF2-40B4-BE49-F238E27FC236}">
                <a16:creationId xmlns:a16="http://schemas.microsoft.com/office/drawing/2014/main" id="{28D71736-F426-4D9C-E2FE-3C11EBA190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268413"/>
            <a:ext cx="7886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200" dirty="0"/>
              <a:t>Independently read the article “Oil Booms and Busts.”</a:t>
            </a:r>
          </a:p>
          <a:p>
            <a:pPr lvl="0" algn="l" rtl="0"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200" dirty="0"/>
              <a:t>Discuss the following topics with your partner:</a:t>
            </a:r>
          </a:p>
          <a:p>
            <a:pPr lvl="1">
              <a:buSzPct val="100000"/>
            </a:pPr>
            <a:r>
              <a:rPr lang="en-US" sz="2200" dirty="0"/>
              <a:t>Examples of economic growth in Oklahoma</a:t>
            </a:r>
          </a:p>
          <a:p>
            <a:pPr lvl="1">
              <a:buSzPct val="100000"/>
            </a:pPr>
            <a:r>
              <a:rPr lang="en-US" sz="2200" dirty="0"/>
              <a:t>Types of job opportunities in Oklahoma created by the Oil Boom</a:t>
            </a:r>
          </a:p>
          <a:p>
            <a:pPr lvl="1">
              <a:buSzPct val="100000"/>
            </a:pPr>
            <a:r>
              <a:rPr lang="en-US" sz="2200" dirty="0"/>
              <a:t>Prosperity of Oklahoma</a:t>
            </a:r>
          </a:p>
          <a:p>
            <a:pPr lvl="1">
              <a:buSzPct val="100000"/>
            </a:pPr>
            <a:r>
              <a:rPr lang="en-US" sz="2200" dirty="0"/>
              <a:t>Communities’ dependence on oil</a:t>
            </a:r>
          </a:p>
          <a:p>
            <a:pPr lvl="1">
              <a:buSzPct val="100000"/>
            </a:pPr>
            <a:r>
              <a:rPr lang="en-US" sz="2200" dirty="0"/>
              <a:t>Environmental concerns</a:t>
            </a:r>
          </a:p>
          <a:p>
            <a:pPr lvl="1">
              <a:buSzPct val="100000"/>
            </a:pPr>
            <a:r>
              <a:rPr lang="en-US" sz="2200" dirty="0"/>
              <a:t>Wealth gaps in Oklahoma</a:t>
            </a:r>
          </a:p>
          <a:p>
            <a:pPr marL="971550" lvl="1" indent="-514350">
              <a:spcBef>
                <a:spcPts val="520"/>
              </a:spcBef>
              <a:buSzPct val="100000"/>
              <a:buFont typeface="+mj-lt"/>
              <a:buAutoNum type="arabicPeriod"/>
            </a:pPr>
            <a:endParaRPr lang="en-US" sz="2200" dirty="0"/>
          </a:p>
        </p:txBody>
      </p:sp>
      <p:pic>
        <p:nvPicPr>
          <p:cNvPr id="2" name="Online Media 1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B83440ED-29EB-1C6F-0554-B332D88B7D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37684" y="53976"/>
            <a:ext cx="2287097" cy="12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754050" y="4195650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K20 ICAP - Petroleum Engineering and Trigonometry</a:t>
            </a:r>
            <a:r>
              <a:rPr lang="en-US" dirty="0"/>
              <a:t>  </a:t>
            </a:r>
            <a:endParaRPr dirty="0"/>
          </a:p>
        </p:txBody>
      </p:sp>
      <p:pic>
        <p:nvPicPr>
          <p:cNvPr id="2" name="Online Media 1" descr="K20 ICAP- Petroleum Engineering and Trigonometry">
            <a:hlinkClick r:id="" action="ppaction://media"/>
            <a:extLst>
              <a:ext uri="{FF2B5EF4-FFF2-40B4-BE49-F238E27FC236}">
                <a16:creationId xmlns:a16="http://schemas.microsoft.com/office/drawing/2014/main" id="{E3820420-A310-7A85-AF17-19BE6FB78B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27150" y="738409"/>
            <a:ext cx="6489700" cy="366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628650" y="179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Mirror, Microscope, Binoculars</a:t>
            </a:r>
            <a:endParaRPr dirty="0"/>
          </a:p>
        </p:txBody>
      </p:sp>
      <p:sp>
        <p:nvSpPr>
          <p:cNvPr id="143" name="Google Shape;143;p29"/>
          <p:cNvSpPr txBox="1">
            <a:spLocks noGrp="1"/>
          </p:cNvSpPr>
          <p:nvPr>
            <p:ph sz="half" idx="1"/>
          </p:nvPr>
        </p:nvSpPr>
        <p:spPr>
          <a:xfrm>
            <a:off x="628650" y="1227175"/>
            <a:ext cx="7699200" cy="3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Respond to the following prompts on your handout: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Mirror: </a:t>
            </a:r>
            <a:r>
              <a:rPr lang="en-US" sz="2200" dirty="0"/>
              <a:t>What have I learned so far about the impact of the oil boom on Oklahoma’s economy?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Microscope:</a:t>
            </a:r>
            <a:r>
              <a:rPr lang="en-US" sz="2200" dirty="0"/>
              <a:t> What are some energy companies or careers in Oklahoma that I am interested in learning more about?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Binoculars:</a:t>
            </a:r>
            <a:r>
              <a:rPr lang="en-US" sz="2200" dirty="0"/>
              <a:t> How has the oil industry affected the natural environment? </a:t>
            </a:r>
            <a:endParaRPr sz="2200" dirty="0"/>
          </a:p>
        </p:txBody>
      </p:sp>
      <p:pic>
        <p:nvPicPr>
          <p:cNvPr id="144" name="Google Shape;144;p29" title="MirrorMicroscopeBinocula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025" y="103188"/>
            <a:ext cx="1146825" cy="11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Two-Minute Paper</a:t>
            </a:r>
            <a:endParaRPr dirty="0"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352927" y="1335750"/>
            <a:ext cx="5724120" cy="3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</a:pPr>
            <a:r>
              <a:rPr lang="en-US" sz="2200" dirty="0"/>
              <a:t>Choose </a:t>
            </a:r>
            <a:r>
              <a:rPr lang="en-US" sz="2200" b="1" dirty="0"/>
              <a:t>one</a:t>
            </a:r>
            <a:r>
              <a:rPr lang="en-US" sz="2200" dirty="0"/>
              <a:t> of the following prompts.</a:t>
            </a:r>
          </a:p>
          <a:p>
            <a:pPr marL="342900">
              <a:spcBef>
                <a:spcPts val="0"/>
              </a:spcBef>
            </a:pPr>
            <a:r>
              <a:rPr lang="en-US" sz="2200" dirty="0"/>
              <a:t>Respond to your chosen prompt in two minutes. </a:t>
            </a:r>
          </a:p>
          <a:p>
            <a:pPr marL="800100" lvl="1">
              <a:spcBef>
                <a:spcPts val="0"/>
              </a:spcBef>
            </a:pPr>
            <a:r>
              <a:rPr lang="en-US" sz="2200" dirty="0"/>
              <a:t>Why do you think boom and bust cycles happen in industries like oil, and how do these economic cycles affect people’s lives and communities?</a:t>
            </a:r>
          </a:p>
          <a:p>
            <a:pPr marL="800100" lvl="1">
              <a:spcBef>
                <a:spcPts val="0"/>
              </a:spcBef>
            </a:pPr>
            <a:r>
              <a:rPr lang="en-US" sz="2200" dirty="0"/>
              <a:t>How does the oil industry create both opportunities and problems for a state like Oklahoma? Give examples of each.</a:t>
            </a:r>
            <a:endParaRPr sz="2200" dirty="0"/>
          </a:p>
        </p:txBody>
      </p:sp>
      <p:pic>
        <p:nvPicPr>
          <p:cNvPr id="152" name="Google Shape;152;p30" title="Two-Minute Pap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2950" y="226775"/>
            <a:ext cx="12240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043CE035-C191-6818-AD21-C1CC4445FC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77047" y="1766935"/>
            <a:ext cx="2848900" cy="1609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From Prairie to Prosperity </a:t>
            </a:r>
            <a:endParaRPr dirty="0"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Oklahoma’s Oil Boom Era</a:t>
            </a:r>
            <a:endParaRPr dirty="0"/>
          </a:p>
        </p:txBody>
      </p:sp>
      <p:pic>
        <p:nvPicPr>
          <p:cNvPr id="78" name="Google Shape;78;p19" title="PTP_Final_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961" y="1206500"/>
            <a:ext cx="3133837" cy="2778212"/>
          </a:xfrm>
          <a:prstGeom prst="flowChartPreparation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3888" y="-71907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sz="quarter" idx="10"/>
          </p:nvPr>
        </p:nvSpPr>
        <p:spPr>
          <a:xfrm>
            <a:off x="623888" y="2176136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In what ways did the rise of the oil industry impact jobs, communities, and identity for people in Oklahoma? </a:t>
            </a:r>
            <a:endParaRPr dirty="0"/>
          </a:p>
          <a:p>
            <a:pPr marL="457200" lvl="0" indent="-393192" algn="l" rtl="0"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How has Oklahoma been impacted and transformed by the oil industry throughout the state’s history?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623888" y="-39241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sz="quarter" idx="10"/>
          </p:nvPr>
        </p:nvSpPr>
        <p:spPr>
          <a:xfrm>
            <a:off x="623888" y="1855624"/>
            <a:ext cx="7885113" cy="3018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7002" algn="l" rtl="0"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400" dirty="0"/>
              <a:t>Explain how the growth of the oil industry created new employment opportunities in Oklahoma.</a:t>
            </a:r>
            <a:endParaRPr sz="2400" dirty="0"/>
          </a:p>
          <a:p>
            <a:pPr marL="457200" lvl="0" indent="-397002" algn="l" rtl="0"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400" dirty="0"/>
              <a:t>Describe the impact of the Oil Boom on the agriculture industry and Oklahoma as a whole throughout the 20th century. </a:t>
            </a:r>
            <a:endParaRPr sz="2400" dirty="0"/>
          </a:p>
          <a:p>
            <a:pPr marL="457200" lvl="0" indent="-397002" algn="l" rtl="0">
              <a:spcAft>
                <a:spcPts val="0"/>
              </a:spcAft>
              <a:buSzPct val="100000"/>
              <a:buFont typeface="Calibri"/>
              <a:buChar char="●"/>
            </a:pPr>
            <a:r>
              <a:rPr lang="en-US" sz="2400" dirty="0"/>
              <a:t>Consider how the oil industry is still influencing the state of Oklahoma today.</a:t>
            </a:r>
            <a:endParaRPr sz="2400" dirty="0"/>
          </a:p>
          <a:p>
            <a:pPr marL="457200" lvl="0" indent="-292100" algn="l" rtl="0">
              <a:spcAft>
                <a:spcPts val="0"/>
              </a:spcAft>
              <a:buSzPct val="5977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Notice, I Wonder</a:t>
            </a:r>
            <a:endParaRPr dirty="0"/>
          </a:p>
        </p:txBody>
      </p:sp>
      <p:sp>
        <p:nvSpPr>
          <p:cNvPr id="96" name="Google Shape;96;p22"/>
          <p:cNvSpPr txBox="1">
            <a:spLocks noGrp="1"/>
          </p:cNvSpPr>
          <p:nvPr>
            <p:ph idx="1"/>
          </p:nvPr>
        </p:nvSpPr>
        <p:spPr>
          <a:xfrm>
            <a:off x="628650" y="1370025"/>
            <a:ext cx="7886700" cy="3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Review the image on the next slide. </a:t>
            </a:r>
          </a:p>
          <a:p>
            <a:pPr indent="-457200"/>
            <a:r>
              <a:rPr lang="en-US" dirty="0"/>
              <a:t>Share your thoughts on the image with the class by responding to the following prompts:</a:t>
            </a:r>
          </a:p>
          <a:p>
            <a:pPr lvl="1"/>
            <a:r>
              <a:rPr lang="en-US" dirty="0"/>
              <a:t>What do you </a:t>
            </a:r>
            <a:r>
              <a:rPr lang="en-US" b="1" dirty="0"/>
              <a:t>notice</a:t>
            </a:r>
            <a:r>
              <a:rPr lang="en-US" dirty="0"/>
              <a:t> about this image?</a:t>
            </a:r>
          </a:p>
          <a:p>
            <a:pPr lvl="1"/>
            <a:r>
              <a:rPr lang="en-US" dirty="0"/>
              <a:t>What does this image make you </a:t>
            </a:r>
            <a:r>
              <a:rPr lang="en-US" b="1" dirty="0"/>
              <a:t>wonder</a:t>
            </a:r>
            <a:r>
              <a:rPr lang="en-US" dirty="0"/>
              <a:t>?</a:t>
            </a:r>
          </a:p>
        </p:txBody>
      </p:sp>
      <p:pic>
        <p:nvPicPr>
          <p:cNvPr id="2" name="Google Shape;104;p23" title="I Notice I Wonder.png">
            <a:extLst>
              <a:ext uri="{FF2B5EF4-FFF2-40B4-BE49-F238E27FC236}">
                <a16:creationId xmlns:a16="http://schemas.microsoft.com/office/drawing/2014/main" id="{355E63D3-443F-2FF3-45BA-236A84463E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275" y="194938"/>
            <a:ext cx="1109756" cy="11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idx="1"/>
          </p:nvPr>
        </p:nvSpPr>
        <p:spPr>
          <a:xfrm>
            <a:off x="841800" y="3624125"/>
            <a:ext cx="7460400" cy="1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342900" indent="-342900" algn="ctr">
              <a:spcBef>
                <a:spcPts val="0"/>
              </a:spcBef>
            </a:pPr>
            <a:r>
              <a:rPr lang="en-US" sz="2400" dirty="0"/>
              <a:t>What do you </a:t>
            </a:r>
            <a:r>
              <a:rPr lang="en-US" sz="2400" b="1" dirty="0"/>
              <a:t>notice</a:t>
            </a:r>
            <a:r>
              <a:rPr lang="en-US" sz="2400" dirty="0"/>
              <a:t> about this image?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dirty="0"/>
              <a:t>What does this image make you </a:t>
            </a:r>
            <a:r>
              <a:rPr lang="en-US" b="1" dirty="0"/>
              <a:t>wonder</a:t>
            </a:r>
            <a:r>
              <a:rPr lang="en-US" dirty="0"/>
              <a:t>?</a:t>
            </a:r>
          </a:p>
        </p:txBody>
      </p:sp>
      <p:pic>
        <p:nvPicPr>
          <p:cNvPr id="104" name="Google Shape;104;p23" title="I Notice I Won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275" y="194938"/>
            <a:ext cx="1109756" cy="11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3DE25-BE38-34AF-0B41-0D443DB53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405" y="467805"/>
            <a:ext cx="5211190" cy="33500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Sort: Boom, Bust, or Both </a:t>
            </a:r>
            <a:endParaRPr dirty="0"/>
          </a:p>
        </p:txBody>
      </p:sp>
      <p:sp>
        <p:nvSpPr>
          <p:cNvPr id="110" name="Google Shape;110;p24"/>
          <p:cNvSpPr txBox="1">
            <a:spLocks noGrp="1"/>
          </p:cNvSpPr>
          <p:nvPr>
            <p:ph idx="1"/>
          </p:nvPr>
        </p:nvSpPr>
        <p:spPr>
          <a:xfrm>
            <a:off x="628650" y="1370025"/>
            <a:ext cx="4825666" cy="33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Lay out the three category cards: “Boom,” “Bust,” or “Both.”</a:t>
            </a:r>
          </a:p>
          <a:p>
            <a:r>
              <a:rPr lang="en-US" dirty="0"/>
              <a:t>Sort each of the remaining cards into one of the three categories that best fits each card.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112" name="Google Shape;112;p24" title="Card Sor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100" y="209725"/>
            <a:ext cx="1323200" cy="13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96391064-F302-9788-6D11-0B2DB4ABFE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01148" y="2081017"/>
            <a:ext cx="2898450" cy="16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Economic Boom</a:t>
            </a:r>
            <a:endParaRPr dirty="0"/>
          </a:p>
        </p:txBody>
      </p:sp>
      <p:sp>
        <p:nvSpPr>
          <p:cNvPr id="118" name="Google Shape;118;p25"/>
          <p:cNvSpPr txBox="1">
            <a:spLocks noGrp="1"/>
          </p:cNvSpPr>
          <p:nvPr>
            <p:ph idx="1"/>
          </p:nvPr>
        </p:nvSpPr>
        <p:spPr>
          <a:xfrm>
            <a:off x="628650" y="1408263"/>
            <a:ext cx="7886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An </a:t>
            </a:r>
            <a:r>
              <a:rPr lang="en-US" i="1" dirty="0"/>
              <a:t>economic boom</a:t>
            </a:r>
            <a:r>
              <a:rPr lang="en-US" dirty="0"/>
              <a:t> is a period of rapid economic growth within a location, leading to a variety of benefits for both businesses and the affected population as a whole.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Examples include:</a:t>
            </a:r>
            <a:endParaRPr b="1" dirty="0"/>
          </a:p>
          <a:p>
            <a:pPr marL="457200" lvl="0" algn="l" rtl="0">
              <a:spcAft>
                <a:spcPts val="0"/>
              </a:spcAft>
              <a:buChar char="●"/>
            </a:pPr>
            <a:r>
              <a:rPr lang="en-US" dirty="0"/>
              <a:t>Increased population</a:t>
            </a:r>
            <a:endParaRPr dirty="0"/>
          </a:p>
          <a:p>
            <a:pPr marL="457200" lvl="0" algn="l" rtl="0">
              <a:spcAft>
                <a:spcPts val="0"/>
              </a:spcAft>
              <a:buChar char="●"/>
            </a:pPr>
            <a:r>
              <a:rPr lang="en-US" dirty="0"/>
              <a:t>More job opportunities </a:t>
            </a:r>
            <a:endParaRPr dirty="0"/>
          </a:p>
          <a:p>
            <a:pPr marL="457200" lvl="0" algn="l" rtl="0">
              <a:spcAft>
                <a:spcPts val="0"/>
              </a:spcAft>
              <a:buChar char="●"/>
            </a:pPr>
            <a:r>
              <a:rPr lang="en-US" dirty="0"/>
              <a:t>Greater production overall from businesses or cities 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>
          <a:extLst>
            <a:ext uri="{FF2B5EF4-FFF2-40B4-BE49-F238E27FC236}">
              <a16:creationId xmlns:a16="http://schemas.microsoft.com/office/drawing/2014/main" id="{20A24D8F-6699-B615-97CB-5E920E6C5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>
            <a:extLst>
              <a:ext uri="{FF2B5EF4-FFF2-40B4-BE49-F238E27FC236}">
                <a16:creationId xmlns:a16="http://schemas.microsoft.com/office/drawing/2014/main" id="{E770FE5D-1A63-161A-821F-C1AB304F58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Economic Bust</a:t>
            </a:r>
            <a:endParaRPr dirty="0"/>
          </a:p>
        </p:txBody>
      </p:sp>
      <p:sp>
        <p:nvSpPr>
          <p:cNvPr id="118" name="Google Shape;118;p25">
            <a:extLst>
              <a:ext uri="{FF2B5EF4-FFF2-40B4-BE49-F238E27FC236}">
                <a16:creationId xmlns:a16="http://schemas.microsoft.com/office/drawing/2014/main" id="{AF44F85A-6B93-713C-7837-0680541E16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268413"/>
            <a:ext cx="7886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An </a:t>
            </a:r>
            <a:r>
              <a:rPr lang="en-US" sz="2200" i="1" dirty="0"/>
              <a:t>economic bust</a:t>
            </a:r>
            <a:r>
              <a:rPr lang="en-US" sz="2200" dirty="0"/>
              <a:t> is a period of rapid economic decline, usually following an economic boom, that causes businesses to fail, people to lose their jobs, and a significant slowdown of a location’s development. 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b="1" dirty="0"/>
              <a:t>Examples include:</a:t>
            </a:r>
            <a:endParaRPr sz="2200" b="1" dirty="0"/>
          </a:p>
          <a:p>
            <a:pPr marL="457200" lvl="0" algn="l" rtl="0">
              <a:spcBef>
                <a:spcPts val="520"/>
              </a:spcBef>
              <a:spcAft>
                <a:spcPts val="0"/>
              </a:spcAft>
              <a:buChar char="●"/>
            </a:pPr>
            <a:r>
              <a:rPr lang="en-US" sz="2200" dirty="0"/>
              <a:t>Higher unemployment</a:t>
            </a:r>
          </a:p>
          <a:p>
            <a:pPr marL="457200" lvl="0" algn="l" rtl="0">
              <a:spcBef>
                <a:spcPts val="520"/>
              </a:spcBef>
              <a:spcAft>
                <a:spcPts val="0"/>
              </a:spcAft>
              <a:buChar char="●"/>
            </a:pPr>
            <a:r>
              <a:rPr lang="en-US" sz="2200" dirty="0"/>
              <a:t>Lower production or output</a:t>
            </a:r>
          </a:p>
          <a:p>
            <a:pPr marL="457200" lvl="0" algn="l" rtl="0">
              <a:spcBef>
                <a:spcPts val="520"/>
              </a:spcBef>
              <a:spcAft>
                <a:spcPts val="0"/>
              </a:spcAft>
              <a:buChar char="●"/>
            </a:pPr>
            <a:r>
              <a:rPr lang="en-US" sz="2200" dirty="0"/>
              <a:t>Increased bankruptcy</a:t>
            </a:r>
          </a:p>
          <a:p>
            <a:pPr marL="457200" lvl="0" algn="l" rtl="0">
              <a:spcBef>
                <a:spcPts val="520"/>
              </a:spcBef>
              <a:spcAft>
                <a:spcPts val="0"/>
              </a:spcAft>
              <a:buChar char="●"/>
            </a:pPr>
            <a:r>
              <a:rPr lang="en-US" sz="2200" dirty="0"/>
              <a:t>Decreased economic activity due to lower incomes or savings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5303571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F79FC640-6D5A-D648-B5D1-D1D1FBEB47AD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BF08C4D1-4642-C544-959A-3C456151C3B2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1447</TotalTime>
  <Words>751</Words>
  <Application>Microsoft Macintosh PowerPoint</Application>
  <PresentationFormat>On-screen Show (16:9)</PresentationFormat>
  <Paragraphs>68</Paragraphs>
  <Slides>13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From Prairie to Prosperity </vt:lpstr>
      <vt:lpstr>Essential Questions</vt:lpstr>
      <vt:lpstr>Learning Objectives</vt:lpstr>
      <vt:lpstr>I Notice, I Wonder</vt:lpstr>
      <vt:lpstr>PowerPoint Presentation</vt:lpstr>
      <vt:lpstr>Card Sort: Boom, Bust, or Both </vt:lpstr>
      <vt:lpstr>Economic Boom</vt:lpstr>
      <vt:lpstr>Economic Bust</vt:lpstr>
      <vt:lpstr>Oil Booms and Busts</vt:lpstr>
      <vt:lpstr>K20 ICAP - Petroleum Engineering and Trigonometry  </vt:lpstr>
      <vt:lpstr>Mirror, Microscope, Binoculars</vt:lpstr>
      <vt:lpstr>Two-Minute Paper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Prairie to Prosperity</dc:title>
  <dc:subject/>
  <dc:creator>K20 Center</dc:creator>
  <cp:keywords/>
  <dc:description/>
  <cp:lastModifiedBy>Gracia, Ann M.</cp:lastModifiedBy>
  <cp:revision>4</cp:revision>
  <dcterms:modified xsi:type="dcterms:W3CDTF">2026-05-18T15:13:17Z</dcterms:modified>
  <cp:category/>
</cp:coreProperties>
</file>