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jHaY1JDyDb6DLdOBgNX/linQdcW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ittany Bowen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1903"/>
  </p:normalViewPr>
  <p:slideViewPr>
    <p:cSldViewPr snapToGrid="0">
      <p:cViewPr varScale="1">
        <p:scale>
          <a:sx n="131" d="100"/>
          <a:sy n="131" d="100"/>
        </p:scale>
        <p:origin x="61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customschemas.google.com/relationships/presentationmetadata" Target="meta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moon/daily-moon-guide/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d808431a0b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g3d808431a0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808431a0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3d808431a0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808431a0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g3d808431a0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808431a0b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9" name="Google Shape;119;g3d808431a0b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808431a0b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6" name="Google Shape;126;g3d808431a0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808431a0b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g3d808431a0b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808431a0b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3d808431a0b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Free School. (2016, February 5). </a:t>
            </a:r>
            <a:r>
              <a:rPr lang="en-US" i="1" dirty="0"/>
              <a:t>Phases of the moon: Astronomy and space for kids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=f4ZHdzl6ZWg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eb4e6ad3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eb4e6ad3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K20 Center. (2025, June 4). </a:t>
            </a:r>
            <a:r>
              <a:rPr lang="en-US" i="1" dirty="0"/>
              <a:t>K20 ICAP – Aeronautical engineer for NASA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=rYT3JoJDh9E 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808431a0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Teacher’s Note: </a:t>
            </a:r>
            <a:r>
              <a:rPr lang="en-US" b="0" dirty="0"/>
              <a:t>Set a timer for 15 seconds using the K20 Center’s timer: https://timer.k20center.ou.edu/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0" dirty="0"/>
              <a:t>K20 Center. (n.d.). Boards up. Strategies. https://learn.k20center.ou.edu/strategy/5243 </a:t>
            </a:r>
            <a:endParaRPr b="0" dirty="0"/>
          </a:p>
        </p:txBody>
      </p:sp>
      <p:sp>
        <p:nvSpPr>
          <p:cNvPr id="159" name="Google Shape;159;g3d808431a0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d808431a0b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g3d808431a0b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808431a0b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g3d808431a0b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d808431a0b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g3d808431a0b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808431a0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g3d808431a0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d808431a0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g3d808431a0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808431a0b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g3d808431a0b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808431a0b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1" name="Google Shape;201;g3d808431a0b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808431a0b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g3d808431a0b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808431a0b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g3d808431a0b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d808431a0b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9" name="Google Shape;219;g3d808431a0b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808431a0b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g3d808431a0b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808431a0b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1" name="Google Shape;231;g3d808431a0b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d808431a0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7" name="Google Shape;237;g3d808431a0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d808431a0b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g3d808431a0b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d808431a0b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9" name="Google Shape;249;g3d808431a0b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d808431a0b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5" name="Google Shape;255;g3d808431a0b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808431a0b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1" name="Google Shape;261;g3d808431a0b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d808431a0b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7" name="Google Shape;267;g3d808431a0b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808431a0b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g3d808431a0b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808431a0b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9" name="Google Shape;279;g3d808431a0b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d808431a0b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Teacher’s Note: </a:t>
            </a:r>
            <a:r>
              <a:rPr lang="en-US" dirty="0"/>
              <a:t>Go to the following link to share today’s moon phase: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https://science.nasa.gov/moon/daily-moon-guide/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85" name="Google Shape;285;g3d808431a0b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Half moon night sky capturing lunar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[Photograph]. (n.d.). Shutterstock. https://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www.shutterstock.com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/image-photo/half-moon-night-sky-capturing-lunar-2697170787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I notice, I wonder. Strategies. https://learn.k20center.ou.edu/strategy/180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Levay, Z.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Though the moon is in a crescent phase in this photograph, most of the darkened, Earth-facing side of the moon is still dimly visible, illuminated by sunlight reflecting off our planet [Photograph].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National Aeronautics and Space Administration. https://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science.nasa.gov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/moon/moon-phases/#h-our-wobbly-moon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Thomas, C. (2017, August 21).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moon is seen passing in front of the Sun during a total solar eclipse on Monday, August 21, 2017, from onboard a NASA Gulfstream III aircraft flying 25,000 feet above the Oregon coast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[Photograph]. National Aeronautics and Space Administration. https://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science.nasa.gov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/resource/the-moon-blocks-the-sun/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1" name="Google Shape;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808431a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" name="Google Shape;77;g3d808431a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>
          <a:extLst>
            <a:ext uri="{FF2B5EF4-FFF2-40B4-BE49-F238E27FC236}">
              <a16:creationId xmlns:a16="http://schemas.microsoft.com/office/drawing/2014/main" id="{2568877B-1CC3-29E7-C9E4-47BA1BCA0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>
            <a:extLst>
              <a:ext uri="{FF2B5EF4-FFF2-40B4-BE49-F238E27FC236}">
                <a16:creationId xmlns:a16="http://schemas.microsoft.com/office/drawing/2014/main" id="{D5CB3560-DA16-48AA-1F9D-56EC00F79B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1" name="Google Shape;71;p6:notes">
            <a:extLst>
              <a:ext uri="{FF2B5EF4-FFF2-40B4-BE49-F238E27FC236}">
                <a16:creationId xmlns:a16="http://schemas.microsoft.com/office/drawing/2014/main" id="{7F772794-6A0D-4188-520A-926B437000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6518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808431a0b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g3d808431a0b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SECTION_HEADER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1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4"/>
          <p:cNvSpPr txBox="1">
            <a:spLocks noGrp="1"/>
          </p:cNvSpPr>
          <p:nvPr>
            <p:ph type="subTitle" idx="1"/>
          </p:nvPr>
        </p:nvSpPr>
        <p:spPr>
          <a:xfrm>
            <a:off x="3843644" y="3220225"/>
            <a:ext cx="4902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843451" y="1130675"/>
            <a:ext cx="4902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Essential Ques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5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6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title="k20center-logo-variations_K20 - Bug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Content - 1 Column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Content - 2 column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arabi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alibri"/>
              <a:buAutoNum type="alpha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roman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" name="Google Shape;30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2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2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f4ZHdzl6ZWg?feature=oembed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s://www.youtube.com/watch?v=f4ZHdzl6ZW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rYT3JoJDh9E?feature=oembed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youtube.com/watch?v=rYT3JoJDh9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808431a0b_0_3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Waxing Crescent Moon</a:t>
            </a:r>
            <a:endParaRPr/>
          </a:p>
        </p:txBody>
      </p:sp>
      <p:sp>
        <p:nvSpPr>
          <p:cNvPr id="101" name="Google Shape;101;g3d808431a0b_0_37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3443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right edge of the sphere is illuminated as a crescent.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to “grow” into view. </a:t>
            </a:r>
            <a:endParaRPr dirty="0"/>
          </a:p>
        </p:txBody>
      </p:sp>
      <p:pic>
        <p:nvPicPr>
          <p:cNvPr id="102" name="Google Shape;102;g3d808431a0b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77199"/>
            <a:ext cx="2703150" cy="2589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808431a0b_0_44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First Quarter Moon</a:t>
            </a:r>
            <a:endParaRPr/>
          </a:p>
        </p:txBody>
      </p:sp>
      <p:sp>
        <p:nvSpPr>
          <p:cNvPr id="108" name="Google Shape;108;g3d808431a0b_0_44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4130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right half of the sphere is illuminated.</a:t>
            </a:r>
            <a:r>
              <a:rPr lang="en-US" sz="12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is ¼ of the way through the moon cycle.</a:t>
            </a:r>
            <a:endParaRPr dirty="0"/>
          </a:p>
        </p:txBody>
      </p:sp>
      <p:pic>
        <p:nvPicPr>
          <p:cNvPr id="109" name="Google Shape;109;g3d808431a0b_0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77190"/>
            <a:ext cx="2703150" cy="2589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808431a0b_0_5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Waxing Gibbous Moon</a:t>
            </a:r>
            <a:endParaRPr dirty="0"/>
          </a:p>
        </p:txBody>
      </p:sp>
      <p:sp>
        <p:nvSpPr>
          <p:cNvPr id="115" name="Google Shape;115;g3d808431a0b_0_51"/>
          <p:cNvSpPr txBox="1">
            <a:spLocks noGrp="1"/>
          </p:cNvSpPr>
          <p:nvPr>
            <p:ph type="body" idx="1"/>
          </p:nvPr>
        </p:nvSpPr>
        <p:spPr>
          <a:xfrm>
            <a:off x="456300" y="1263092"/>
            <a:ext cx="458814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surface is more illuminated.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brighter. </a:t>
            </a:r>
            <a:endParaRPr dirty="0"/>
          </a:p>
        </p:txBody>
      </p:sp>
      <p:pic>
        <p:nvPicPr>
          <p:cNvPr id="116" name="Google Shape;116;g3d808431a0b_0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91235"/>
            <a:ext cx="2703150" cy="2589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808431a0b_0_5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Full Moon</a:t>
            </a:r>
            <a:endParaRPr/>
          </a:p>
        </p:txBody>
      </p:sp>
      <p:sp>
        <p:nvSpPr>
          <p:cNvPr id="122" name="Google Shape;122;g3d808431a0b_0_58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6962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is directly opposite the sun, as viewed from Earth. Half of the moon is fully illuminated.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completely lit up on the side we see from Earth.</a:t>
            </a:r>
            <a:endParaRPr dirty="0"/>
          </a:p>
        </p:txBody>
      </p:sp>
      <p:pic>
        <p:nvPicPr>
          <p:cNvPr id="123" name="Google Shape;123;g3d808431a0b_0_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91242"/>
            <a:ext cx="2703150" cy="2589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808431a0b_0_6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Waning Gibbous Moon</a:t>
            </a:r>
            <a:endParaRPr dirty="0"/>
          </a:p>
        </p:txBody>
      </p:sp>
      <p:sp>
        <p:nvSpPr>
          <p:cNvPr id="129" name="Google Shape;129;g3d808431a0b_0_65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69482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Less of the moon’s surface is illuminated.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to “shrink” in view as it begins to move back toward the sun.</a:t>
            </a:r>
            <a:endParaRPr dirty="0"/>
          </a:p>
        </p:txBody>
      </p:sp>
      <p:pic>
        <p:nvPicPr>
          <p:cNvPr id="130" name="Google Shape;130;g3d808431a0b_0_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92500"/>
            <a:ext cx="2703150" cy="2589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808431a0b_0_72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Last Quarter (3rd Quarter) Moon</a:t>
            </a:r>
            <a:endParaRPr dirty="0"/>
          </a:p>
        </p:txBody>
      </p:sp>
      <p:sp>
        <p:nvSpPr>
          <p:cNvPr id="136" name="Google Shape;136;g3d808431a0b_0_72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9671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400"/>
              <a:buChar char="●"/>
            </a:pPr>
            <a:r>
              <a:rPr lang="en-US" dirty="0"/>
              <a:t>The moon is ¾ of the way around from its original position. The opposite side from the first quarter is illuminated. </a:t>
            </a:r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400"/>
              <a:buChar char="●"/>
            </a:pPr>
            <a:r>
              <a:rPr lang="en-US" dirty="0"/>
              <a:t>The moon is ¾ through the moon cycle.</a:t>
            </a:r>
            <a:endParaRPr dirty="0"/>
          </a:p>
        </p:txBody>
      </p:sp>
      <p:pic>
        <p:nvPicPr>
          <p:cNvPr id="137" name="Google Shape;137;g3d808431a0b_0_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302432"/>
            <a:ext cx="2703150" cy="2589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808431a0b_0_7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Waning Crescent Moon</a:t>
            </a:r>
            <a:endParaRPr dirty="0"/>
          </a:p>
        </p:txBody>
      </p:sp>
      <p:sp>
        <p:nvSpPr>
          <p:cNvPr id="143" name="Google Shape;143;g3d808431a0b_0_79"/>
          <p:cNvSpPr txBox="1">
            <a:spLocks noGrp="1"/>
          </p:cNvSpPr>
          <p:nvPr>
            <p:ph type="body" idx="1"/>
          </p:nvPr>
        </p:nvSpPr>
        <p:spPr>
          <a:xfrm>
            <a:off x="456300" y="1263092"/>
            <a:ext cx="41157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illuminated surface of the sphere is growing smaller.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to be “shrinking” further as the moon is facing back toward the sun. </a:t>
            </a:r>
            <a:endParaRPr dirty="0"/>
          </a:p>
        </p:txBody>
      </p:sp>
      <p:pic>
        <p:nvPicPr>
          <p:cNvPr id="144" name="Google Shape;144;g3d808431a0b_0_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92500"/>
            <a:ext cx="2703150" cy="258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>
            <a:spLocks noGrp="1"/>
          </p:cNvSpPr>
          <p:nvPr>
            <p:ph type="title"/>
          </p:nvPr>
        </p:nvSpPr>
        <p:spPr>
          <a:xfrm>
            <a:off x="754050" y="419092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The Phases of The Moon</a:t>
            </a:r>
            <a:endParaRPr dirty="0">
              <a:solidFill>
                <a:schemeClr val="accent2"/>
              </a:solidFill>
            </a:endParaRPr>
          </a:p>
        </p:txBody>
      </p:sp>
      <p:pic>
        <p:nvPicPr>
          <p:cNvPr id="2" name="Online Media 1" descr="Phases of the Moon: Astronomy and Space for Kids - FreeSchool">
            <a:hlinkClick r:id="" action="ppaction://media"/>
            <a:extLst>
              <a:ext uri="{FF2B5EF4-FFF2-40B4-BE49-F238E27FC236}">
                <a16:creationId xmlns:a16="http://schemas.microsoft.com/office/drawing/2014/main" id="{EFCC3D25-21B5-3838-FCBB-9997F65DA9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04162" y="385268"/>
            <a:ext cx="6735675" cy="3805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b4e6ad315_0_0"/>
          <p:cNvSpPr txBox="1">
            <a:spLocks noGrp="1"/>
          </p:cNvSpPr>
          <p:nvPr>
            <p:ph type="title"/>
          </p:nvPr>
        </p:nvSpPr>
        <p:spPr>
          <a:xfrm>
            <a:off x="754050" y="419092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Aeronautical Engineering for NASA–Moonward Bound–Donna Shirley</a:t>
            </a:r>
            <a:endParaRPr dirty="0">
              <a:solidFill>
                <a:schemeClr val="accent2"/>
              </a:solidFill>
            </a:endParaRPr>
          </a:p>
        </p:txBody>
      </p:sp>
      <p:pic>
        <p:nvPicPr>
          <p:cNvPr id="2" name="Online Media 1" descr="K20 ICAP - Aeronautical Engineering for NASA">
            <a:hlinkClick r:id="" action="ppaction://media"/>
            <a:extLst>
              <a:ext uri="{FF2B5EF4-FFF2-40B4-BE49-F238E27FC236}">
                <a16:creationId xmlns:a16="http://schemas.microsoft.com/office/drawing/2014/main" id="{3C325759-21C1-3085-5BCC-371CA3BE2A3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82491" y="473780"/>
            <a:ext cx="6579017" cy="3717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808431a0b_0_1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Boards Up</a:t>
            </a:r>
            <a:endParaRPr dirty="0"/>
          </a:p>
        </p:txBody>
      </p:sp>
      <p:sp>
        <p:nvSpPr>
          <p:cNvPr id="162" name="Google Shape;162;g3d808431a0b_0_11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76533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You will have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 15 seconds </a:t>
            </a:r>
            <a:r>
              <a:rPr lang="en-US" dirty="0"/>
              <a:t>to respond to the provided prompts on the proceeding slides.</a:t>
            </a:r>
          </a:p>
        </p:txBody>
      </p:sp>
      <p:pic>
        <p:nvPicPr>
          <p:cNvPr id="2" name="Picture 1" descr="Cover Image">
            <a:extLst>
              <a:ext uri="{FF2B5EF4-FFF2-40B4-BE49-F238E27FC236}">
                <a16:creationId xmlns:a16="http://schemas.microsoft.com/office/drawing/2014/main" id="{2A92A059-E553-81EA-3E4D-4C8693BE6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77007" y="96538"/>
            <a:ext cx="1490555" cy="1490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3998434" y="665726"/>
            <a:ext cx="4902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dirty="0"/>
              <a:t>It’s Just a Phase!</a:t>
            </a:r>
            <a:endParaRPr dirty="0"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3998627" y="2755275"/>
            <a:ext cx="4902000" cy="112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Phases of the Moon and the Effects on Earth</a:t>
            </a:r>
            <a:endParaRPr dirty="0"/>
          </a:p>
        </p:txBody>
      </p:sp>
      <p:pic>
        <p:nvPicPr>
          <p:cNvPr id="48" name="Google Shape;48;p2" title="ItsJustAPhase_Cover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956" y="1221657"/>
            <a:ext cx="3076495" cy="2791168"/>
          </a:xfrm>
          <a:prstGeom prst="flowChartPreparation">
            <a:avLst/>
          </a:prstGeom>
          <a:noFill/>
          <a:ln w="19050">
            <a:solidFill>
              <a:schemeClr val="bg1"/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d808431a0b_0_13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</a:t>
            </a:r>
            <a:endParaRPr/>
          </a:p>
        </p:txBody>
      </p:sp>
      <p:sp>
        <p:nvSpPr>
          <p:cNvPr id="168" name="Google Shape;168;g3d808431a0b_0_131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78582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does the moon have each night?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808431a0b_0_13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2</a:t>
            </a:r>
            <a:endParaRPr/>
          </a:p>
        </p:txBody>
      </p:sp>
      <p:sp>
        <p:nvSpPr>
          <p:cNvPr id="174" name="Google Shape;174;g3d808431a0b_0_137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147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many moon phases are there?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808431a0b_0_14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3</a:t>
            </a:r>
            <a:endParaRPr/>
          </a:p>
        </p:txBody>
      </p:sp>
      <p:sp>
        <p:nvSpPr>
          <p:cNvPr id="180" name="Google Shape;180;g3d808431a0b_0_143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147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waxing?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d808431a0b_0_14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4</a:t>
            </a:r>
            <a:endParaRPr/>
          </a:p>
        </p:txBody>
      </p:sp>
      <p:sp>
        <p:nvSpPr>
          <p:cNvPr id="186" name="Google Shape;186;g3d808431a0b_0_149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waning?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808431a0b_0_15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5</a:t>
            </a:r>
            <a:endParaRPr/>
          </a:p>
        </p:txBody>
      </p:sp>
      <p:sp>
        <p:nvSpPr>
          <p:cNvPr id="192" name="Google Shape;192;g3d808431a0b_0_155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large is the moon during the first quarter phase?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808431a0b_0_16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6</a:t>
            </a:r>
            <a:endParaRPr/>
          </a:p>
        </p:txBody>
      </p:sp>
      <p:sp>
        <p:nvSpPr>
          <p:cNvPr id="198" name="Google Shape;198;g3d808431a0b_0_167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3406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Name the moon phases in order, starting at the new moon phase.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808431a0b_0_17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7</a:t>
            </a:r>
            <a:endParaRPr/>
          </a:p>
        </p:txBody>
      </p:sp>
      <p:sp>
        <p:nvSpPr>
          <p:cNvPr id="204" name="Google Shape;204;g3d808431a0b_0_173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long does it take the moon to orbit the Earth?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808431a0b_0_17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8</a:t>
            </a:r>
            <a:endParaRPr/>
          </a:p>
        </p:txBody>
      </p:sp>
      <p:sp>
        <p:nvSpPr>
          <p:cNvPr id="210" name="Google Shape;210;g3d808431a0b_0_179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many moons does Mars have?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808431a0b_0_18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9</a:t>
            </a:r>
            <a:endParaRPr/>
          </a:p>
        </p:txBody>
      </p:sp>
      <p:sp>
        <p:nvSpPr>
          <p:cNvPr id="216" name="Google Shape;216;g3d808431a0b_0_185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a crescent moon? 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808431a0b_0_19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10</a:t>
            </a:r>
            <a:endParaRPr/>
          </a:p>
        </p:txBody>
      </p:sp>
      <p:sp>
        <p:nvSpPr>
          <p:cNvPr id="222" name="Google Shape;222;g3d808431a0b_0_191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lvl="0">
              <a:lnSpc>
                <a:spcPct val="100000"/>
              </a:lnSpc>
              <a:spcBef>
                <a:spcPts val="520"/>
              </a:spcBef>
            </a:pPr>
            <a:r>
              <a:rPr lang="en-US" dirty="0"/>
              <a:t>Explain why you can still see the moon during the daytime.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Essential Question </a:t>
            </a:r>
            <a:endParaRPr dirty="0"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Why does the moon look different every night if it’s the same moon?</a:t>
            </a:r>
            <a:endParaRPr dirty="0"/>
          </a:p>
          <a:p>
            <a:pPr marL="279400">
              <a:lnSpc>
                <a:spcPct val="100000"/>
              </a:lnSpc>
              <a:buNone/>
            </a:pP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808431a0b_0_19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11</a:t>
            </a:r>
            <a:endParaRPr/>
          </a:p>
        </p:txBody>
      </p:sp>
      <p:sp>
        <p:nvSpPr>
          <p:cNvPr id="228" name="Google Shape;228;g3d808431a0b_0_197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long does it take the Earth to orbit around the sun?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808431a0b_0_20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12</a:t>
            </a:r>
            <a:endParaRPr/>
          </a:p>
        </p:txBody>
      </p:sp>
      <p:sp>
        <p:nvSpPr>
          <p:cNvPr id="234" name="Google Shape;234;g3d808431a0b_0_203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True or false: The moon produces its own light.</a:t>
            </a: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808431a0b_0_20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13</a:t>
            </a:r>
            <a:endParaRPr/>
          </a:p>
        </p:txBody>
      </p:sp>
      <p:sp>
        <p:nvSpPr>
          <p:cNvPr id="240" name="Google Shape;240;g3d808431a0b_0_209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the dividing line between daytime and nighttime on the moon?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d808431a0b_0_2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14</a:t>
            </a:r>
            <a:endParaRPr/>
          </a:p>
        </p:txBody>
      </p:sp>
      <p:sp>
        <p:nvSpPr>
          <p:cNvPr id="246" name="Google Shape;246;g3d808431a0b_0_221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another name for moon phases?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d808431a0b_0_22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15</a:t>
            </a:r>
            <a:endParaRPr/>
          </a:p>
        </p:txBody>
      </p:sp>
      <p:sp>
        <p:nvSpPr>
          <p:cNvPr id="252" name="Google Shape;252;g3d808431a0b_0_227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The lunar cycle begins with which phase of the moon? 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808431a0b_0_21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16</a:t>
            </a:r>
            <a:endParaRPr/>
          </a:p>
        </p:txBody>
      </p:sp>
      <p:sp>
        <p:nvSpPr>
          <p:cNvPr id="258" name="Google Shape;258;g3d808431a0b_0_215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New moon is the only phase when what could occur? 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808431a0b_0_24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17</a:t>
            </a:r>
            <a:endParaRPr/>
          </a:p>
        </p:txBody>
      </p:sp>
      <p:sp>
        <p:nvSpPr>
          <p:cNvPr id="264" name="Google Shape;264;g3d808431a0b_0_240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another name for the first or third quarter moon phase?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808431a0b_0_24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18</a:t>
            </a:r>
            <a:endParaRPr/>
          </a:p>
        </p:txBody>
      </p:sp>
      <p:sp>
        <p:nvSpPr>
          <p:cNvPr id="270" name="Google Shape;270;g3d808431a0b_0_246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does gibbous mean?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d808431a0b_0_25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19</a:t>
            </a:r>
            <a:endParaRPr/>
          </a:p>
        </p:txBody>
      </p:sp>
      <p:sp>
        <p:nvSpPr>
          <p:cNvPr id="276" name="Google Shape;276;g3d808431a0b_0_253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is the biggest, brightest moon phase?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d808431a0b_0_25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Question 20</a:t>
            </a:r>
            <a:endParaRPr/>
          </a:p>
        </p:txBody>
      </p:sp>
      <p:sp>
        <p:nvSpPr>
          <p:cNvPr id="282" name="Google Shape;282;g3d808431a0b_0_259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can only occur during the full moon phase?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Lesson Objectives </a:t>
            </a:r>
            <a:endParaRPr dirty="0"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Model the moon phases.</a:t>
            </a:r>
            <a:endParaRPr dirty="0"/>
          </a:p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Predict the patterns associated with moon phases and how the sun and Earth interact with the moon.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d808431a0b_0_26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Bonus Question</a:t>
            </a:r>
            <a:endParaRPr/>
          </a:p>
        </p:txBody>
      </p:sp>
      <p:sp>
        <p:nvSpPr>
          <p:cNvPr id="288" name="Google Shape;288;g3d808431a0b_0_265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8225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Quietly answer the following question on your board: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Do you know what the current moon phase will be today?  </a:t>
            </a:r>
            <a:endParaRPr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I Notice, I Wonder</a:t>
            </a:r>
            <a:endParaRPr/>
          </a:p>
        </p:txBody>
      </p:sp>
      <p:pic>
        <p:nvPicPr>
          <p:cNvPr id="66" name="Google Shape;6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334" y="1786150"/>
            <a:ext cx="3008625" cy="200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8" descr="Moon Phases - NASA Science"/>
          <p:cNvPicPr preferRelativeResize="0"/>
          <p:nvPr/>
        </p:nvPicPr>
        <p:blipFill rotWithShape="1">
          <a:blip r:embed="rId4">
            <a:alphaModFix/>
          </a:blip>
          <a:srcRect r="27995" b="23885"/>
          <a:stretch/>
        </p:blipFill>
        <p:spPr>
          <a:xfrm>
            <a:off x="6075966" y="1786150"/>
            <a:ext cx="2842588" cy="200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8"/>
          <p:cNvPicPr preferRelativeResize="0"/>
          <p:nvPr/>
        </p:nvPicPr>
        <p:blipFill rotWithShape="1">
          <a:blip r:embed="rId5">
            <a:alphaModFix/>
          </a:blip>
          <a:srcRect b="6402"/>
          <a:stretch/>
        </p:blipFill>
        <p:spPr>
          <a:xfrm>
            <a:off x="3150950" y="1786150"/>
            <a:ext cx="3008625" cy="2018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Moon Phases Wheel</a:t>
            </a:r>
            <a:endParaRPr dirty="0"/>
          </a:p>
        </p:txBody>
      </p:sp>
      <p:sp>
        <p:nvSpPr>
          <p:cNvPr id="74" name="Google Shape;74;p6"/>
          <p:cNvSpPr txBox="1">
            <a:spLocks noGrp="1"/>
          </p:cNvSpPr>
          <p:nvPr>
            <p:ph type="body" idx="1"/>
          </p:nvPr>
        </p:nvSpPr>
        <p:spPr>
          <a:xfrm>
            <a:off x="456300" y="1263097"/>
            <a:ext cx="8225400" cy="3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93192">
              <a:spcBef>
                <a:spcPts val="520"/>
              </a:spcBef>
              <a:buFont typeface="+mj-lt"/>
              <a:buAutoNum type="arabicPeriod"/>
            </a:pPr>
            <a:r>
              <a:rPr lang="en-US" dirty="0"/>
              <a:t>Cut out both the large Wheel A and Wheel B. </a:t>
            </a:r>
          </a:p>
          <a:p>
            <a:pPr lvl="0" indent="-393192">
              <a:spcBef>
                <a:spcPts val="520"/>
              </a:spcBef>
              <a:buFont typeface="+mj-lt"/>
              <a:buAutoNum type="arabicPeriod"/>
            </a:pPr>
            <a:r>
              <a:rPr lang="en-US" dirty="0"/>
              <a:t>Cut out the viewing window section in Wheel A. </a:t>
            </a:r>
          </a:p>
          <a:p>
            <a:pPr lvl="0" indent="-393192">
              <a:spcBef>
                <a:spcPts val="520"/>
              </a:spcBef>
              <a:buFont typeface="+mj-lt"/>
              <a:buAutoNum type="arabicPeriod"/>
            </a:pPr>
            <a:r>
              <a:rPr lang="en-US" dirty="0"/>
              <a:t>Place Wheel A on top of Wheel B and attach them with a brad in the center of the wheels.</a:t>
            </a:r>
          </a:p>
          <a:p>
            <a:pPr lvl="0" indent="-393192">
              <a:spcBef>
                <a:spcPts val="520"/>
              </a:spcBef>
              <a:buFont typeface="+mj-lt"/>
              <a:buAutoNum type="arabicPeriod"/>
            </a:pPr>
            <a:r>
              <a:rPr lang="en-US" dirty="0"/>
              <a:t>Draw the moon phase on each section of Wheel B. </a:t>
            </a:r>
          </a:p>
          <a:p>
            <a:pPr lvl="0" indent="-393192">
              <a:spcBef>
                <a:spcPts val="520"/>
              </a:spcBef>
              <a:buFont typeface="+mj-lt"/>
              <a:buAutoNum type="arabicPeriod"/>
            </a:pPr>
            <a:r>
              <a:rPr lang="en-US" dirty="0"/>
              <a:t>Rotate Wheel A on top of Wheel B to see each moon phase.</a:t>
            </a:r>
          </a:p>
          <a:p>
            <a:pPr marL="635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2600"/>
              <a:buNone/>
            </a:pPr>
            <a:endParaRPr sz="4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808431a0b_0_1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Moon Phases Wheel</a:t>
            </a:r>
            <a:endParaRPr dirty="0"/>
          </a:p>
        </p:txBody>
      </p:sp>
      <p:pic>
        <p:nvPicPr>
          <p:cNvPr id="80" name="Google Shape;80;g3d808431a0b_0_16" title="ItsJustAPhase_Chart_0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8550" y="860300"/>
            <a:ext cx="3085326" cy="399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d808431a0b_0_16" title="ItsJustAPhase_Chart_0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0974" y="1310537"/>
            <a:ext cx="3053400" cy="3091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>
          <a:extLst>
            <a:ext uri="{FF2B5EF4-FFF2-40B4-BE49-F238E27FC236}">
              <a16:creationId xmlns:a16="http://schemas.microsoft.com/office/drawing/2014/main" id="{9D7D0D8A-BD5C-B426-6382-D87B718D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">
            <a:extLst>
              <a:ext uri="{FF2B5EF4-FFF2-40B4-BE49-F238E27FC236}">
                <a16:creationId xmlns:a16="http://schemas.microsoft.com/office/drawing/2014/main" id="{3E15CBBD-52B6-44B8-64B9-E3985B8952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Keep in Mind: Moon Phases</a:t>
            </a:r>
            <a:endParaRPr dirty="0"/>
          </a:p>
        </p:txBody>
      </p:sp>
      <p:sp>
        <p:nvSpPr>
          <p:cNvPr id="74" name="Google Shape;74;p6">
            <a:extLst>
              <a:ext uri="{FF2B5EF4-FFF2-40B4-BE49-F238E27FC236}">
                <a16:creationId xmlns:a16="http://schemas.microsoft.com/office/drawing/2014/main" id="{BB7D9201-FB79-E20B-EC4B-FC72D5B281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301" y="1263097"/>
            <a:ext cx="5229000" cy="3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520"/>
              </a:spcBef>
            </a:pPr>
            <a:r>
              <a:rPr lang="en-US" sz="1800" dirty="0"/>
              <a:t>The moon takes 30 days to complete one full orbit around the sun.</a:t>
            </a:r>
          </a:p>
          <a:p>
            <a:pPr>
              <a:spcBef>
                <a:spcPts val="520"/>
              </a:spcBef>
            </a:pPr>
            <a:r>
              <a:rPr lang="en-US" sz="1800" dirty="0"/>
              <a:t>There are 8 phases in the moon cycle.</a:t>
            </a:r>
          </a:p>
          <a:p>
            <a:pPr>
              <a:spcBef>
                <a:spcPts val="520"/>
              </a:spcBef>
            </a:pPr>
            <a:r>
              <a:rPr lang="en-US" sz="1800" dirty="0"/>
              <a:t>The Earth and the moon are in sync during orbit, so we always see only one side of the moon.</a:t>
            </a:r>
          </a:p>
          <a:p>
            <a:pPr>
              <a:spcBef>
                <a:spcPts val="520"/>
              </a:spcBef>
            </a:pPr>
            <a:r>
              <a:rPr lang="en-US" sz="1800" dirty="0"/>
              <a:t>Waxing: Growing of the illumination</a:t>
            </a:r>
          </a:p>
          <a:p>
            <a:pPr>
              <a:spcBef>
                <a:spcPts val="520"/>
              </a:spcBef>
            </a:pPr>
            <a:r>
              <a:rPr lang="en-US" sz="1800" dirty="0"/>
              <a:t>Waning: Shrinking of the illumination (illumination getting smaller) </a:t>
            </a:r>
          </a:p>
          <a:p>
            <a:pPr>
              <a:spcBef>
                <a:spcPts val="520"/>
              </a:spcBef>
            </a:pPr>
            <a:r>
              <a:rPr lang="en-US" sz="1800" dirty="0"/>
              <a:t>Crescent: Thin slice of light</a:t>
            </a:r>
          </a:p>
        </p:txBody>
      </p:sp>
      <p:pic>
        <p:nvPicPr>
          <p:cNvPr id="2" name="Google Shape;88;g3d808431a0b_0_0">
            <a:extLst>
              <a:ext uri="{FF2B5EF4-FFF2-40B4-BE49-F238E27FC236}">
                <a16:creationId xmlns:a16="http://schemas.microsoft.com/office/drawing/2014/main" id="{48328CA1-737D-60AF-5B79-05F24628CE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5300" y="1699387"/>
            <a:ext cx="3281025" cy="1744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11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808431a0b_0_8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New Moon</a:t>
            </a:r>
            <a:endParaRPr dirty="0"/>
          </a:p>
        </p:txBody>
      </p:sp>
      <p:sp>
        <p:nvSpPr>
          <p:cNvPr id="94" name="Google Shape;94;g3d808431a0b_0_86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569000" cy="3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sunlight is shining on the far side, opposite our view of the moon.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The moon appears completely dark because the unlit side is facing Earth. </a:t>
            </a:r>
            <a:endParaRPr dirty="0"/>
          </a:p>
        </p:txBody>
      </p:sp>
      <p:pic>
        <p:nvPicPr>
          <p:cNvPr id="95" name="Google Shape;95;g3d808431a0b_0_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34" y="1277199"/>
            <a:ext cx="2703150" cy="258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1241</Words>
  <Application>Microsoft Macintosh PowerPoint</Application>
  <PresentationFormat>On-screen Show (16:9)</PresentationFormat>
  <Paragraphs>126</Paragraphs>
  <Slides>40</Slides>
  <Notes>40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Courier New</vt:lpstr>
      <vt:lpstr>Noto Sans Symbols</vt:lpstr>
      <vt:lpstr>NTR</vt:lpstr>
      <vt:lpstr>Times New Roman</vt:lpstr>
      <vt:lpstr>K20 LEARN</vt:lpstr>
      <vt:lpstr>PowerPoint Presentation</vt:lpstr>
      <vt:lpstr>It’s Just a Phase!</vt:lpstr>
      <vt:lpstr>Essential Question </vt:lpstr>
      <vt:lpstr>Lesson Objectives </vt:lpstr>
      <vt:lpstr>I Notice, I Wonder</vt:lpstr>
      <vt:lpstr>Moon Phases Wheel</vt:lpstr>
      <vt:lpstr>Moon Phases Wheel</vt:lpstr>
      <vt:lpstr>Keep in Mind: Moon Phases</vt:lpstr>
      <vt:lpstr>New Moon</vt:lpstr>
      <vt:lpstr>Waxing Crescent Moon</vt:lpstr>
      <vt:lpstr>First Quarter Moon</vt:lpstr>
      <vt:lpstr>Waxing Gibbous Moon</vt:lpstr>
      <vt:lpstr>Full Moon</vt:lpstr>
      <vt:lpstr>Waning Gibbous Moon</vt:lpstr>
      <vt:lpstr>Last Quarter (3rd Quarter) Moon</vt:lpstr>
      <vt:lpstr>Waning Crescent Moon</vt:lpstr>
      <vt:lpstr>The Phases of The Moon</vt:lpstr>
      <vt:lpstr>Aeronautical Engineering for NASA–Moonward Bound–Donna Shirley</vt:lpstr>
      <vt:lpstr>Boards Up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Bonus Question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It's Just a Phase</dc:title>
  <dc:subject/>
  <dc:creator>K20 Center</dc:creator>
  <cp:keywords/>
  <dc:description/>
  <cp:lastModifiedBy>Gracia, Ann M.</cp:lastModifiedBy>
  <cp:revision>4</cp:revision>
  <dcterms:modified xsi:type="dcterms:W3CDTF">2026-08-13T16:33:16Z</dcterms:modified>
  <cp:category/>
</cp:coreProperties>
</file>