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Go55OIXcxjt3MGFiKFlsCF2Crd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le Johnson" initials="" lastIdx="2" clrIdx="0"/>
  <p:cmAuthor id="1" name="Amber Smith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57DBBA-6C9F-4A9C-87BB-3A7F2DF0DF5C}">
  <a:tblStyle styleId="{1557DBBA-6C9F-4A9C-87BB-3A7F2DF0D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788"/>
    <p:restoredTop sz="91928"/>
  </p:normalViewPr>
  <p:slideViewPr>
    <p:cSldViewPr snapToGrid="0">
      <p:cViewPr varScale="1">
        <p:scale>
          <a:sx n="76" d="100"/>
          <a:sy n="76" d="100"/>
        </p:scale>
        <p:origin x="200" y="1240"/>
      </p:cViewPr>
      <p:guideLst>
        <p:guide orient="horz" pos="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2-10T17:19:59.122" idx="1">
    <p:pos x="174" y="581"/>
    <p:text>@alsmith@ou.edu later in this lesson students are asked to guess the animal based on the x-rays. What do you think about adding the questions "what animal do you think each one is?" and "what is the function of each (running, flying, swimming, grabbing, etc)?"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ZpAcUFE"/>
      </p:ext>
    </p:extLst>
  </p:cm>
  <p:cm authorId="1" dt="2024-12-06T14:41:21.779" idx="1">
    <p:pos x="174" y="581"/>
    <p:text>The function question would be a good addition. 
Are you thinking we add those questions to replace the questions on this slide?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Z8aRzdw"/>
      </p:ext>
    </p:extLst>
  </p:cm>
  <p:cm authorId="0" dt="2024-12-10T14:33:19.458" idx="2">
    <p:pos x="174" y="581"/>
    <p:text>Yes. I think it would be good scaffolding to get them thinking about function early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Zt7MGlg"/>
      </p:ext>
    </p:extLst>
  </p:cm>
  <p:cm authorId="1" dt="2024-12-10T15:20:43.278" idx="2">
    <p:pos x="174" y="581"/>
    <p:text>I see. That'll work. If we ask " What animal do you think each one is" are we going to remove the identities given at the bottom of each limb?
1 total reaction
Rachelle Johnson reacted with 👍 at 2024-12-10 07:23 AM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Zt7MGlk"/>
      </p:ext>
    </p:extLst>
  </p:cm>
  <p:cm authorId="1" dt="2024-12-10T17:19:59.122" idx="3">
    <p:pos x="174" y="581"/>
    <p:text>:-) Thank you!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ZuQ4vu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cademy.allaboutbirds.org/features/flaptothefuture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cademy.allaboutbirds.org/features/flaptothefutur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Elbow partners.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Photo or picture deconstruction.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/>
              <a:t>Petrovič</a:t>
            </a:r>
            <a:r>
              <a:rPr lang="en-US" dirty="0"/>
              <a:t>, V. V. (2011). Homology vertebrates. Wikimedia Commons.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=37704829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MooMooMath</a:t>
            </a:r>
            <a:r>
              <a:rPr lang="en-US" dirty="0"/>
              <a:t> and Science. (2023, November 1). </a:t>
            </a:r>
            <a:r>
              <a:rPr lang="en-US" i="1" dirty="0"/>
              <a:t>Homologous structures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=VLi_PQ6-aK8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Stewart, L. (2023, November 21). </a:t>
            </a:r>
            <a:r>
              <a:rPr lang="en-US" i="1" dirty="0">
                <a:effectLst/>
              </a:rPr>
              <a:t>Homologous structures: Definition, structure &amp; characteristics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Study.com</a:t>
            </a:r>
            <a:r>
              <a:rPr lang="en-US" dirty="0">
                <a:effectLst/>
              </a:rPr>
              <a:t>. https://study-</a:t>
            </a:r>
            <a:r>
              <a:rPr lang="en-US" dirty="0" err="1">
                <a:effectLst/>
              </a:rPr>
              <a:t>com.translate.goog</a:t>
            </a:r>
            <a:r>
              <a:rPr lang="en-US" dirty="0">
                <a:effectLst/>
              </a:rPr>
              <a:t>/academy/lesson/homologous-structures-comparison-of-body-structures-across-species.html?_x_tr_sl=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&amp;_</a:t>
            </a:r>
            <a:r>
              <a:rPr lang="en-US" dirty="0" err="1">
                <a:effectLst/>
              </a:rPr>
              <a:t>x_tr_tl</a:t>
            </a:r>
            <a:r>
              <a:rPr lang="en-US" dirty="0">
                <a:effectLst/>
              </a:rPr>
              <a:t>=es&amp;_</a:t>
            </a:r>
            <a:r>
              <a:rPr lang="en-US" dirty="0" err="1">
                <a:effectLst/>
              </a:rPr>
              <a:t>x_tr_hl</a:t>
            </a:r>
            <a:r>
              <a:rPr lang="en-US" dirty="0">
                <a:effectLst/>
              </a:rPr>
              <a:t>=es&amp;_</a:t>
            </a:r>
            <a:r>
              <a:rPr lang="en-US" dirty="0" err="1">
                <a:effectLst/>
              </a:rPr>
              <a:t>x_tr_pto</a:t>
            </a:r>
            <a:r>
              <a:rPr lang="en-US" dirty="0">
                <a:effectLst/>
              </a:rPr>
              <a:t>=</a:t>
            </a:r>
            <a:r>
              <a:rPr lang="en-US" dirty="0" err="1">
                <a:effectLst/>
              </a:rPr>
              <a:t>wa</a:t>
            </a:r>
            <a:r>
              <a:rPr lang="en-US" dirty="0">
                <a:effectLst/>
              </a:rPr>
              <a:t> </a:t>
            </a:r>
          </a:p>
          <a:p>
            <a:endParaRPr lang="en-US" sz="1100" dirty="0">
              <a:effectLst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Card matching.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4408d76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24408d76e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4408d76e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4408d76e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4408d76e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4408d76e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Claim, evidence, reasoning (CER).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b26e11f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1b26e11f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b618b1d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7b618b1d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How I know it.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4408d76e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4408d76e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1News. (2019, August 7). </a:t>
            </a:r>
            <a:r>
              <a:rPr lang="en-US" i="1" dirty="0"/>
              <a:t>Scientists discover New Zealand’s ‘</a:t>
            </a:r>
            <a:r>
              <a:rPr lang="en-US" i="1" dirty="0" err="1"/>
              <a:t>Squakzilla</a:t>
            </a:r>
            <a:r>
              <a:rPr lang="en-US" i="1" dirty="0"/>
              <a:t>’, biggest parrot in history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=G4wbbxI9cLM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Cognitive comics.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The Cornell Lab of Ornithology. (n.d.). </a:t>
            </a:r>
            <a:r>
              <a:rPr lang="en-US" i="1" dirty="0">
                <a:effectLst/>
              </a:rPr>
              <a:t>Flap to the future—The flight adaptations game</a:t>
            </a:r>
            <a:r>
              <a:rPr lang="en-US" dirty="0">
                <a:effectLst/>
              </a:rPr>
              <a:t>. Bird Academy. </a:t>
            </a:r>
            <a:r>
              <a:rPr lang="en-US" dirty="0">
                <a:hlinkClick r:id="rId4"/>
              </a:rPr>
              <a:t>https://academy.allaboutbirds.org/features/flaptothefuture/</a:t>
            </a:r>
            <a:endParaRPr lang="en-US" dirty="0"/>
          </a:p>
        </p:txBody>
      </p:sp>
      <p:sp>
        <p:nvSpPr>
          <p:cNvPr id="108" name="Google Shape;1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Cognitive comics.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https://learn.k20center.ou.edu/strategy/198</a:t>
            </a:r>
            <a:endParaRPr lang="en-US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</a:t>
            </a:r>
            <a:r>
              <a:rPr lang="en-US" u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. (n.d.). </a:t>
            </a:r>
            <a:r>
              <a:rPr lang="en-US" u="none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SafeShare</a:t>
            </a:r>
            <a:r>
              <a:rPr lang="en-US" u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. Tech Tools. https://learn.k20center.ou.edu/tech-tool/4269</a:t>
            </a:r>
            <a:endParaRPr lang="en-US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The Cornell Lab of Ornithology. (n.d.). </a:t>
            </a:r>
            <a:r>
              <a:rPr lang="en-US" i="1" dirty="0">
                <a:effectLst/>
              </a:rPr>
              <a:t>Flap to the future—The flight adaptations game</a:t>
            </a:r>
            <a:r>
              <a:rPr lang="en-US" dirty="0">
                <a:effectLst/>
              </a:rPr>
              <a:t>. Bird Academy. </a:t>
            </a:r>
            <a:r>
              <a:rPr lang="en-US" dirty="0">
                <a:hlinkClick r:id="rId4"/>
              </a:rPr>
              <a:t>https://academy.allaboutbirds.org/features/flaptothefuture/</a:t>
            </a: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7" name="Google Shape;1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Li_PQ6-aK8?feature=oembed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nimal-hands-car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nimal-hands-car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G4wbbxI9cLM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2esj4s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playlists/309595#30959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Game Over</a:t>
            </a: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Share your notes and sketches with an Elbow Partner.</a:t>
            </a:r>
          </a:p>
          <a:p>
            <a:pPr indent="-457200"/>
            <a:r>
              <a:rPr lang="en-US" dirty="0"/>
              <a:t>Were there any differences between the organisms?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Were there any similarities between the organisms?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the game say about the relationship between the organisms? </a:t>
            </a:r>
            <a:endParaRPr dirty="0"/>
          </a:p>
        </p:txBody>
      </p:sp>
      <p:pic>
        <p:nvPicPr>
          <p:cNvPr id="130" name="Google Shape;130;p10" title="elbow partn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175" y="439875"/>
            <a:ext cx="1567875" cy="9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457200" y="100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Photo Deconstruction</a:t>
            </a: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1"/>
          </p:nvPr>
        </p:nvSpPr>
        <p:spPr>
          <a:xfrm>
            <a:off x="5864425" y="1505850"/>
            <a:ext cx="3279300" cy="3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Describe what you see.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think these images represent? 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 b="7493"/>
          <a:stretch/>
        </p:blipFill>
        <p:spPr>
          <a:xfrm>
            <a:off x="276225" y="923475"/>
            <a:ext cx="5588198" cy="370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 title="Photo or Picture Deconstruc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192" y="139300"/>
            <a:ext cx="1501073" cy="12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Dig Deeper</a:t>
            </a:r>
            <a:endParaRPr dirty="0"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4294967295"/>
          </p:nvPr>
        </p:nvSpPr>
        <p:spPr>
          <a:xfrm>
            <a:off x="504825" y="1291975"/>
            <a:ext cx="22701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evidence suggests that these organisms are related?</a:t>
            </a:r>
          </a:p>
        </p:txBody>
      </p:sp>
      <p:pic>
        <p:nvPicPr>
          <p:cNvPr id="2" name="Online Media 1" descr="Homologous Structures">
            <a:hlinkClick r:id="" action="ppaction://media"/>
            <a:extLst>
              <a:ext uri="{FF2B5EF4-FFF2-40B4-BE49-F238E27FC236}">
                <a16:creationId xmlns:a16="http://schemas.microsoft.com/office/drawing/2014/main" id="{4B43DB45-35CB-5025-B670-11D2C9A0C1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4925" y="1291975"/>
            <a:ext cx="5943090" cy="335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Who “Nose”?</a:t>
            </a:r>
            <a:endParaRPr dirty="0"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457200" y="1270000"/>
            <a:ext cx="7303800" cy="2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Picture the nose of a pig, an elephant, and a human.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 dirty="0"/>
              <a:t>How do these structures function? What do they do? 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 dirty="0"/>
              <a:t>Do these noses look the same?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 dirty="0"/>
              <a:t>Are they in the same location?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 dirty="0"/>
              <a:t>Do they have the same shape?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 dirty="0">
              <a:highlight>
                <a:srgbClr val="FFFF00"/>
              </a:highlight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1701590" y="3490306"/>
            <a:ext cx="4815000" cy="1460100"/>
          </a:xfrm>
          <a:prstGeom prst="rect">
            <a:avLst/>
          </a:prstGeom>
          <a:solidFill>
            <a:srgbClr val="659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Homologous structure: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 organ or body part that appears in different organisms and has a similar structure and location, but doesn’t always share the same function.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Hand It to the Animals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</a:pPr>
            <a:r>
              <a:rPr lang="en-US" sz="2900" dirty="0"/>
              <a:t>Navigate to </a:t>
            </a:r>
            <a:r>
              <a:rPr lang="en-US" sz="2900" dirty="0">
                <a:hlinkClick r:id="rId3" tooltip="https://bit.ly/animal-hands-cards"/>
              </a:rPr>
              <a:t>https://bit.ly/animal-hands-cards</a:t>
            </a:r>
            <a:r>
              <a:rPr lang="en-US" sz="2900" dirty="0">
                <a:solidFill>
                  <a:schemeClr val="tx1"/>
                </a:solidFill>
              </a:rPr>
              <a:t>.</a:t>
            </a:r>
          </a:p>
          <a:p>
            <a:pPr marL="457200" lvl="0" indent="-412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Complete the card matching activity.</a:t>
            </a:r>
          </a:p>
          <a:p>
            <a:pPr marL="457200" lvl="0" indent="-412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Match the animal to the correct hand x-ray.</a:t>
            </a:r>
          </a:p>
          <a:p>
            <a:pPr marL="457200" lvl="0" indent="-412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Match the function of the hand to each image.</a:t>
            </a:r>
            <a:endParaRPr lang="en-US" sz="2900" dirty="0"/>
          </a:p>
        </p:txBody>
      </p:sp>
      <p:pic>
        <p:nvPicPr>
          <p:cNvPr id="159" name="Google Shape;159;p14" title="Card Match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225" y="198300"/>
            <a:ext cx="2110277" cy="11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4408d76ed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Hand It to the Animals</a:t>
            </a:r>
            <a:endParaRPr/>
          </a:p>
        </p:txBody>
      </p:sp>
      <p:sp>
        <p:nvSpPr>
          <p:cNvPr id="165" name="Google Shape;165;g324408d76ed_0_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900"/>
              <a:buFont typeface="Arial"/>
              <a:buChar char="•"/>
            </a:pPr>
            <a:r>
              <a:rPr lang="en-US" dirty="0"/>
              <a:t>Navigate to </a:t>
            </a:r>
            <a:r>
              <a:rPr lang="en-US" dirty="0">
                <a:hlinkClick r:id="rId3" tooltip="https://bit.ly/animal-hands-cards"/>
              </a:rPr>
              <a:t>https://bit.ly/animal-hands-cards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Describe the characteristics of each x-ray including fingernails, claws, bone density, and padding.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animal the hand belongs to and the function of each hand.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your responses on the chart.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324408d76ed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950" y="2911900"/>
            <a:ext cx="1659000" cy="176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24408d76ed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025" y="2911900"/>
            <a:ext cx="1632850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24408d76ed_0_17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 It to the Animals</a:t>
            </a:r>
            <a:endParaRPr/>
          </a:p>
        </p:txBody>
      </p:sp>
      <p:pic>
        <p:nvPicPr>
          <p:cNvPr id="173" name="Google Shape;173;g324408d76ed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50" y="1147500"/>
            <a:ext cx="163285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24408d76ed_0_17"/>
          <p:cNvPicPr preferRelativeResize="0"/>
          <p:nvPr/>
        </p:nvPicPr>
        <p:blipFill rotWithShape="1">
          <a:blip r:embed="rId6">
            <a:alphaModFix/>
          </a:blip>
          <a:srcRect b="12242"/>
          <a:stretch/>
        </p:blipFill>
        <p:spPr>
          <a:xfrm>
            <a:off x="2103175" y="1147501"/>
            <a:ext cx="163285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24408d76ed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6025" y="1147500"/>
            <a:ext cx="165900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24408d76ed_0_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5025" y="1147500"/>
            <a:ext cx="163285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24408d76ed_0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7875" y="1147500"/>
            <a:ext cx="165900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24408d76ed_0_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" y="2911900"/>
            <a:ext cx="163285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24408d76ed_0_17"/>
          <p:cNvPicPr preferRelativeResize="0"/>
          <p:nvPr/>
        </p:nvPicPr>
        <p:blipFill rotWithShape="1">
          <a:blip r:embed="rId11">
            <a:alphaModFix/>
          </a:blip>
          <a:srcRect l="10346"/>
          <a:stretch/>
        </p:blipFill>
        <p:spPr>
          <a:xfrm>
            <a:off x="2103175" y="2911900"/>
            <a:ext cx="1697500" cy="1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24408d76ed_0_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00675" y="2911900"/>
            <a:ext cx="1594349" cy="176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g324408d76ed_0_17"/>
          <p:cNvGraphicFramePr/>
          <p:nvPr/>
        </p:nvGraphicFramePr>
        <p:xfrm>
          <a:off x="457250" y="1147500"/>
          <a:ext cx="8229625" cy="3528800"/>
        </p:xfrm>
        <a:graphic>
          <a:graphicData uri="http://schemas.openxmlformats.org/drawingml/2006/table">
            <a:tbl>
              <a:tblPr>
                <a:noFill/>
                <a:tableStyleId>{1557DBBA-6C9F-4A9C-87BB-3A7F2DF0DF5C}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3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4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9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4408d76ed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 It to the Animals: Discussion</a:t>
            </a:r>
            <a:endParaRPr dirty="0"/>
          </a:p>
        </p:txBody>
      </p:sp>
      <p:sp>
        <p:nvSpPr>
          <p:cNvPr id="187" name="Google Shape;187;g324408d76ed_0_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52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Which parts of this activity were easy?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Which parts were difficult?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What did you notice about the x-rays?</a:t>
            </a:r>
            <a:endParaRPr sz="3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Claim, Evidence, Reasoning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401500" y="1385316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With your group members, develop a claim about the following prompt: </a:t>
            </a:r>
          </a:p>
          <a:p>
            <a:pPr lvl="1" indent="-393700">
              <a:spcBef>
                <a:spcPts val="520"/>
              </a:spcBef>
              <a:buSzPts val="2600"/>
              <a:buFont typeface="Arial"/>
              <a:buChar char="•"/>
            </a:pPr>
            <a:r>
              <a:rPr lang="en-US" sz="2400" dirty="0"/>
              <a:t>What is the relationship between the animals? Base your claim on what you see in the x-rays.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Record your response on your CER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Provide evidence for your claim.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Explain your reasoning and how the evidence supports your claim. </a:t>
            </a:r>
            <a:br>
              <a:rPr lang="en-US" dirty="0"/>
            </a:br>
            <a:br>
              <a:rPr lang="en-US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94" name="Google Shape;194;p15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000" y="352225"/>
            <a:ext cx="1033100" cy="10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But Now I Know…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37247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the following question:</a:t>
            </a:r>
          </a:p>
          <a:p>
            <a:pPr marL="806450" lvl="1" indent="-285750">
              <a:spcBef>
                <a:spcPts val="52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How do scientists determine relationships between today’s organisms and their ancestors using their physical appearance and characteristics?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Respond to the question on your handout. Describe how your thoughts have changed during the lesson.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201" name="Google Shape;201;p16" title="I Used to Think But Now I Kn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375" y="44525"/>
            <a:ext cx="1340800" cy="13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Parrots, Penguins, and Parts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Homologous Structures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b26e11f31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g31b26e11f31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How do scientists determine relationships between today’s organisms and their ancestors using their physical appearance and characteristics?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618b1d0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79" name="Google Shape;79;g7b618b1d0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Identify anatomical similarities and differences between organisms.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Explain the relationships between organisms based on homologous structures.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How I Know It</a:t>
            </a:r>
            <a:endParaRPr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441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Choose “parrot” or “penguin.”  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Find two colors of writing utensils.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Use one color to write down everything you know about your chosen animal inside the circle. 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Outside the circle, write down how you knew that information. 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Draw a line to connect each piece of information on the inside of the circle with your logic on the outside of the circle.</a:t>
            </a:r>
          </a:p>
        </p:txBody>
      </p:sp>
      <p:pic>
        <p:nvPicPr>
          <p:cNvPr id="92" name="Google Shape;92;p4" title="How I Know 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576" y="454801"/>
            <a:ext cx="930524" cy="9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4408d76ed_0_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Squakzilla</a:t>
            </a:r>
            <a:r>
              <a:rPr lang="en-US" dirty="0"/>
              <a:t>: The Giant Parrot</a:t>
            </a:r>
            <a:endParaRPr dirty="0"/>
          </a:p>
        </p:txBody>
      </p:sp>
      <p:pic>
        <p:nvPicPr>
          <p:cNvPr id="2" name="Online Media 1" descr="Scientists discover New Zealand’s ‘Squakzilla’, biggest parrot in history">
            <a:hlinkClick r:id="" action="ppaction://media"/>
            <a:extLst>
              <a:ext uri="{FF2B5EF4-FFF2-40B4-BE49-F238E27FC236}">
                <a16:creationId xmlns:a16="http://schemas.microsoft.com/office/drawing/2014/main" id="{E4D7A01E-A667-8AD5-3944-AD2D608DB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3354" y="1472649"/>
            <a:ext cx="6073492" cy="343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Squawkzilla vs. </a:t>
            </a:r>
            <a:r>
              <a:rPr lang="en-US" i="1"/>
              <a:t>Crossvallia </a:t>
            </a:r>
            <a:r>
              <a:rPr lang="en-US"/>
              <a:t>Penguin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74868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Identify which section you are responsible for reading in your group.</a:t>
            </a:r>
          </a:p>
          <a:p>
            <a:pPr marL="914400" lvl="1" indent="-3238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/>
              <a:t>Student 1: Paragraphs 1–3</a:t>
            </a:r>
            <a:endParaRPr dirty="0"/>
          </a:p>
          <a:p>
            <a:pPr marL="914400" lvl="1" indent="-3238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/>
              <a:t>Student 2: </a:t>
            </a:r>
            <a:r>
              <a:rPr lang="en-US" dirty="0"/>
              <a:t>Paragraphs 4–6</a:t>
            </a:r>
            <a:endParaRPr dirty="0"/>
          </a:p>
          <a:p>
            <a:pPr marL="914400" lvl="1" indent="-3238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/>
              <a:t>Student 3: </a:t>
            </a:r>
            <a:r>
              <a:rPr lang="en-US" dirty="0"/>
              <a:t>Paragraphs 7–9</a:t>
            </a:r>
            <a:endParaRPr sz="1800" dirty="0"/>
          </a:p>
          <a:p>
            <a:pPr marL="40005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Read your assigned section and take notes on your How I Know It handout. </a:t>
            </a:r>
          </a:p>
          <a:p>
            <a:pPr marL="40005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Share information from your section with your group members.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5" name="Google Shape;105;p5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5050" y="100025"/>
            <a:ext cx="1301750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Flap to the Future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7506586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Navigate to </a:t>
            </a: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https://tinyurl.com/42esj4sa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dk1"/>
                </a:solidFill>
              </a:rPr>
              <a:t>Play levels </a:t>
            </a:r>
            <a:r>
              <a:rPr lang="en-US" dirty="0"/>
              <a:t>1–4.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 your handout, s</a:t>
            </a:r>
            <a:r>
              <a:rPr lang="en-US" dirty="0">
                <a:solidFill>
                  <a:schemeClr val="dk1"/>
                </a:solidFill>
              </a:rPr>
              <a:t>ketch an image of the organism featured in each level.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dk1"/>
                </a:solidFill>
              </a:rPr>
              <a:t>Take notes about the body structures and movement.</a:t>
            </a:r>
          </a:p>
        </p:txBody>
      </p:sp>
      <p:grpSp>
        <p:nvGrpSpPr>
          <p:cNvPr id="112" name="Google Shape;112;p17"/>
          <p:cNvGrpSpPr/>
          <p:nvPr/>
        </p:nvGrpSpPr>
        <p:grpSpPr>
          <a:xfrm>
            <a:off x="7107044" y="208156"/>
            <a:ext cx="1405054" cy="1461739"/>
            <a:chOff x="6898888" y="118946"/>
            <a:chExt cx="1680117" cy="1605776"/>
          </a:xfrm>
        </p:grpSpPr>
        <p:sp>
          <p:nvSpPr>
            <p:cNvPr id="113" name="Google Shape;113;p17"/>
            <p:cNvSpPr/>
            <p:nvPr/>
          </p:nvSpPr>
          <p:spPr>
            <a:xfrm>
              <a:off x="6898888" y="118946"/>
              <a:ext cx="1680117" cy="1605776"/>
            </a:xfrm>
            <a:prstGeom prst="roundRect">
              <a:avLst>
                <a:gd name="adj" fmla="val 16667"/>
              </a:avLst>
            </a:prstGeom>
            <a:solidFill>
              <a:srgbClr val="C4E2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" name="Google Shape;11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73278" y="282793"/>
              <a:ext cx="1331336" cy="12780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Flap to the Future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0" y="1601840"/>
            <a:ext cx="8229600" cy="314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Watch the video “Flap to the Future”: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safeshare.tv</a:t>
            </a:r>
            <a:r>
              <a:rPr lang="en-US" dirty="0">
                <a:hlinkClick r:id="rId3"/>
              </a:rPr>
              <a:t>/playlists/309595#309595</a:t>
            </a:r>
            <a:endParaRPr lang="en-US" dirty="0"/>
          </a:p>
          <a:p>
            <a:r>
              <a:rPr lang="en-US" dirty="0"/>
              <a:t>As you watch, sketch an image of the organism featured in each level. </a:t>
            </a:r>
          </a:p>
          <a:p>
            <a:r>
              <a:rPr lang="en-US" dirty="0"/>
              <a:t>Take notes about the body structures and movement. </a:t>
            </a: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7107044" y="208156"/>
            <a:ext cx="1405054" cy="1461739"/>
            <a:chOff x="6898888" y="118946"/>
            <a:chExt cx="1680117" cy="1605776"/>
          </a:xfrm>
        </p:grpSpPr>
        <p:sp>
          <p:nvSpPr>
            <p:cNvPr id="122" name="Google Shape;122;p18"/>
            <p:cNvSpPr/>
            <p:nvPr/>
          </p:nvSpPr>
          <p:spPr>
            <a:xfrm>
              <a:off x="6898888" y="118946"/>
              <a:ext cx="1680117" cy="1605776"/>
            </a:xfrm>
            <a:prstGeom prst="roundRect">
              <a:avLst>
                <a:gd name="adj" fmla="val 16667"/>
              </a:avLst>
            </a:prstGeom>
            <a:solidFill>
              <a:srgbClr val="C4E2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73278" y="282793"/>
              <a:ext cx="1331336" cy="12780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1183</Words>
  <Application>Microsoft Macintosh PowerPoint</Application>
  <PresentationFormat>On-screen Show (16:9)</PresentationFormat>
  <Paragraphs>98</Paragraphs>
  <Slides>19</Slides>
  <Notes>19</Notes>
  <HiddenSlides>3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Georgia</vt:lpstr>
      <vt:lpstr>Calibri</vt:lpstr>
      <vt:lpstr>Arial</vt:lpstr>
      <vt:lpstr>Constantia</vt:lpstr>
      <vt:lpstr>LEARN theme</vt:lpstr>
      <vt:lpstr>PowerPoint Presentation</vt:lpstr>
      <vt:lpstr>Parrots, Penguins, and Parts</vt:lpstr>
      <vt:lpstr>Essential Question</vt:lpstr>
      <vt:lpstr>Lesson Objectives</vt:lpstr>
      <vt:lpstr>How I Know It</vt:lpstr>
      <vt:lpstr>Squakzilla: The Giant Parrot</vt:lpstr>
      <vt:lpstr>Squawkzilla vs. Crossvallia Penguin</vt:lpstr>
      <vt:lpstr>Flap to the Future</vt:lpstr>
      <vt:lpstr>Flap to the Future</vt:lpstr>
      <vt:lpstr>Game Over</vt:lpstr>
      <vt:lpstr>Photo Deconstruction</vt:lpstr>
      <vt:lpstr>Dig Deeper</vt:lpstr>
      <vt:lpstr>Who “Nose”?</vt:lpstr>
      <vt:lpstr>Hand It to the Animals</vt:lpstr>
      <vt:lpstr>Hand It to the Animals</vt:lpstr>
      <vt:lpstr>Hand It to the Animals</vt:lpstr>
      <vt:lpstr>Hand It to the Animals: Discussion</vt:lpstr>
      <vt:lpstr>Claim, Evidence, Reasoning</vt:lpstr>
      <vt:lpstr>But Now I Know…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Taylor Thurston</dc:creator>
  <cp:lastModifiedBy>Finley-Combs, Elsa C.</cp:lastModifiedBy>
  <cp:revision>4</cp:revision>
  <dcterms:modified xsi:type="dcterms:W3CDTF">2025-01-29T19:07:56Z</dcterms:modified>
</cp:coreProperties>
</file>