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5143500" type="screen16x9"/>
  <p:notesSz cx="6858000" cy="9144000"/>
  <p:embeddedFontLst>
    <p:embeddedFont>
      <p:font typeface="Constantia" panose="02030602050306030303" pitchFamily="18" charset="0"/>
      <p:regular r:id="rId22"/>
      <p:bold r:id="rId23"/>
      <p:italic r:id="rId24"/>
      <p:boldItalic r:id="rId25"/>
    </p:embeddedFont>
    <p:embeddedFont>
      <p:font typeface="Georgia" panose="02040502050405020303" pitchFamily="18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63">
          <p15:clr>
            <a:srgbClr val="9AA0A6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1" roundtripDataSignature="AMtx7miGo55OIXcxjt3MGFiKFlsCF2Crdw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achelle Johnson" initials="" lastIdx="2" clrIdx="0"/>
  <p:cmAuthor id="1" name="Amber Smith" initials="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557DBBA-6C9F-4A9C-87BB-3A7F2DF0DF5C}">
  <a:tblStyle styleId="{1557DBBA-6C9F-4A9C-87BB-3A7F2DF0DF5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201"/>
    <p:restoredTop sz="91888"/>
  </p:normalViewPr>
  <p:slideViewPr>
    <p:cSldViewPr snapToGrid="0">
      <p:cViewPr varScale="1">
        <p:scale>
          <a:sx n="134" d="100"/>
          <a:sy n="134" d="100"/>
        </p:scale>
        <p:origin x="184" y="464"/>
      </p:cViewPr>
      <p:guideLst>
        <p:guide orient="horz" pos="6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16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40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837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56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37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44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79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98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academy.allaboutbirds.org/features/flaptothefuture/" TargetMode="Externa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98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academy.allaboutbirds.org/features/flaptothefuture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" name="Google Shape;6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" name="Google Shape;12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K20 Center. (n.d.). Elbow partners. Strategies. </a:t>
            </a:r>
            <a:r>
              <a:rPr lang="en-US" u="sng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https://learn.k20center.ou.edu/strategy/116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" name="Google Shape;13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K20 Center. (n.d.). Photo or picture deconstruction. Strategies. </a:t>
            </a:r>
            <a:r>
              <a:rPr lang="en-US" u="sng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https://learn.k20center.ou.edu/strategy/140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 err="1"/>
              <a:t>Petrovič</a:t>
            </a:r>
            <a:r>
              <a:rPr lang="en-US" dirty="0"/>
              <a:t>, V. V. (2011). Homology vertebrates. Wikimedia Commons. https://</a:t>
            </a:r>
            <a:r>
              <a:rPr lang="en-US" dirty="0" err="1"/>
              <a:t>commons.wikimedia.org</a:t>
            </a:r>
            <a:r>
              <a:rPr lang="en-US" dirty="0"/>
              <a:t>/w/</a:t>
            </a:r>
            <a:r>
              <a:rPr lang="en-US" dirty="0" err="1"/>
              <a:t>index.php?curid</a:t>
            </a:r>
            <a:r>
              <a:rPr lang="en-US" dirty="0"/>
              <a:t>=37704829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 err="1"/>
              <a:t>MooMooMath</a:t>
            </a:r>
            <a:r>
              <a:rPr lang="en-US" dirty="0"/>
              <a:t> and Science. (2023, November 1). </a:t>
            </a:r>
            <a:r>
              <a:rPr lang="en-US" i="1" dirty="0"/>
              <a:t>Homologous structures </a:t>
            </a:r>
            <a:r>
              <a:rPr lang="en-US" i="0" dirty="0"/>
              <a:t>[Video]. YouTube. https://</a:t>
            </a:r>
            <a:r>
              <a:rPr lang="en-US" i="0" dirty="0" err="1"/>
              <a:t>www.youtube.com</a:t>
            </a:r>
            <a:r>
              <a:rPr lang="en-US" i="0" dirty="0"/>
              <a:t>/</a:t>
            </a:r>
            <a:r>
              <a:rPr lang="en-US" i="0" dirty="0" err="1"/>
              <a:t>watch?v</a:t>
            </a:r>
            <a:r>
              <a:rPr lang="en-US" i="0" dirty="0"/>
              <a:t>=VLi_PQ6-aK8</a:t>
            </a: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8" name="Google Shape;148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>
                <a:effectLst/>
              </a:rPr>
              <a:t>Stewart, L. (2023, November 21). </a:t>
            </a:r>
            <a:r>
              <a:rPr lang="en-US" i="1" dirty="0">
                <a:effectLst/>
              </a:rPr>
              <a:t>Homologous structures: Definition, structure &amp; characteristics</a:t>
            </a:r>
            <a:r>
              <a:rPr lang="en-US" dirty="0">
                <a:effectLst/>
              </a:rPr>
              <a:t>. </a:t>
            </a:r>
            <a:r>
              <a:rPr lang="en-US" dirty="0" err="1">
                <a:effectLst/>
              </a:rPr>
              <a:t>Study.com</a:t>
            </a:r>
            <a:r>
              <a:rPr lang="en-US" dirty="0">
                <a:effectLst/>
              </a:rPr>
              <a:t>. https://study-</a:t>
            </a:r>
            <a:r>
              <a:rPr lang="en-US" dirty="0" err="1">
                <a:effectLst/>
              </a:rPr>
              <a:t>com.translate.goog</a:t>
            </a:r>
            <a:r>
              <a:rPr lang="en-US" dirty="0">
                <a:effectLst/>
              </a:rPr>
              <a:t>/academy/lesson/homologous-structures-comparison-of-body-structures-across-species.html?_x_tr_sl=</a:t>
            </a:r>
            <a:r>
              <a:rPr lang="en-US" dirty="0" err="1">
                <a:effectLst/>
              </a:rPr>
              <a:t>en</a:t>
            </a:r>
            <a:r>
              <a:rPr lang="en-US" dirty="0">
                <a:effectLst/>
              </a:rPr>
              <a:t>&amp;_</a:t>
            </a:r>
            <a:r>
              <a:rPr lang="en-US" dirty="0" err="1">
                <a:effectLst/>
              </a:rPr>
              <a:t>x_tr_tl</a:t>
            </a:r>
            <a:r>
              <a:rPr lang="en-US" dirty="0">
                <a:effectLst/>
              </a:rPr>
              <a:t>=es&amp;_</a:t>
            </a:r>
            <a:r>
              <a:rPr lang="en-US" dirty="0" err="1">
                <a:effectLst/>
              </a:rPr>
              <a:t>x_tr_hl</a:t>
            </a:r>
            <a:r>
              <a:rPr lang="en-US" dirty="0">
                <a:effectLst/>
              </a:rPr>
              <a:t>=es&amp;_</a:t>
            </a:r>
            <a:r>
              <a:rPr lang="en-US" dirty="0" err="1">
                <a:effectLst/>
              </a:rPr>
              <a:t>x_tr_pto</a:t>
            </a:r>
            <a:r>
              <a:rPr lang="en-US" dirty="0">
                <a:effectLst/>
              </a:rPr>
              <a:t>=</a:t>
            </a:r>
            <a:r>
              <a:rPr lang="en-US" dirty="0" err="1">
                <a:effectLst/>
              </a:rPr>
              <a:t>wa</a:t>
            </a:r>
            <a:r>
              <a:rPr lang="en-US" dirty="0">
                <a:effectLst/>
              </a:rPr>
              <a:t> </a:t>
            </a:r>
          </a:p>
          <a:p>
            <a:endParaRPr lang="en-US" sz="1100" dirty="0">
              <a:effectLst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" name="Google Shape;15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K20 Center. (n.d.). Card matching. Strategies. </a:t>
            </a:r>
            <a:r>
              <a:rPr lang="en-US" u="sng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https://learn.k20center.ou.edu/strategy/1837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24408d76ed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" name="Google Shape;162;g324408d76ed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24408d76ed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24408d76ed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24408d76ed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24408d76ed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" name="Google Shape;19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K20 Center. (n.d.). Claim, evidence, reasoning (CER). Strategies. </a:t>
            </a:r>
            <a:r>
              <a:rPr lang="en-US" u="sng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https://learn.k20center.ou.edu/strategy/156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7" name="Google Shape;19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K20 Center. (n.d.). I used to think . . . but now I know. Strategies. </a:t>
            </a:r>
            <a:r>
              <a:rPr lang="en-US" u="sng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https://learn.k20center.ou.edu/strategy/137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" name="Google Shape;7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1b26e11f3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" name="Google Shape;82;g31b26e11f3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7b618b1d0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" name="Google Shape;76;g7b618b1d0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K20 Center. (n.d.). How I know it. Strategies. </a:t>
            </a:r>
            <a:r>
              <a:rPr lang="en-US" u="sng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https://learn.k20center.ou.edu/strategy/144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24408d76ed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24408d76ed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dirty="0"/>
              <a:t>1News. (2019, August 7). </a:t>
            </a:r>
            <a:r>
              <a:rPr lang="en-US" i="1" dirty="0"/>
              <a:t>Scientists discover New Zealand’s ‘</a:t>
            </a:r>
            <a:r>
              <a:rPr lang="en-US" i="1" dirty="0" err="1"/>
              <a:t>Squakzilla</a:t>
            </a:r>
            <a:r>
              <a:rPr lang="en-US" i="1" dirty="0"/>
              <a:t>’, biggest parrot in history </a:t>
            </a:r>
            <a:r>
              <a:rPr lang="en-US" i="0" dirty="0"/>
              <a:t>[Video]. YouTube. https://</a:t>
            </a:r>
            <a:r>
              <a:rPr lang="en-US" i="0" dirty="0" err="1"/>
              <a:t>www.youtube.com</a:t>
            </a:r>
            <a:r>
              <a:rPr lang="en-US" i="0" dirty="0"/>
              <a:t>/</a:t>
            </a:r>
            <a:r>
              <a:rPr lang="en-US" i="0" dirty="0" err="1"/>
              <a:t>watch?v</a:t>
            </a:r>
            <a:r>
              <a:rPr lang="en-US" i="0" dirty="0"/>
              <a:t>=G4wbbxI9cLM 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" name="Google Shape;10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K20 Center. (n.d.). Jigsaw. Strategies. </a:t>
            </a:r>
            <a:r>
              <a:rPr lang="en-US" u="sng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https://learn.k20center.ou.edu/strategy/179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K20 Center. (n.d.). Cognitive comics. Strategies. </a:t>
            </a:r>
            <a:r>
              <a:rPr lang="en-US" u="sng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https://learn.k20center.ou.edu/strategy/198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US" dirty="0">
                <a:effectLst/>
              </a:rPr>
              <a:t>The Cornell Lab of Ornithology. (n.d.). </a:t>
            </a:r>
            <a:r>
              <a:rPr lang="en-US" i="1" dirty="0">
                <a:effectLst/>
              </a:rPr>
              <a:t>Flap to the future—The flight adaptations game</a:t>
            </a:r>
            <a:r>
              <a:rPr lang="en-US" dirty="0">
                <a:effectLst/>
              </a:rPr>
              <a:t>. Bird Academy. </a:t>
            </a:r>
            <a:r>
              <a:rPr lang="en-US" dirty="0">
                <a:hlinkClick r:id="rId4"/>
              </a:rPr>
              <a:t>https://academy.allaboutbirds.org/features/flaptothefuture/</a:t>
            </a:r>
            <a:endParaRPr lang="en-US" dirty="0"/>
          </a:p>
        </p:txBody>
      </p:sp>
      <p:sp>
        <p:nvSpPr>
          <p:cNvPr id="108" name="Google Shape;10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K20 Center. (n.d.). Cognitive comics. Strategies. </a:t>
            </a:r>
            <a:r>
              <a:rPr lang="en-US" u="sng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https://learn.k20center.ou.edu/strategy/198</a:t>
            </a:r>
            <a:endParaRPr lang="en-US" u="sng" dirty="0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K20 Center</a:t>
            </a:r>
            <a:r>
              <a:rPr lang="en-US" u="none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. (n.d.). </a:t>
            </a:r>
            <a:r>
              <a:rPr lang="en-US" u="none" dirty="0" err="1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SafeShare</a:t>
            </a:r>
            <a:r>
              <a:rPr lang="en-US" u="none" dirty="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. Tech Tools. https://learn.k20center.ou.edu/tech-tool/4269</a:t>
            </a:r>
            <a:endParaRPr lang="en-US" u="sng" dirty="0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US" dirty="0">
                <a:effectLst/>
              </a:rPr>
              <a:t>The Cornell Lab of Ornithology. (n.d.). </a:t>
            </a:r>
            <a:r>
              <a:rPr lang="en-US" i="1" dirty="0">
                <a:effectLst/>
              </a:rPr>
              <a:t>Flap to the future—The flight adaptations game</a:t>
            </a:r>
            <a:r>
              <a:rPr lang="en-US" dirty="0">
                <a:effectLst/>
              </a:rPr>
              <a:t>. Bird Academy. </a:t>
            </a:r>
            <a:r>
              <a:rPr lang="en-US" dirty="0">
                <a:hlinkClick r:id="rId4"/>
              </a:rPr>
              <a:t>https://academy.allaboutbirds.org/features/flaptothefuture/</a:t>
            </a:r>
            <a:endParaRPr lang="en-US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17" name="Google Shape;11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16452" y="1028700"/>
            <a:ext cx="1911096" cy="31227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lank">
  <p:cSld name="2_Blank">
    <p:bg>
      <p:bgPr>
        <a:solidFill>
          <a:schemeClr val="lt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0"/>
          <p:cNvSpPr txBox="1">
            <a:spLocks noGrp="1"/>
          </p:cNvSpPr>
          <p:nvPr>
            <p:ph type="body" idx="1"/>
          </p:nvPr>
        </p:nvSpPr>
        <p:spPr>
          <a:xfrm>
            <a:off x="3575050" y="1428750"/>
            <a:ext cx="5111750" cy="325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SzPts val="2100"/>
              <a:buNone/>
              <a:defRPr sz="2100"/>
            </a:lvl1pPr>
            <a:lvl2pPr marL="914400" lvl="1" indent="-333883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658"/>
              <a:buChar char="●"/>
              <a:defRPr sz="1950"/>
            </a:lvl2pPr>
            <a:lvl3pPr marL="1371600" lvl="2" indent="-30861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Char char="●"/>
              <a:defRPr sz="1800"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●"/>
              <a:defRPr sz="1500"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●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●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●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30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0"/>
          <p:cNvSpPr txBox="1">
            <a:spLocks noGrp="1"/>
          </p:cNvSpPr>
          <p:nvPr>
            <p:ph type="body" idx="2"/>
          </p:nvPr>
        </p:nvSpPr>
        <p:spPr>
          <a:xfrm>
            <a:off x="457200" y="1428750"/>
            <a:ext cx="3124200" cy="325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0956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75"/>
              <a:buChar char="●"/>
              <a:defRPr sz="1500"/>
            </a:lvl2pPr>
            <a:lvl3pPr marL="1371600" lvl="2" indent="-288607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945"/>
              <a:buChar char="●"/>
              <a:defRPr sz="1350"/>
            </a:lvl3pPr>
            <a:lvl4pPr marL="1828800" lvl="3" indent="-27813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Char char="●"/>
              <a:defRPr sz="1200"/>
            </a:lvl4pPr>
            <a:lvl5pPr marL="2286000" lvl="4" indent="-278129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Char char="●"/>
              <a:defRPr sz="120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●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●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0" name="Google Shape;50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go slide">
  <p:cSld name="Logo slide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blue">
  <p:cSld name="Title and body blue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2836"/>
              </a:buClr>
              <a:buSzPts val="3600"/>
              <a:buFont typeface="Calibri"/>
              <a:buNone/>
              <a:defRPr>
                <a:solidFill>
                  <a:schemeClr val="accent4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3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30"/>
              <a:buChar char="●"/>
              <a:defRPr/>
            </a:lvl2pPr>
            <a:lvl3pPr marL="1371600" lvl="2" indent="-29864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3"/>
              <a:buChar char="●"/>
              <a:defRPr/>
            </a:lvl3pPr>
            <a:lvl4pPr marL="1828800" lvl="3" indent="-290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Char char="●"/>
              <a:defRPr/>
            </a:lvl4pPr>
            <a:lvl5pPr marL="2286000" lvl="4" indent="-290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Char char="●"/>
              <a:defRPr/>
            </a:lvl5pPr>
            <a:lvl6pPr marL="2743200" lvl="5" indent="-29717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"/>
              <a:buChar char="●"/>
              <a:defRPr/>
            </a:lvl6pPr>
            <a:lvl7pPr marL="3200400" lvl="6" indent="-28956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Char char="●"/>
              <a:defRPr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onstantia"/>
              <a:buChar char="•"/>
              <a:defRPr/>
            </a:lvl8pPr>
            <a:lvl9pPr marL="4114800" lvl="8" indent="-2952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Font typeface="Constantia"/>
              <a:buChar char="•"/>
              <a:defRPr/>
            </a:lvl9pPr>
          </a:lstStyle>
          <a:p>
            <a:endParaRPr/>
          </a:p>
        </p:txBody>
      </p:sp>
      <p:pic>
        <p:nvPicPr>
          <p:cNvPr id="55" name="Google Shape;55;p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red">
  <p:cSld name="Title and body red">
    <p:bg>
      <p:bgPr>
        <a:solidFill>
          <a:schemeClr val="lt1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1D20"/>
              </a:buClr>
              <a:buSzPts val="3600"/>
              <a:buFont typeface="Calibri"/>
              <a:buNone/>
              <a:defRPr>
                <a:solidFill>
                  <a:srgbClr val="971D2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3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30"/>
              <a:buChar char="●"/>
              <a:defRPr/>
            </a:lvl2pPr>
            <a:lvl3pPr marL="1371600" lvl="2" indent="-29864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3"/>
              <a:buChar char="●"/>
              <a:defRPr/>
            </a:lvl3pPr>
            <a:lvl4pPr marL="1828800" lvl="3" indent="-290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Char char="●"/>
              <a:defRPr/>
            </a:lvl4pPr>
            <a:lvl5pPr marL="2286000" lvl="4" indent="-290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Char char="●"/>
              <a:defRPr/>
            </a:lvl5pPr>
            <a:lvl6pPr marL="2743200" lvl="5" indent="-29717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"/>
              <a:buChar char="●"/>
              <a:defRPr/>
            </a:lvl6pPr>
            <a:lvl7pPr marL="3200400" lvl="6" indent="-28956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Char char="●"/>
              <a:defRPr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onstantia"/>
              <a:buChar char="•"/>
              <a:defRPr/>
            </a:lvl8pPr>
            <a:lvl9pPr marL="4114800" lvl="8" indent="-2952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Font typeface="Constantia"/>
              <a:buChar char="•"/>
              <a:defRPr/>
            </a:lvl9pPr>
          </a:lstStyle>
          <a:p>
            <a:endParaRPr/>
          </a:p>
        </p:txBody>
      </p:sp>
      <p:pic>
        <p:nvPicPr>
          <p:cNvPr id="59" name="Google Shape;59;p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yellow">
  <p:cSld name="Title and body yellow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8219"/>
              </a:buClr>
              <a:buSzPts val="3600"/>
              <a:buFont typeface="Calibri"/>
              <a:buNone/>
              <a:defRPr>
                <a:solidFill>
                  <a:schemeClr val="accent4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30"/>
              <a:buChar char="●"/>
              <a:defRPr/>
            </a:lvl2pPr>
            <a:lvl3pPr marL="1371600" lvl="2" indent="-29864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3"/>
              <a:buChar char="●"/>
              <a:defRPr/>
            </a:lvl3pPr>
            <a:lvl4pPr marL="1828800" lvl="3" indent="-290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Char char="●"/>
              <a:defRPr/>
            </a:lvl4pPr>
            <a:lvl5pPr marL="2286000" lvl="4" indent="-29051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Char char="●"/>
              <a:defRPr/>
            </a:lvl5pPr>
            <a:lvl6pPr marL="2743200" lvl="5" indent="-29717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"/>
              <a:buChar char="●"/>
              <a:defRPr/>
            </a:lvl6pPr>
            <a:lvl7pPr marL="3200400" lvl="6" indent="-28956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"/>
              <a:buChar char="●"/>
              <a:defRPr/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onstantia"/>
              <a:buChar char="•"/>
              <a:defRPr/>
            </a:lvl8pPr>
            <a:lvl9pPr marL="4114800" lvl="8" indent="-2952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Font typeface="Constantia"/>
              <a:buChar char="•"/>
              <a:defRPr/>
            </a:lvl9pPr>
          </a:lstStyle>
          <a:p>
            <a:endParaRPr/>
          </a:p>
        </p:txBody>
      </p:sp>
      <p:pic>
        <p:nvPicPr>
          <p:cNvPr id="63" name="Google Shape;63;p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accent4"/>
            </a:gs>
            <a:gs pos="85000">
              <a:schemeClr val="accent6"/>
            </a:gs>
            <a:gs pos="100000">
              <a:schemeClr val="accent6"/>
            </a:gs>
          </a:gsLst>
          <a:lin ang="16200000" scaled="0"/>
        </a:gra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1"/>
          <p:cNvSpPr txBox="1">
            <a:spLocks noGrp="1"/>
          </p:cNvSpPr>
          <p:nvPr>
            <p:ph type="ctrTitle"/>
          </p:nvPr>
        </p:nvSpPr>
        <p:spPr>
          <a:xfrm>
            <a:off x="533400" y="1028700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21"/>
          <p:cNvSpPr txBox="1">
            <a:spLocks noGrp="1"/>
          </p:cNvSpPr>
          <p:nvPr>
            <p:ph type="subTitle" idx="1"/>
          </p:nvPr>
        </p:nvSpPr>
        <p:spPr>
          <a:xfrm>
            <a:off x="533400" y="2421402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Autofit/>
          </a:bodyPr>
          <a:lstStyle>
            <a:lvl1pPr marR="34289" lv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4pPr>
            <a:lvl5pPr lvl="4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5pPr>
            <a:lvl6pPr lvl="5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7pPr>
            <a:lvl8pPr lvl="7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13" name="Google Shape;13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5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  <a:defRPr sz="5000" b="0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148"/>
              <a:buNone/>
              <a:defRPr sz="135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840"/>
              <a:buNone/>
              <a:defRPr sz="12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●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●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7" name="Google Shape;17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2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2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/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●"/>
              <a:defRPr/>
            </a:lvl2pPr>
            <a:lvl3pPr marL="1371600" lvl="2" indent="-30861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Char char="●"/>
              <a:defRPr/>
            </a:lvl3pPr>
            <a:lvl4pPr marL="1828800" lvl="3" indent="-30289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●"/>
              <a:defRPr/>
            </a:lvl4pPr>
            <a:lvl5pPr marL="2286000" lvl="4" indent="-30289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Char char="●"/>
              <a:defRPr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●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●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1" name="Google Shape;21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7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7"/>
          <p:cNvSpPr txBox="1">
            <a:spLocks noGrp="1"/>
          </p:cNvSpPr>
          <p:nvPr>
            <p:ph type="body" idx="1"/>
          </p:nvPr>
        </p:nvSpPr>
        <p:spPr>
          <a:xfrm>
            <a:off x="457200" y="1440064"/>
            <a:ext cx="4038600" cy="3326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●"/>
              <a:defRPr sz="1800"/>
            </a:lvl2pPr>
            <a:lvl3pPr marL="1371600" lvl="2" indent="-295275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050"/>
              <a:buChar char="●"/>
              <a:defRPr sz="1500"/>
            </a:lvl3pPr>
            <a:lvl4pPr marL="1828800" lvl="3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●"/>
              <a:defRPr sz="1350"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●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●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●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2"/>
          </p:nvPr>
        </p:nvSpPr>
        <p:spPr>
          <a:xfrm>
            <a:off x="4648200" y="1440064"/>
            <a:ext cx="4038600" cy="3326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●"/>
              <a:defRPr sz="1800"/>
            </a:lvl2pPr>
            <a:lvl3pPr marL="1371600" lvl="2" indent="-295275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050"/>
              <a:buChar char="●"/>
              <a:defRPr sz="1500"/>
            </a:lvl3pPr>
            <a:lvl4pPr marL="1828800" lvl="3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●"/>
              <a:defRPr sz="1350"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●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●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●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6" name="Google Shape;26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ColTx" type="twoColTx">
  <p:cSld name="TITLE_AND_TWO_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1B1E"/>
              </a:buClr>
              <a:buSzPts val="3600"/>
              <a:buFont typeface="Georgia"/>
              <a:buNone/>
              <a:defRPr sz="3600" b="0">
                <a:solidFill>
                  <a:srgbClr val="991B1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Georgia"/>
              <a:buNone/>
              <a:defRPr sz="36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29" name="Google Shape;29;p2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●"/>
              <a:defRPr/>
            </a:lvl2pPr>
            <a:lvl3pPr marL="137160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●"/>
              <a:defRPr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●"/>
              <a:defRPr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●"/>
              <a:defRPr sz="1350"/>
            </a:lvl5pPr>
            <a:lvl6pPr marL="274320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●"/>
              <a:defRPr sz="1350"/>
            </a:lvl6pPr>
            <a:lvl7pPr marL="3200400" lvl="6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●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onstantia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onstantia"/>
              <a:buChar char="•"/>
              <a:defRPr sz="1350"/>
            </a:lvl9pPr>
          </a:lstStyle>
          <a:p>
            <a:endParaRPr/>
          </a:p>
        </p:txBody>
      </p:sp>
      <p:sp>
        <p:nvSpPr>
          <p:cNvPr id="30" name="Google Shape;30;p23"/>
          <p:cNvSpPr txBox="1">
            <a:spLocks noGrp="1"/>
          </p:cNvSpPr>
          <p:nvPr>
            <p:ph type="body" idx="2"/>
          </p:nvPr>
        </p:nvSpPr>
        <p:spPr>
          <a:xfrm>
            <a:off x="4692274" y="1200150"/>
            <a:ext cx="3994500" cy="372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●"/>
              <a:defRPr/>
            </a:lvl2pPr>
            <a:lvl3pPr marL="137160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●"/>
              <a:defRPr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●"/>
              <a:defRPr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●"/>
              <a:defRPr sz="1350"/>
            </a:lvl5pPr>
            <a:lvl6pPr marL="274320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●"/>
              <a:defRPr sz="1350"/>
            </a:lvl6pPr>
            <a:lvl7pPr marL="3200400" lvl="6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●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onstantia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onstantia"/>
              <a:buChar char="•"/>
              <a:defRPr sz="1350"/>
            </a:lvl9pPr>
          </a:lstStyle>
          <a:p>
            <a:endParaRPr/>
          </a:p>
        </p:txBody>
      </p:sp>
      <p:pic>
        <p:nvPicPr>
          <p:cNvPr id="31" name="Google Shape;31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6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6"/>
          <p:cNvSpPr txBox="1"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75"/>
              <a:buNone/>
              <a:defRPr sz="1500" b="1"/>
            </a:lvl2pPr>
            <a:lvl3pPr marL="1371600" lvl="2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945"/>
              <a:buNone/>
              <a:defRPr sz="1350" b="1"/>
            </a:lvl3pPr>
            <a:lvl4pPr marL="1828800" lvl="3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●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●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6"/>
          <p:cNvSpPr txBox="1">
            <a:spLocks noGrp="1"/>
          </p:cNvSpPr>
          <p:nvPr>
            <p:ph type="body" idx="2"/>
          </p:nvPr>
        </p:nvSpPr>
        <p:spPr>
          <a:xfrm>
            <a:off x="4645027" y="1394820"/>
            <a:ext cx="4041775" cy="491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75"/>
              <a:buNone/>
              <a:defRPr sz="1500" b="1"/>
            </a:lvl2pPr>
            <a:lvl3pPr marL="1371600" lvl="2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945"/>
              <a:buNone/>
              <a:defRPr sz="1350" b="1"/>
            </a:lvl3pPr>
            <a:lvl4pPr marL="1828800" lvl="3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●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●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26"/>
          <p:cNvSpPr txBox="1">
            <a:spLocks noGrp="1"/>
          </p:cNvSpPr>
          <p:nvPr>
            <p:ph type="body" idx="3"/>
          </p:nvPr>
        </p:nvSpPr>
        <p:spPr>
          <a:xfrm>
            <a:off x="457200" y="1885950"/>
            <a:ext cx="4040188" cy="288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0956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75"/>
              <a:buChar char="●"/>
              <a:defRPr sz="1500"/>
            </a:lvl2pPr>
            <a:lvl3pPr marL="1371600" lvl="2" indent="-288607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945"/>
              <a:buChar char="●"/>
              <a:defRPr sz="1350"/>
            </a:lvl3pPr>
            <a:lvl4pPr marL="1828800" lvl="3" indent="-27813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Char char="●"/>
              <a:defRPr sz="1200"/>
            </a:lvl4pPr>
            <a:lvl5pPr marL="2286000" lvl="4" indent="-278129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Char char="●"/>
              <a:defRPr sz="120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●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●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26"/>
          <p:cNvSpPr txBox="1">
            <a:spLocks noGrp="1"/>
          </p:cNvSpPr>
          <p:nvPr>
            <p:ph type="body" idx="4"/>
          </p:nvPr>
        </p:nvSpPr>
        <p:spPr>
          <a:xfrm>
            <a:off x="4645027" y="1885950"/>
            <a:ext cx="4041775" cy="288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0956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75"/>
              <a:buChar char="●"/>
              <a:defRPr sz="1500"/>
            </a:lvl2pPr>
            <a:lvl3pPr marL="1371600" lvl="2" indent="-288607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945"/>
              <a:buChar char="●"/>
              <a:defRPr sz="1350"/>
            </a:lvl3pPr>
            <a:lvl4pPr marL="1828800" lvl="3" indent="-27813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Char char="●"/>
              <a:defRPr sz="1200"/>
            </a:lvl4pPr>
            <a:lvl5pPr marL="2286000" lvl="4" indent="-278129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Char char="●"/>
              <a:defRPr sz="120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●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●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0" name="Google Shape;40;p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8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3058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3" name="Google Shape;43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8D8D8"/>
            </a:gs>
          </a:gsLst>
          <a:lin ang="564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9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9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40" algn="l" rtl="0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●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●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●"/>
              <a:defRPr sz="13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6pPr>
            <a:lvl7pPr marL="3200400" marR="0" lvl="6" indent="-28956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●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onstantia"/>
              <a:buChar char="•"/>
              <a:defRPr sz="120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8pPr>
            <a:lvl9pPr marL="4114800" marR="0" lvl="8" indent="-295275" algn="l" rtl="0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onstantia"/>
              <a:buChar char="•"/>
              <a:defRPr sz="1050" b="0" i="0" u="none" strike="noStrike" cap="none">
                <a:solidFill>
                  <a:schemeClr val="dk1"/>
                </a:solidFill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2.xml"/><Relationship Id="rId1" Type="http://schemas.openxmlformats.org/officeDocument/2006/relationships/video" Target="https://www.youtube.com/embed/VLi_PQ6-aK8?feature=oembed" TargetMode="Externa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animal-hands-cards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animal-hands-cards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9.xml"/><Relationship Id="rId1" Type="http://schemas.openxmlformats.org/officeDocument/2006/relationships/video" Target="https://www.youtube.com/embed/G4wbbxI9cLM?feature=oembed" TargetMode="Externa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tinyurl.com/42esj4sa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afeshare.tv/playlists/309595#309595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0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Game Over</a:t>
            </a:r>
            <a:endParaRPr/>
          </a:p>
        </p:txBody>
      </p:sp>
      <p:sp>
        <p:nvSpPr>
          <p:cNvPr id="129" name="Google Shape;129;p10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None/>
            </a:pPr>
            <a:r>
              <a:rPr lang="en-US" dirty="0"/>
              <a:t>Share your notes and sketches with an Elbow Partner.</a:t>
            </a:r>
          </a:p>
          <a:p>
            <a:pPr indent="-457200"/>
            <a:r>
              <a:rPr lang="en-US" dirty="0"/>
              <a:t>Were there any differences between the organisms? </a:t>
            </a:r>
            <a:endParaRPr dirty="0"/>
          </a:p>
          <a:p>
            <a:pPr marL="457200" lvl="0" indent="-4572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Were there any similarities between the organisms? </a:t>
            </a:r>
            <a:endParaRPr dirty="0"/>
          </a:p>
          <a:p>
            <a:pPr marL="457200" lvl="0" indent="-4572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What did the game say about the relationship between the organisms? </a:t>
            </a:r>
            <a:endParaRPr dirty="0"/>
          </a:p>
        </p:txBody>
      </p:sp>
      <p:pic>
        <p:nvPicPr>
          <p:cNvPr id="130" name="Google Shape;130;p10" title="elbow partner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75175" y="439875"/>
            <a:ext cx="1567875" cy="945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1"/>
          <p:cNvSpPr txBox="1">
            <a:spLocks noGrp="1"/>
          </p:cNvSpPr>
          <p:nvPr>
            <p:ph type="title"/>
          </p:nvPr>
        </p:nvSpPr>
        <p:spPr>
          <a:xfrm>
            <a:off x="457200" y="100025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Photo Deconstruction</a:t>
            </a:r>
            <a:endParaRPr/>
          </a:p>
        </p:txBody>
      </p:sp>
      <p:sp>
        <p:nvSpPr>
          <p:cNvPr id="136" name="Google Shape;136;p11"/>
          <p:cNvSpPr txBox="1">
            <a:spLocks noGrp="1"/>
          </p:cNvSpPr>
          <p:nvPr>
            <p:ph type="body" idx="1"/>
          </p:nvPr>
        </p:nvSpPr>
        <p:spPr>
          <a:xfrm>
            <a:off x="5864425" y="1505850"/>
            <a:ext cx="3279300" cy="3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Describe what you see.</a:t>
            </a:r>
            <a:endParaRPr dirty="0"/>
          </a:p>
          <a:p>
            <a:pPr marL="457200" lvl="0" indent="-4572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What do you think these images represent? </a:t>
            </a:r>
            <a:endParaRPr dirty="0"/>
          </a:p>
          <a:p>
            <a:pPr marL="457200" lvl="0" indent="-2921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  <p:pic>
        <p:nvPicPr>
          <p:cNvPr id="137" name="Google Shape;137;p11"/>
          <p:cNvPicPr preferRelativeResize="0"/>
          <p:nvPr/>
        </p:nvPicPr>
        <p:blipFill rotWithShape="1">
          <a:blip r:embed="rId3">
            <a:alphaModFix/>
          </a:blip>
          <a:srcRect b="7493"/>
          <a:stretch/>
        </p:blipFill>
        <p:spPr>
          <a:xfrm>
            <a:off x="276225" y="923475"/>
            <a:ext cx="5588198" cy="3706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1" title="Photo or Picture Deconstruction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92192" y="139300"/>
            <a:ext cx="1501073" cy="1211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2"/>
          <p:cNvSpPr txBox="1">
            <a:spLocks noGrp="1"/>
          </p:cNvSpPr>
          <p:nvPr>
            <p:ph type="title" idx="4294967295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dirty="0"/>
              <a:t>Dig Deeper</a:t>
            </a:r>
            <a:endParaRPr dirty="0"/>
          </a:p>
        </p:txBody>
      </p:sp>
      <p:sp>
        <p:nvSpPr>
          <p:cNvPr id="144" name="Google Shape;144;p12"/>
          <p:cNvSpPr txBox="1">
            <a:spLocks noGrp="1"/>
          </p:cNvSpPr>
          <p:nvPr>
            <p:ph type="body" idx="4294967295"/>
          </p:nvPr>
        </p:nvSpPr>
        <p:spPr>
          <a:xfrm>
            <a:off x="504825" y="1291975"/>
            <a:ext cx="2270100" cy="26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What evidence suggests that these organisms are related?</a:t>
            </a:r>
          </a:p>
        </p:txBody>
      </p:sp>
      <p:pic>
        <p:nvPicPr>
          <p:cNvPr id="2" name="Online Media 1" descr="Homologous Structures">
            <a:hlinkClick r:id="" action="ppaction://media"/>
            <a:extLst>
              <a:ext uri="{FF2B5EF4-FFF2-40B4-BE49-F238E27FC236}">
                <a16:creationId xmlns:a16="http://schemas.microsoft.com/office/drawing/2014/main" id="{4B43DB45-35CB-5025-B670-11D2C9A0C1F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774925" y="1291975"/>
            <a:ext cx="5943090" cy="33578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3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Who “Nose”?</a:t>
            </a:r>
            <a:endParaRPr dirty="0"/>
          </a:p>
        </p:txBody>
      </p:sp>
      <p:sp>
        <p:nvSpPr>
          <p:cNvPr id="151" name="Google Shape;151;p13"/>
          <p:cNvSpPr txBox="1">
            <a:spLocks noGrp="1"/>
          </p:cNvSpPr>
          <p:nvPr>
            <p:ph type="body" idx="1"/>
          </p:nvPr>
        </p:nvSpPr>
        <p:spPr>
          <a:xfrm>
            <a:off x="457200" y="1270000"/>
            <a:ext cx="7303800" cy="222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None/>
            </a:pPr>
            <a:r>
              <a:rPr lang="en-US" sz="2000" dirty="0"/>
              <a:t>Picture the nose of a pig, an elephant, and a human. </a:t>
            </a:r>
          </a:p>
          <a:p>
            <a:pPr marL="457200" lvl="0" indent="-3810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</a:pPr>
            <a:r>
              <a:rPr lang="en-US" sz="2000" dirty="0"/>
              <a:t>How do these structures function? What do they do? </a:t>
            </a:r>
            <a:endParaRPr sz="2000" dirty="0"/>
          </a:p>
          <a:p>
            <a:pPr marL="457200" lvl="0" indent="-3810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</a:pPr>
            <a:r>
              <a:rPr lang="en-US" sz="2000" dirty="0"/>
              <a:t>Do these noses look the same?</a:t>
            </a:r>
            <a:endParaRPr sz="2000" dirty="0"/>
          </a:p>
          <a:p>
            <a:pPr marL="457200" lvl="0" indent="-3810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</a:pPr>
            <a:r>
              <a:rPr lang="en-US" sz="2000" dirty="0"/>
              <a:t>Are they in the same location?</a:t>
            </a:r>
            <a:endParaRPr sz="2000" dirty="0"/>
          </a:p>
          <a:p>
            <a:pPr marL="457200" lvl="0" indent="-3810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</a:pPr>
            <a:r>
              <a:rPr lang="en-US" sz="2000" dirty="0"/>
              <a:t>Do they have the same shape?</a:t>
            </a:r>
            <a:endParaRPr sz="2000" dirty="0"/>
          </a:p>
          <a:p>
            <a:pPr marL="0" lvl="0" indent="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</a:pPr>
            <a:endParaRPr sz="2400" dirty="0"/>
          </a:p>
          <a:p>
            <a:pPr marL="63500" lvl="0" indent="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</a:pPr>
            <a:endParaRPr sz="2400" dirty="0">
              <a:highlight>
                <a:srgbClr val="FFFF00"/>
              </a:highlight>
            </a:endParaRPr>
          </a:p>
        </p:txBody>
      </p:sp>
      <p:sp>
        <p:nvSpPr>
          <p:cNvPr id="152" name="Google Shape;152;p13"/>
          <p:cNvSpPr txBox="1"/>
          <p:nvPr/>
        </p:nvSpPr>
        <p:spPr>
          <a:xfrm>
            <a:off x="1701590" y="3490306"/>
            <a:ext cx="4815000" cy="1460100"/>
          </a:xfrm>
          <a:prstGeom prst="rect">
            <a:avLst/>
          </a:prstGeom>
          <a:solidFill>
            <a:srgbClr val="6592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Homologous structure:</a:t>
            </a:r>
            <a:r>
              <a:rPr lang="en-US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An organ or body part that appears in different organisms and has a similar structure and location, but doesn’t always share the same function.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4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Hand It to the Animals</a:t>
            </a:r>
            <a:endParaRPr/>
          </a:p>
        </p:txBody>
      </p:sp>
      <p:sp>
        <p:nvSpPr>
          <p:cNvPr id="158" name="Google Shape;158;p14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1275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900"/>
              <a:buFont typeface="Arial"/>
              <a:buChar char="•"/>
            </a:pPr>
            <a:r>
              <a:rPr lang="en-US" sz="2900" dirty="0"/>
              <a:t>Navigate to </a:t>
            </a:r>
            <a:r>
              <a:rPr lang="en-US" sz="2900" dirty="0">
                <a:hlinkClick r:id="rId3" tooltip="https://bit.ly/animal-hands-cards"/>
              </a:rPr>
              <a:t>https://bit.ly/animal-hands-cards</a:t>
            </a:r>
            <a:r>
              <a:rPr lang="en-US" sz="2900" dirty="0">
                <a:solidFill>
                  <a:schemeClr val="tx1"/>
                </a:solidFill>
              </a:rPr>
              <a:t>.</a:t>
            </a:r>
          </a:p>
          <a:p>
            <a:pPr marL="457200" lvl="0" indent="-41275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900"/>
              <a:buFont typeface="Arial"/>
              <a:buChar char="•"/>
            </a:pPr>
            <a:r>
              <a:rPr lang="en-US" sz="2900" dirty="0">
                <a:solidFill>
                  <a:schemeClr val="tx1"/>
                </a:solidFill>
              </a:rPr>
              <a:t>Complete the card matching activity.</a:t>
            </a:r>
          </a:p>
          <a:p>
            <a:pPr marL="457200" lvl="0" indent="-41275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900"/>
              <a:buFont typeface="Arial"/>
              <a:buChar char="•"/>
            </a:pPr>
            <a:r>
              <a:rPr lang="en-US" sz="2900" dirty="0">
                <a:solidFill>
                  <a:schemeClr val="tx1"/>
                </a:solidFill>
              </a:rPr>
              <a:t>Match the animal to the correct hand x-ray.</a:t>
            </a:r>
          </a:p>
          <a:p>
            <a:pPr marL="457200" lvl="0" indent="-41275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900"/>
              <a:buFont typeface="Arial"/>
              <a:buChar char="•"/>
            </a:pPr>
            <a:r>
              <a:rPr lang="en-US" sz="2900" dirty="0">
                <a:solidFill>
                  <a:schemeClr val="tx1"/>
                </a:solidFill>
              </a:rPr>
              <a:t>Match the function of the hand to each image.</a:t>
            </a:r>
            <a:endParaRPr lang="en-US" sz="2900" dirty="0"/>
          </a:p>
        </p:txBody>
      </p:sp>
      <p:pic>
        <p:nvPicPr>
          <p:cNvPr id="159" name="Google Shape;159;p14" title="Card Matching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47225" y="198300"/>
            <a:ext cx="2110277" cy="1187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24408d76ed_0_7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Hand It to the Animals</a:t>
            </a:r>
            <a:endParaRPr/>
          </a:p>
        </p:txBody>
      </p:sp>
      <p:sp>
        <p:nvSpPr>
          <p:cNvPr id="165" name="Google Shape;165;g324408d76ed_0_7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1275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900"/>
              <a:buFont typeface="Arial"/>
              <a:buChar char="•"/>
            </a:pPr>
            <a:r>
              <a:rPr lang="en-US" dirty="0"/>
              <a:t>Navigate to </a:t>
            </a:r>
            <a:r>
              <a:rPr lang="en-US" dirty="0">
                <a:hlinkClick r:id="rId3" tooltip="https://bit.ly/animal-hands-cards"/>
              </a:rPr>
              <a:t>https://bit.ly/animal-hands-cards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Describe the characteristics of each x-ray including fingernails, claws, bone density, and padding. </a:t>
            </a:r>
          </a:p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Determine which animal the hand belongs to and the function of each hand. </a:t>
            </a:r>
          </a:p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Record your responses on the chart. </a:t>
            </a: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g324408d76ed_0_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40950" y="2911900"/>
            <a:ext cx="1659000" cy="1764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g324408d76ed_0_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95025" y="2911900"/>
            <a:ext cx="1632850" cy="176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g324408d76ed_0_17"/>
          <p:cNvSpPr txBox="1">
            <a:spLocks noGrp="1"/>
          </p:cNvSpPr>
          <p:nvPr>
            <p:ph type="title" idx="4294967295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Hand It to the Animals</a:t>
            </a:r>
            <a:endParaRPr/>
          </a:p>
        </p:txBody>
      </p:sp>
      <p:pic>
        <p:nvPicPr>
          <p:cNvPr id="173" name="Google Shape;173;g324408d76ed_0_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50" y="1147500"/>
            <a:ext cx="1632850" cy="17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g324408d76ed_0_17"/>
          <p:cNvPicPr preferRelativeResize="0"/>
          <p:nvPr/>
        </p:nvPicPr>
        <p:blipFill rotWithShape="1">
          <a:blip r:embed="rId6">
            <a:alphaModFix/>
          </a:blip>
          <a:srcRect b="12242"/>
          <a:stretch/>
        </p:blipFill>
        <p:spPr>
          <a:xfrm>
            <a:off x="2103175" y="1147501"/>
            <a:ext cx="1632850" cy="17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g324408d76ed_0_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736025" y="1147500"/>
            <a:ext cx="1659000" cy="17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g324408d76ed_0_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395025" y="1147500"/>
            <a:ext cx="1632850" cy="17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g324408d76ed_0_1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027875" y="1147500"/>
            <a:ext cx="1659000" cy="17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g324408d76ed_0_1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57200" y="2911900"/>
            <a:ext cx="1632850" cy="17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g324408d76ed_0_17"/>
          <p:cNvPicPr preferRelativeResize="0"/>
          <p:nvPr/>
        </p:nvPicPr>
        <p:blipFill rotWithShape="1">
          <a:blip r:embed="rId11">
            <a:alphaModFix/>
          </a:blip>
          <a:srcRect l="10346"/>
          <a:stretch/>
        </p:blipFill>
        <p:spPr>
          <a:xfrm>
            <a:off x="2103175" y="2911900"/>
            <a:ext cx="1697500" cy="17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g324408d76ed_0_17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800675" y="2911900"/>
            <a:ext cx="1594349" cy="17644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81" name="Google Shape;181;g324408d76ed_0_17"/>
          <p:cNvGraphicFramePr/>
          <p:nvPr/>
        </p:nvGraphicFramePr>
        <p:xfrm>
          <a:off x="457250" y="1147500"/>
          <a:ext cx="8229625" cy="3528800"/>
        </p:xfrm>
        <a:graphic>
          <a:graphicData uri="http://schemas.openxmlformats.org/drawingml/2006/table">
            <a:tbl>
              <a:tblPr>
                <a:noFill/>
                <a:tableStyleId>{1557DBBA-6C9F-4A9C-87BB-3A7F2DF0DF5C}</a:tableStyleId>
              </a:tblPr>
              <a:tblGrid>
                <a:gridCol w="1645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7644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1</a:t>
                      </a:r>
                      <a:endParaRPr b="1" dirty="0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2</a:t>
                      </a:r>
                      <a:endParaRPr b="1" dirty="0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>
                          <a:solidFill>
                            <a:srgbClr val="FF0000"/>
                          </a:solidFill>
                        </a:rPr>
                        <a:t>3</a:t>
                      </a:r>
                      <a:endParaRPr b="1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>
                          <a:solidFill>
                            <a:srgbClr val="FF0000"/>
                          </a:solidFill>
                        </a:rPr>
                        <a:t>4</a:t>
                      </a:r>
                      <a:endParaRPr b="1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>
                          <a:solidFill>
                            <a:srgbClr val="FF0000"/>
                          </a:solidFill>
                        </a:rPr>
                        <a:t>5</a:t>
                      </a:r>
                      <a:endParaRPr b="1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644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>
                          <a:solidFill>
                            <a:srgbClr val="FF0000"/>
                          </a:solidFill>
                        </a:rPr>
                        <a:t>6</a:t>
                      </a:r>
                      <a:endParaRPr b="1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>
                          <a:solidFill>
                            <a:srgbClr val="FF0000"/>
                          </a:solidFill>
                        </a:rPr>
                        <a:t>7</a:t>
                      </a:r>
                      <a:endParaRPr b="1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>
                          <a:solidFill>
                            <a:srgbClr val="FF0000"/>
                          </a:solidFill>
                        </a:rPr>
                        <a:t>8</a:t>
                      </a:r>
                      <a:endParaRPr b="1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>
                          <a:solidFill>
                            <a:srgbClr val="FF0000"/>
                          </a:solidFill>
                        </a:rPr>
                        <a:t>9</a:t>
                      </a:r>
                      <a:endParaRPr b="1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10</a:t>
                      </a:r>
                      <a:endParaRPr b="1" dirty="0">
                        <a:solidFill>
                          <a:srgbClr val="FF0000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24408d76ed_0_12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Hand It to the Animals: Discussion</a:t>
            </a:r>
            <a:endParaRPr dirty="0"/>
          </a:p>
        </p:txBody>
      </p:sp>
      <p:sp>
        <p:nvSpPr>
          <p:cNvPr id="187" name="Google Shape;187;g324408d76ed_0_12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19100" algn="l" rtl="0">
              <a:spcBef>
                <a:spcPts val="520"/>
              </a:spcBef>
              <a:spcAft>
                <a:spcPts val="0"/>
              </a:spcAft>
              <a:buSzPts val="3000"/>
              <a:buChar char="•"/>
            </a:pPr>
            <a:r>
              <a:rPr lang="en-US" sz="3000" dirty="0"/>
              <a:t>Which parts of this activity were easy? </a:t>
            </a:r>
            <a:endParaRPr sz="3000" dirty="0"/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en-US" sz="3000" dirty="0"/>
              <a:t>Which parts were difficult?</a:t>
            </a:r>
            <a:endParaRPr sz="3000" dirty="0"/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en-US" sz="3000" dirty="0"/>
              <a:t>What did you notice about the x-rays?</a:t>
            </a:r>
            <a:endParaRPr sz="3000" dirty="0"/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5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Claim, Evidence, Reasoning</a:t>
            </a:r>
            <a:endParaRPr/>
          </a:p>
        </p:txBody>
      </p:sp>
      <p:sp>
        <p:nvSpPr>
          <p:cNvPr id="193" name="Google Shape;193;p15"/>
          <p:cNvSpPr txBox="1">
            <a:spLocks noGrp="1"/>
          </p:cNvSpPr>
          <p:nvPr>
            <p:ph type="body" idx="1"/>
          </p:nvPr>
        </p:nvSpPr>
        <p:spPr>
          <a:xfrm>
            <a:off x="401500" y="1385316"/>
            <a:ext cx="7744973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</a:pPr>
            <a:r>
              <a:rPr lang="en-US" dirty="0"/>
              <a:t>With your group members, develop a claim about the following prompt: </a:t>
            </a:r>
          </a:p>
          <a:p>
            <a:pPr lvl="1" indent="-393700">
              <a:spcBef>
                <a:spcPts val="520"/>
              </a:spcBef>
              <a:buSzPts val="2600"/>
              <a:buFont typeface="Arial"/>
              <a:buChar char="•"/>
            </a:pPr>
            <a:r>
              <a:rPr lang="en-US" sz="2400" dirty="0"/>
              <a:t>What is the relationship between the animals? Base your claim on what you see in the x-rays.</a:t>
            </a:r>
          </a:p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</a:pPr>
            <a:r>
              <a:rPr lang="en-US" dirty="0"/>
              <a:t>Record your response on your CER handout.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</a:pPr>
            <a:r>
              <a:rPr lang="en-US" dirty="0"/>
              <a:t>Provide evidence for your claim.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</a:pPr>
            <a:r>
              <a:rPr lang="en-US" dirty="0"/>
              <a:t>Explain your reasoning and how the evidence supports your claim. </a:t>
            </a:r>
            <a:br>
              <a:rPr lang="en-US" dirty="0"/>
            </a:br>
            <a:br>
              <a:rPr lang="en-US" dirty="0"/>
            </a:b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  <p:pic>
        <p:nvPicPr>
          <p:cNvPr id="194" name="Google Shape;194;p15" title="Claim Evidence Reasoning (CER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98000" y="352225"/>
            <a:ext cx="1033100" cy="1033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6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/>
              <a:t>But Now I Know…</a:t>
            </a:r>
            <a:endParaRPr/>
          </a:p>
        </p:txBody>
      </p:sp>
      <p:sp>
        <p:nvSpPr>
          <p:cNvPr id="200" name="Google Shape;200;p16"/>
          <p:cNvSpPr txBox="1">
            <a:spLocks noGrp="1"/>
          </p:cNvSpPr>
          <p:nvPr>
            <p:ph type="body" idx="1"/>
          </p:nvPr>
        </p:nvSpPr>
        <p:spPr>
          <a:xfrm>
            <a:off x="457199" y="1451610"/>
            <a:ext cx="8372475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</a:pPr>
            <a:r>
              <a:rPr lang="en-US" dirty="0"/>
              <a:t>Consider the following question:</a:t>
            </a:r>
          </a:p>
          <a:p>
            <a:pPr marL="806450" lvl="1" indent="-285750">
              <a:spcBef>
                <a:spcPts val="520"/>
              </a:spcBef>
              <a:buSzPts val="2600"/>
              <a:buFont typeface="Arial" panose="020B0604020202020204" pitchFamily="34" charset="0"/>
              <a:buChar char="•"/>
            </a:pPr>
            <a:r>
              <a:rPr lang="en-US" sz="2400" dirty="0"/>
              <a:t>How do scientists determine relationships between today’s organisms and their ancestors using their physical appearance and characteristics?</a:t>
            </a:r>
            <a:endParaRPr sz="2400" dirty="0"/>
          </a:p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</a:pPr>
            <a:r>
              <a:rPr lang="en-US" dirty="0"/>
              <a:t>Respond to the question on your handout. Describe how your thoughts have changed during the lesson.</a:t>
            </a:r>
            <a:br>
              <a:rPr lang="en-US" dirty="0"/>
            </a:br>
            <a:br>
              <a:rPr lang="en-US" dirty="0"/>
            </a:br>
            <a:endParaRPr dirty="0"/>
          </a:p>
        </p:txBody>
      </p:sp>
      <p:pic>
        <p:nvPicPr>
          <p:cNvPr id="201" name="Google Shape;201;p16" title="I Used to Think But Now I Know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02375" y="44525"/>
            <a:ext cx="1340800" cy="134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"/>
          <p:cNvSpPr txBox="1">
            <a:spLocks noGrp="1"/>
          </p:cNvSpPr>
          <p:nvPr>
            <p:ph type="ctrTitle"/>
          </p:nvPr>
        </p:nvSpPr>
        <p:spPr>
          <a:xfrm>
            <a:off x="533400" y="1028700"/>
            <a:ext cx="78516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</a:pPr>
            <a:r>
              <a:rPr lang="en-US"/>
              <a:t>Parrots, Penguins, and Parts</a:t>
            </a:r>
            <a:endParaRPr/>
          </a:p>
        </p:txBody>
      </p:sp>
      <p:sp>
        <p:nvSpPr>
          <p:cNvPr id="73" name="Google Shape;73;p2"/>
          <p:cNvSpPr txBox="1">
            <a:spLocks noGrp="1"/>
          </p:cNvSpPr>
          <p:nvPr>
            <p:ph type="subTitle" idx="1"/>
          </p:nvPr>
        </p:nvSpPr>
        <p:spPr>
          <a:xfrm>
            <a:off x="533400" y="2421402"/>
            <a:ext cx="7854600" cy="13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</a:pPr>
            <a:r>
              <a:rPr lang="en-US"/>
              <a:t>Homologous Structures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1b26e11f31_0_0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</a:pPr>
            <a:r>
              <a:rPr lang="en-US"/>
              <a:t>Essential Question</a:t>
            </a:r>
            <a:endParaRPr/>
          </a:p>
        </p:txBody>
      </p:sp>
      <p:sp>
        <p:nvSpPr>
          <p:cNvPr id="85" name="Google Shape;85;g31b26e11f31_0_0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en-US" dirty="0"/>
              <a:t>How do scientists determine relationships between today’s organisms and their ancestors using their physical appearance and characteristics?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7b618b1d08_0_0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</a:pPr>
            <a:r>
              <a:rPr lang="en-US"/>
              <a:t>Lesson Objectives</a:t>
            </a:r>
            <a:endParaRPr/>
          </a:p>
        </p:txBody>
      </p:sp>
      <p:sp>
        <p:nvSpPr>
          <p:cNvPr id="79" name="Google Shape;79;g7b618b1d08_0_0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Char char="•"/>
            </a:pPr>
            <a:r>
              <a:rPr lang="en-US"/>
              <a:t>Identify anatomical similarities and differences between organisms.</a:t>
            </a:r>
            <a:endParaRPr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Char char="•"/>
            </a:pPr>
            <a:r>
              <a:rPr lang="en-US"/>
              <a:t>Explain the relationships between organisms based on homologous structures.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4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dirty="0"/>
              <a:t>How I Know It</a:t>
            </a:r>
            <a:endParaRPr dirty="0"/>
          </a:p>
        </p:txBody>
      </p:sp>
      <p:sp>
        <p:nvSpPr>
          <p:cNvPr id="91" name="Google Shape;91;p4"/>
          <p:cNvSpPr txBox="1">
            <a:spLocks noGrp="1"/>
          </p:cNvSpPr>
          <p:nvPr>
            <p:ph type="body" idx="1"/>
          </p:nvPr>
        </p:nvSpPr>
        <p:spPr>
          <a:xfrm>
            <a:off x="457200" y="1451600"/>
            <a:ext cx="7441200" cy="3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318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200"/>
              <a:buChar char="•"/>
            </a:pPr>
            <a:r>
              <a:rPr lang="en-US" sz="2200" dirty="0"/>
              <a:t>Choose “parrot” or “penguin.”  </a:t>
            </a:r>
          </a:p>
          <a:p>
            <a:pPr marL="457200" lvl="0" indent="-4318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200"/>
              <a:buChar char="•"/>
            </a:pPr>
            <a:r>
              <a:rPr lang="en-US" sz="2200" dirty="0"/>
              <a:t>Find two colors of writing utensils.</a:t>
            </a:r>
          </a:p>
          <a:p>
            <a:pPr marL="457200" lvl="0" indent="-4318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200"/>
              <a:buChar char="•"/>
            </a:pPr>
            <a:r>
              <a:rPr lang="en-US" sz="2200" dirty="0"/>
              <a:t>Use one color to write down everything you know about your chosen animal inside the circle. </a:t>
            </a:r>
          </a:p>
          <a:p>
            <a:pPr marL="457200" lvl="0" indent="-4318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200"/>
              <a:buChar char="•"/>
            </a:pPr>
            <a:r>
              <a:rPr lang="en-US" sz="2200" dirty="0"/>
              <a:t>Outside the circle, write down how you knew that information. </a:t>
            </a:r>
          </a:p>
          <a:p>
            <a:pPr marL="457200" lvl="0" indent="-4318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200"/>
              <a:buChar char="•"/>
            </a:pPr>
            <a:r>
              <a:rPr lang="en-US" sz="2200" dirty="0"/>
              <a:t>Draw a line to connect each piece of information on the inside of the circle with your logic on the outside of the circle.</a:t>
            </a:r>
          </a:p>
        </p:txBody>
      </p:sp>
      <p:pic>
        <p:nvPicPr>
          <p:cNvPr id="92" name="Google Shape;92;p4" title="How I Know It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22576" y="454801"/>
            <a:ext cx="930524" cy="930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24408d76ed_0_46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3058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Squakzilla</a:t>
            </a:r>
            <a:r>
              <a:rPr lang="en-US" dirty="0"/>
              <a:t>: The Giant Parrot</a:t>
            </a:r>
            <a:endParaRPr dirty="0"/>
          </a:p>
        </p:txBody>
      </p:sp>
      <p:pic>
        <p:nvPicPr>
          <p:cNvPr id="2" name="Online Media 1" descr="Scientists discover New Zealand’s ‘Squakzilla’, biggest parrot in history">
            <a:hlinkClick r:id="" action="ppaction://media"/>
            <a:extLst>
              <a:ext uri="{FF2B5EF4-FFF2-40B4-BE49-F238E27FC236}">
                <a16:creationId xmlns:a16="http://schemas.microsoft.com/office/drawing/2014/main" id="{E4D7A01E-A667-8AD5-3944-AD2D608DB91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573354" y="1472649"/>
            <a:ext cx="6073492" cy="34315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5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Squawkzilla vs. </a:t>
            </a:r>
            <a:r>
              <a:rPr lang="en-US" i="1"/>
              <a:t>Crossvallia </a:t>
            </a:r>
            <a:r>
              <a:rPr lang="en-US"/>
              <a:t>Penguin</a:t>
            </a:r>
            <a:endParaRPr/>
          </a:p>
        </p:txBody>
      </p:sp>
      <p:sp>
        <p:nvSpPr>
          <p:cNvPr id="104" name="Google Shape;104;p5"/>
          <p:cNvSpPr txBox="1">
            <a:spLocks noGrp="1"/>
          </p:cNvSpPr>
          <p:nvPr>
            <p:ph type="body" idx="1"/>
          </p:nvPr>
        </p:nvSpPr>
        <p:spPr>
          <a:xfrm>
            <a:off x="457200" y="1440075"/>
            <a:ext cx="7486800" cy="33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sz="2000" dirty="0"/>
              <a:t>Identify which section you are responsible for reading in your group.</a:t>
            </a:r>
          </a:p>
          <a:p>
            <a:pPr marL="914400" lvl="1" indent="-32385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00"/>
              <a:buChar char="●"/>
            </a:pPr>
            <a:r>
              <a:rPr lang="en-US" sz="1800" dirty="0"/>
              <a:t>Student 1: Paragraphs 1–3</a:t>
            </a:r>
            <a:endParaRPr dirty="0"/>
          </a:p>
          <a:p>
            <a:pPr marL="914400" lvl="1" indent="-32385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00"/>
              <a:buChar char="●"/>
            </a:pPr>
            <a:r>
              <a:rPr lang="en-US" sz="1800" dirty="0"/>
              <a:t>Student 2: </a:t>
            </a:r>
            <a:r>
              <a:rPr lang="en-US" dirty="0"/>
              <a:t>Paragraphs 4–6</a:t>
            </a:r>
            <a:endParaRPr dirty="0"/>
          </a:p>
          <a:p>
            <a:pPr marL="914400" lvl="1" indent="-32385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1500"/>
              <a:buChar char="●"/>
            </a:pPr>
            <a:r>
              <a:rPr lang="en-US" sz="1800" dirty="0"/>
              <a:t>Student 3: </a:t>
            </a:r>
            <a:r>
              <a:rPr lang="en-US" dirty="0"/>
              <a:t>Paragraphs 7–9</a:t>
            </a:r>
            <a:endParaRPr sz="1800" dirty="0"/>
          </a:p>
          <a:p>
            <a:pPr marL="400050" lvl="0" indent="-3810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400"/>
              <a:buChar char="•"/>
            </a:pPr>
            <a:r>
              <a:rPr lang="en-US" sz="2000" dirty="0"/>
              <a:t>Read your assigned section and take notes on your How I Know It handout. </a:t>
            </a:r>
          </a:p>
          <a:p>
            <a:pPr marL="400050" lvl="0" indent="-3810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400"/>
              <a:buChar char="•"/>
            </a:pPr>
            <a:r>
              <a:rPr lang="en-US" sz="2000" dirty="0"/>
              <a:t>Share information from your section with your group members.</a:t>
            </a:r>
            <a:endParaRPr dirty="0"/>
          </a:p>
          <a:p>
            <a:pPr marL="457200" lvl="0" indent="-2921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  <p:pic>
        <p:nvPicPr>
          <p:cNvPr id="105" name="Google Shape;105;p5" title="Jigsaw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85050" y="100025"/>
            <a:ext cx="1301750" cy="130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None/>
            </a:pPr>
            <a:r>
              <a:rPr lang="en-US"/>
              <a:t>Flap to the Future</a:t>
            </a:r>
            <a:endParaRPr/>
          </a:p>
        </p:txBody>
      </p:sp>
      <p:sp>
        <p:nvSpPr>
          <p:cNvPr id="111" name="Google Shape;111;p17"/>
          <p:cNvSpPr txBox="1">
            <a:spLocks noGrp="1"/>
          </p:cNvSpPr>
          <p:nvPr>
            <p:ph type="body" idx="1"/>
          </p:nvPr>
        </p:nvSpPr>
        <p:spPr>
          <a:xfrm>
            <a:off x="457200" y="1440064"/>
            <a:ext cx="7506586" cy="3326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Navigate to </a:t>
            </a:r>
            <a:r>
              <a:rPr lang="en-US" u="sng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https://tinyurl.com/42esj4sa</a:t>
            </a:r>
            <a:endParaRPr dirty="0"/>
          </a:p>
          <a:p>
            <a:pPr marL="45720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-US" dirty="0">
                <a:solidFill>
                  <a:schemeClr val="dk1"/>
                </a:solidFill>
              </a:rPr>
              <a:t>Play levels </a:t>
            </a:r>
            <a:r>
              <a:rPr lang="en-US" dirty="0"/>
              <a:t>1–4. </a:t>
            </a:r>
            <a:endParaRPr dirty="0"/>
          </a:p>
          <a:p>
            <a:pPr marL="45720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On your handout, s</a:t>
            </a:r>
            <a:r>
              <a:rPr lang="en-US" dirty="0">
                <a:solidFill>
                  <a:schemeClr val="dk1"/>
                </a:solidFill>
              </a:rPr>
              <a:t>ketch an image of the organism featured in each level.</a:t>
            </a:r>
          </a:p>
          <a:p>
            <a:pPr marL="45720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-US" dirty="0">
                <a:solidFill>
                  <a:schemeClr val="dk1"/>
                </a:solidFill>
              </a:rPr>
              <a:t>Take notes about the body structures and movement.</a:t>
            </a:r>
          </a:p>
        </p:txBody>
      </p:sp>
      <p:grpSp>
        <p:nvGrpSpPr>
          <p:cNvPr id="112" name="Google Shape;112;p17"/>
          <p:cNvGrpSpPr/>
          <p:nvPr/>
        </p:nvGrpSpPr>
        <p:grpSpPr>
          <a:xfrm>
            <a:off x="7107044" y="208156"/>
            <a:ext cx="1405054" cy="1461739"/>
            <a:chOff x="6898888" y="118946"/>
            <a:chExt cx="1680117" cy="1605776"/>
          </a:xfrm>
        </p:grpSpPr>
        <p:sp>
          <p:nvSpPr>
            <p:cNvPr id="113" name="Google Shape;113;p17"/>
            <p:cNvSpPr/>
            <p:nvPr/>
          </p:nvSpPr>
          <p:spPr>
            <a:xfrm>
              <a:off x="6898888" y="118946"/>
              <a:ext cx="1680117" cy="1605776"/>
            </a:xfrm>
            <a:prstGeom prst="roundRect">
              <a:avLst>
                <a:gd name="adj" fmla="val 16667"/>
              </a:avLst>
            </a:prstGeom>
            <a:solidFill>
              <a:srgbClr val="C4E2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14" name="Google Shape;114;p1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073278" y="282793"/>
              <a:ext cx="1331336" cy="12780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8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/>
              <a:t>Flap to the Future</a:t>
            </a:r>
            <a:endParaRPr/>
          </a:p>
        </p:txBody>
      </p:sp>
      <p:sp>
        <p:nvSpPr>
          <p:cNvPr id="120" name="Google Shape;120;p18"/>
          <p:cNvSpPr txBox="1">
            <a:spLocks noGrp="1"/>
          </p:cNvSpPr>
          <p:nvPr>
            <p:ph type="body" idx="1"/>
          </p:nvPr>
        </p:nvSpPr>
        <p:spPr>
          <a:xfrm>
            <a:off x="457200" y="1601840"/>
            <a:ext cx="8229600" cy="314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/>
              <a:t>Watch the video “Flap to the Future”: </a:t>
            </a:r>
            <a:r>
              <a:rPr lang="en-US" dirty="0">
                <a:hlinkClick r:id="rId3"/>
              </a:rPr>
              <a:t>https://</a:t>
            </a:r>
            <a:r>
              <a:rPr lang="en-US" dirty="0" err="1">
                <a:hlinkClick r:id="rId3"/>
              </a:rPr>
              <a:t>safeshare.tv</a:t>
            </a:r>
            <a:r>
              <a:rPr lang="en-US" dirty="0">
                <a:hlinkClick r:id="rId3"/>
              </a:rPr>
              <a:t>/playlists/309595#309595</a:t>
            </a:r>
            <a:endParaRPr lang="en-US" dirty="0"/>
          </a:p>
          <a:p>
            <a:r>
              <a:rPr lang="en-US" dirty="0"/>
              <a:t>As you watch, sketch an image of the organism featured in each level. </a:t>
            </a:r>
          </a:p>
          <a:p>
            <a:r>
              <a:rPr lang="en-US" dirty="0"/>
              <a:t>Take notes about the body structures and movement. </a:t>
            </a:r>
          </a:p>
        </p:txBody>
      </p:sp>
      <p:grpSp>
        <p:nvGrpSpPr>
          <p:cNvPr id="121" name="Google Shape;121;p18"/>
          <p:cNvGrpSpPr/>
          <p:nvPr/>
        </p:nvGrpSpPr>
        <p:grpSpPr>
          <a:xfrm>
            <a:off x="7107044" y="208156"/>
            <a:ext cx="1405054" cy="1461739"/>
            <a:chOff x="6898888" y="118946"/>
            <a:chExt cx="1680117" cy="1605776"/>
          </a:xfrm>
        </p:grpSpPr>
        <p:sp>
          <p:nvSpPr>
            <p:cNvPr id="122" name="Google Shape;122;p18"/>
            <p:cNvSpPr/>
            <p:nvPr/>
          </p:nvSpPr>
          <p:spPr>
            <a:xfrm>
              <a:off x="6898888" y="118946"/>
              <a:ext cx="1680117" cy="1605776"/>
            </a:xfrm>
            <a:prstGeom prst="roundRect">
              <a:avLst>
                <a:gd name="adj" fmla="val 16667"/>
              </a:avLst>
            </a:prstGeom>
            <a:solidFill>
              <a:srgbClr val="C4E2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3" name="Google Shape;123;p1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073278" y="282793"/>
              <a:ext cx="1331336" cy="12780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LEARN theme">
  <a:themeElements>
    <a:clrScheme name="Custom 11">
      <a:dk1>
        <a:srgbClr val="000000"/>
      </a:dk1>
      <a:lt1>
        <a:srgbClr val="FFFFFF"/>
      </a:lt1>
      <a:dk2>
        <a:srgbClr val="534949"/>
      </a:dk2>
      <a:lt2>
        <a:srgbClr val="F2E6B7"/>
      </a:lt2>
      <a:accent1>
        <a:srgbClr val="DCBA25"/>
      </a:accent1>
      <a:accent2>
        <a:srgbClr val="679BCD"/>
      </a:accent2>
      <a:accent3>
        <a:srgbClr val="999967"/>
      </a:accent3>
      <a:accent4>
        <a:srgbClr val="991B1E"/>
      </a:accent4>
      <a:accent5>
        <a:srgbClr val="C1C1C1"/>
      </a:accent5>
      <a:accent6>
        <a:srgbClr val="7D1619"/>
      </a:accent6>
      <a:hlink>
        <a:srgbClr val="5D94C1"/>
      </a:hlink>
      <a:folHlink>
        <a:srgbClr val="7C7C5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</TotalTime>
  <Words>1183</Words>
  <Application>Microsoft Macintosh PowerPoint</Application>
  <PresentationFormat>On-screen Show (16:9)</PresentationFormat>
  <Paragraphs>98</Paragraphs>
  <Slides>19</Slides>
  <Notes>19</Notes>
  <HiddenSlides>3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Constantia</vt:lpstr>
      <vt:lpstr>Georgia</vt:lpstr>
      <vt:lpstr>Calibri</vt:lpstr>
      <vt:lpstr>LEARN theme</vt:lpstr>
      <vt:lpstr>PowerPoint Presentation</vt:lpstr>
      <vt:lpstr>Parrots, Penguins, and Parts</vt:lpstr>
      <vt:lpstr>Essential Question</vt:lpstr>
      <vt:lpstr>Lesson Objectives</vt:lpstr>
      <vt:lpstr>How I Know It</vt:lpstr>
      <vt:lpstr>Squakzilla: The Giant Parrot</vt:lpstr>
      <vt:lpstr>Squawkzilla vs. Crossvallia Penguin</vt:lpstr>
      <vt:lpstr>Flap to the Future</vt:lpstr>
      <vt:lpstr>Flap to the Future</vt:lpstr>
      <vt:lpstr>Game Over</vt:lpstr>
      <vt:lpstr>Photo Deconstruction</vt:lpstr>
      <vt:lpstr>Dig Deeper</vt:lpstr>
      <vt:lpstr>Who “Nose”?</vt:lpstr>
      <vt:lpstr>Hand It to the Animals</vt:lpstr>
      <vt:lpstr>Hand It to the Animals</vt:lpstr>
      <vt:lpstr>Hand It to the Animals</vt:lpstr>
      <vt:lpstr>Hand It to the Animals: Discussion</vt:lpstr>
      <vt:lpstr>Claim, Evidence, Reasoning</vt:lpstr>
      <vt:lpstr>But Now I Know…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Taylor Thurston</dc:creator>
  <cp:lastModifiedBy>Johnson, Rachelle J.</cp:lastModifiedBy>
  <cp:revision>5</cp:revision>
  <dcterms:modified xsi:type="dcterms:W3CDTF">2025-07-24T19:23:21Z</dcterms:modified>
</cp:coreProperties>
</file>