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0"/>
  </p:notesMasterIdLst>
  <p:sldIdLst>
    <p:sldId id="256" r:id="rId3"/>
    <p:sldId id="270" r:id="rId4"/>
    <p:sldId id="271" r:id="rId5"/>
    <p:sldId id="265" r:id="rId6"/>
    <p:sldId id="262" r:id="rId7"/>
    <p:sldId id="263" r:id="rId8"/>
    <p:sldId id="260" r:id="rId9"/>
    <p:sldId id="273" r:id="rId10"/>
    <p:sldId id="275" r:id="rId11"/>
    <p:sldId id="274" r:id="rId12"/>
    <p:sldId id="276" r:id="rId13"/>
    <p:sldId id="277" r:id="rId14"/>
    <p:sldId id="278" r:id="rId15"/>
    <p:sldId id="279" r:id="rId16"/>
    <p:sldId id="280" r:id="rId17"/>
    <p:sldId id="281" r:id="rId18"/>
    <p:sldId id="282" r:id="rId19"/>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4"/>
    <p:restoredTop sz="94247"/>
  </p:normalViewPr>
  <p:slideViewPr>
    <p:cSldViewPr snapToGrid="0">
      <p:cViewPr varScale="1">
        <p:scale>
          <a:sx n="160" d="100"/>
          <a:sy n="160" d="100"/>
        </p:scale>
        <p:origin x="168"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mmons.wikimedia.org/w/index.php?search=lincoln%27s+last+warning&amp;title=Special%3ASearch&amp;go=Go&amp;ns0=1&amp;ns6=1&amp;ns12=1&amp;ns14=1&amp;ns100=1&amp;ns106=1#/media/File:Lincoln's_Last_Warning,_October_1862.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104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15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solidFill>
                  <a:srgbClr val="1A2836"/>
                </a:solidFill>
                <a:latin typeface="Calibri"/>
                <a:ea typeface="Calibri"/>
                <a:cs typeface="Calibri"/>
                <a:sym typeface="Calibri"/>
              </a:rPr>
              <a:t>Bellew, F. (1862). Lincoln’s last warning. Library of Congress; reproduction number LC-USZ62-48218. Retrieved from: </a:t>
            </a:r>
            <a:r>
              <a:rPr lang="en-US" dirty="0">
                <a:solidFill>
                  <a:srgbClr val="1A2836"/>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https://commons.wikimedia.org/w/index.php?search=lincoln%27s+last+warning&amp;title=Special%3ASearch&amp;go=Go&amp;ns0=1&amp;ns6=1&amp;ns12=1&amp;ns14=1&amp;ns100=1&amp;ns106=1#/media/File:Lincoln's_Last_Warning,_October_1862.jpg</a:t>
            </a:r>
            <a:endParaRPr lang="en-US" dirty="0">
              <a:solidFill>
                <a:srgbClr val="1A2836"/>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325384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30 second expert. Strategies. </a:t>
            </a:r>
            <a:r>
              <a:rPr lang="en-US" dirty="0">
                <a:hlinkClick r:id="rId3"/>
              </a:rPr>
              <a:t>https://learn.k20center.ou.edu/strategy/1048</a:t>
            </a:r>
            <a:r>
              <a:rPr lang="en-US" dirty="0"/>
              <a:t> </a:t>
            </a:r>
          </a:p>
          <a:p>
            <a:endParaRPr lang="en-US" dirty="0"/>
          </a:p>
        </p:txBody>
      </p:sp>
    </p:spTree>
    <p:extLst>
      <p:ext uri="{BB962C8B-B14F-4D97-AF65-F5344CB8AC3E}">
        <p14:creationId xmlns:p14="http://schemas.microsoft.com/office/powerpoint/2010/main" val="2341712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Two-minute paper. </a:t>
            </a:r>
            <a:r>
              <a:rPr lang="en-US" dirty="0">
                <a:hlinkClick r:id="rId3"/>
              </a:rPr>
              <a:t>https://learn.k20center.ou.edu/strategy/152</a:t>
            </a:r>
            <a:r>
              <a:rPr lang="en-US" dirty="0"/>
              <a:t> </a:t>
            </a:r>
          </a:p>
          <a:p>
            <a:endParaRPr lang="en-US" dirty="0"/>
          </a:p>
        </p:txBody>
      </p:sp>
    </p:spTree>
    <p:extLst>
      <p:ext uri="{BB962C8B-B14F-4D97-AF65-F5344CB8AC3E}">
        <p14:creationId xmlns:p14="http://schemas.microsoft.com/office/powerpoint/2010/main" val="2401541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4085561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945466" y="559689"/>
            <a:ext cx="4565121"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944799" y="2807732"/>
            <a:ext cx="4564202"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a:extLst>
              <a:ext uri="{FF2B5EF4-FFF2-40B4-BE49-F238E27FC236}">
                <a16:creationId xmlns:a16="http://schemas.microsoft.com/office/drawing/2014/main" id="{E384C1E7-5E3D-A621-C2AF-8355619A0BBF}"/>
              </a:ext>
            </a:extLst>
          </p:cNvPr>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a:extLst>
              <a:ext uri="{FF2B5EF4-FFF2-40B4-BE49-F238E27FC236}">
                <a16:creationId xmlns:a16="http://schemas.microsoft.com/office/drawing/2014/main" id="{800CFF90-44AF-7644-A3CC-9BC9ACF5E8AD}"/>
              </a:ext>
            </a:extLst>
          </p:cNvPr>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2" r:id="rId4"/>
    <p:sldLayoutId id="2147483703" r:id="rId5"/>
    <p:sldLayoutId id="2147483704" r:id="rId6"/>
    <p:sldLayoutId id="2147483705" r:id="rId7"/>
    <p:sldLayoutId id="2147483706" r:id="rId8"/>
    <p:sldLayoutId id="2147483707" r:id="rId9"/>
    <p:sldLayoutId id="2147483708" r:id="rId10"/>
    <p:sldLayoutId id="2147483716" r:id="rId11"/>
    <p:sldLayoutId id="2147483710" r:id="rId12"/>
    <p:sldLayoutId id="2147483711" r:id="rId13"/>
    <p:sldLayoutId id="2147483712" r:id="rId14"/>
    <p:sldLayoutId id="2147483713" r:id="rId15"/>
    <p:sldLayoutId id="2147483714" r:id="rId16"/>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8002-62A0-2981-3A7F-99E05B7A6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5E61F-4ECA-BAC2-C636-D80ECB3FF14B}"/>
              </a:ext>
            </a:extLst>
          </p:cNvPr>
          <p:cNvSpPr>
            <a:spLocks noGrp="1"/>
          </p:cNvSpPr>
          <p:nvPr>
            <p:ph type="title"/>
          </p:nvPr>
        </p:nvSpPr>
        <p:spPr/>
        <p:txBody>
          <a:bodyPr rtlCol="0">
            <a:normAutofit fontScale="90000"/>
          </a:bodyPr>
          <a:lstStyle/>
          <a:p>
            <a:pPr fontAlgn="auto">
              <a:spcAft>
                <a:spcPts val="0"/>
              </a:spcAft>
              <a:defRPr/>
            </a:pPr>
            <a:r>
              <a:rPr lang="en-US" dirty="0"/>
              <a:t>Why-Lighting: Lincoln’s First Inaugural Address</a:t>
            </a:r>
          </a:p>
        </p:txBody>
      </p:sp>
      <p:sp>
        <p:nvSpPr>
          <p:cNvPr id="28675" name="Content Placeholder 7">
            <a:extLst>
              <a:ext uri="{FF2B5EF4-FFF2-40B4-BE49-F238E27FC236}">
                <a16:creationId xmlns:a16="http://schemas.microsoft.com/office/drawing/2014/main" id="{A5D4B185-5860-A6C2-4ECA-455DC4CBE87B}"/>
              </a:ext>
            </a:extLst>
          </p:cNvPr>
          <p:cNvSpPr>
            <a:spLocks noGrp="1" noChangeArrowheads="1"/>
          </p:cNvSpPr>
          <p:nvPr>
            <p:ph idx="4294967295"/>
          </p:nvPr>
        </p:nvSpPr>
        <p:spPr>
          <a:xfrm>
            <a:off x="628650" y="1370013"/>
            <a:ext cx="4491990" cy="3262312"/>
          </a:xfrm>
        </p:spPr>
        <p:txBody>
          <a:bodyPr/>
          <a:lstStyle/>
          <a:p>
            <a:pPr lvl="0">
              <a:spcAft>
                <a:spcPts val="600"/>
              </a:spcAft>
              <a:buSzPts val="2600"/>
              <a:buChar char="•"/>
            </a:pPr>
            <a:r>
              <a:rPr lang="en-US" dirty="0"/>
              <a:t>As you read Lincoln’s first inaugural address, highlight the most important idea represented in the document. </a:t>
            </a:r>
          </a:p>
          <a:p>
            <a:pPr lvl="0">
              <a:spcAft>
                <a:spcPts val="600"/>
              </a:spcAft>
              <a:buSzPts val="2600"/>
              <a:buChar char="•"/>
            </a:pPr>
            <a:r>
              <a:rPr lang="en-US" dirty="0"/>
              <a:t>Next, explain why you highlighted each phrase.</a:t>
            </a:r>
          </a:p>
        </p:txBody>
      </p:sp>
      <p:pic>
        <p:nvPicPr>
          <p:cNvPr id="3" name="Graphic 2">
            <a:extLst>
              <a:ext uri="{FF2B5EF4-FFF2-40B4-BE49-F238E27FC236}">
                <a16:creationId xmlns:a16="http://schemas.microsoft.com/office/drawing/2014/main" id="{9BB0DFD2-EF7F-324A-9CBD-5E31DF3BAC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42948" y="1370013"/>
            <a:ext cx="2985435" cy="2985435"/>
          </a:xfrm>
          <a:prstGeom prst="rect">
            <a:avLst/>
          </a:prstGeom>
        </p:spPr>
      </p:pic>
    </p:spTree>
    <p:extLst>
      <p:ext uri="{BB962C8B-B14F-4D97-AF65-F5344CB8AC3E}">
        <p14:creationId xmlns:p14="http://schemas.microsoft.com/office/powerpoint/2010/main" val="34994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1D3E-6B1B-D2CB-363B-B91AA7484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6B641F-58E4-C5A7-C005-B6CB43824D28}"/>
              </a:ext>
            </a:extLst>
          </p:cNvPr>
          <p:cNvSpPr>
            <a:spLocks noGrp="1"/>
          </p:cNvSpPr>
          <p:nvPr>
            <p:ph type="title"/>
          </p:nvPr>
        </p:nvSpPr>
        <p:spPr/>
        <p:txBody>
          <a:bodyPr rtlCol="0">
            <a:normAutofit/>
          </a:bodyPr>
          <a:lstStyle/>
          <a:p>
            <a:pPr fontAlgn="auto">
              <a:spcAft>
                <a:spcPts val="0"/>
              </a:spcAft>
              <a:defRPr/>
            </a:pPr>
            <a:r>
              <a:rPr lang="en-US" sz="2800" dirty="0"/>
              <a:t>Paired Text Analysis: Lincoln’s First Inaugural Address</a:t>
            </a:r>
          </a:p>
        </p:txBody>
      </p:sp>
      <p:sp>
        <p:nvSpPr>
          <p:cNvPr id="25602" name="Content Placeholder 2">
            <a:extLst>
              <a:ext uri="{FF2B5EF4-FFF2-40B4-BE49-F238E27FC236}">
                <a16:creationId xmlns:a16="http://schemas.microsoft.com/office/drawing/2014/main" id="{4536962C-066D-5CE8-EB36-2528A9965BC3}"/>
              </a:ext>
            </a:extLst>
          </p:cNvPr>
          <p:cNvSpPr>
            <a:spLocks noGrp="1" noChangeArrowheads="1"/>
          </p:cNvSpPr>
          <p:nvPr>
            <p:ph idx="4294967295"/>
          </p:nvPr>
        </p:nvSpPr>
        <p:spPr/>
        <p:txBody>
          <a:bodyPr/>
          <a:lstStyle/>
          <a:p>
            <a:pPr marL="0" lvl="0" indent="0">
              <a:spcBef>
                <a:spcPts val="0"/>
              </a:spcBef>
              <a:spcAft>
                <a:spcPts val="0"/>
              </a:spcAft>
              <a:buSzPts val="2600"/>
              <a:buNone/>
            </a:pPr>
            <a:r>
              <a:rPr lang="en-US" dirty="0"/>
              <a:t>In 1861 (right before the Civil War began), Lincoln stated that he did not intend to take any action to interfere with slavery in the slave states (where slavery already existed).</a:t>
            </a:r>
          </a:p>
        </p:txBody>
      </p:sp>
    </p:spTree>
    <p:extLst>
      <p:ext uri="{BB962C8B-B14F-4D97-AF65-F5344CB8AC3E}">
        <p14:creationId xmlns:p14="http://schemas.microsoft.com/office/powerpoint/2010/main" val="152868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BF638-04E2-1107-18A6-21C0DE98E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3D1D70-C6EB-6222-4C3C-B11E18BFA8E2}"/>
              </a:ext>
            </a:extLst>
          </p:cNvPr>
          <p:cNvSpPr>
            <a:spLocks noGrp="1"/>
          </p:cNvSpPr>
          <p:nvPr>
            <p:ph type="title"/>
          </p:nvPr>
        </p:nvSpPr>
        <p:spPr/>
        <p:txBody>
          <a:bodyPr rtlCol="0">
            <a:normAutofit/>
          </a:bodyPr>
          <a:lstStyle/>
          <a:p>
            <a:pPr fontAlgn="auto">
              <a:spcAft>
                <a:spcPts val="0"/>
              </a:spcAft>
              <a:defRPr/>
            </a:pPr>
            <a:r>
              <a:rPr lang="en-US" dirty="0"/>
              <a:t>Both Texts Together</a:t>
            </a:r>
          </a:p>
        </p:txBody>
      </p:sp>
      <p:sp>
        <p:nvSpPr>
          <p:cNvPr id="25602" name="Content Placeholder 2">
            <a:extLst>
              <a:ext uri="{FF2B5EF4-FFF2-40B4-BE49-F238E27FC236}">
                <a16:creationId xmlns:a16="http://schemas.microsoft.com/office/drawing/2014/main" id="{5E17BF59-003D-B9B1-9C2E-99B13565F961}"/>
              </a:ext>
            </a:extLst>
          </p:cNvPr>
          <p:cNvSpPr>
            <a:spLocks noGrp="1" noChangeArrowheads="1"/>
          </p:cNvSpPr>
          <p:nvPr>
            <p:ph idx="4294967295"/>
          </p:nvPr>
        </p:nvSpPr>
        <p:spPr/>
        <p:txBody>
          <a:bodyPr/>
          <a:lstStyle/>
          <a:p>
            <a:pPr lvl="0">
              <a:spcAft>
                <a:spcPts val="0"/>
              </a:spcAft>
              <a:buSzPts val="2600"/>
              <a:buFont typeface="+mj-lt"/>
              <a:buAutoNum type="arabicPeriod"/>
            </a:pPr>
            <a:r>
              <a:rPr lang="en-US" dirty="0"/>
              <a:t>The goals of the Civil War expanded with the issuance of the Emancipation Proclamation to include freeing slaves as a legitimate aim in addition to preserving the Union.</a:t>
            </a:r>
          </a:p>
        </p:txBody>
      </p:sp>
    </p:spTree>
    <p:extLst>
      <p:ext uri="{BB962C8B-B14F-4D97-AF65-F5344CB8AC3E}">
        <p14:creationId xmlns:p14="http://schemas.microsoft.com/office/powerpoint/2010/main" val="426948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77BC6-FE95-8551-F585-C82197AD7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693D4-76E3-E490-2762-E7D3033E28CD}"/>
              </a:ext>
            </a:extLst>
          </p:cNvPr>
          <p:cNvSpPr>
            <a:spLocks noGrp="1"/>
          </p:cNvSpPr>
          <p:nvPr>
            <p:ph type="title"/>
          </p:nvPr>
        </p:nvSpPr>
        <p:spPr/>
        <p:txBody>
          <a:bodyPr rtlCol="0">
            <a:normAutofit/>
          </a:bodyPr>
          <a:lstStyle/>
          <a:p>
            <a:pPr fontAlgn="auto">
              <a:spcAft>
                <a:spcPts val="0"/>
              </a:spcAft>
              <a:defRPr/>
            </a:pPr>
            <a:r>
              <a:rPr lang="en-US" dirty="0"/>
              <a:t>Both Texts Together</a:t>
            </a:r>
          </a:p>
        </p:txBody>
      </p:sp>
      <p:sp>
        <p:nvSpPr>
          <p:cNvPr id="3" name="TextBox 2">
            <a:extLst>
              <a:ext uri="{FF2B5EF4-FFF2-40B4-BE49-F238E27FC236}">
                <a16:creationId xmlns:a16="http://schemas.microsoft.com/office/drawing/2014/main" id="{F45C1FB2-C598-8DF4-A2F5-F4FB761BEF4E}"/>
              </a:ext>
            </a:extLst>
          </p:cNvPr>
          <p:cNvSpPr txBox="1"/>
          <p:nvPr/>
        </p:nvSpPr>
        <p:spPr>
          <a:xfrm>
            <a:off x="731520" y="1268413"/>
            <a:ext cx="7783830" cy="2957220"/>
          </a:xfrm>
          <a:prstGeom prst="rect">
            <a:avLst/>
          </a:prstGeom>
          <a:noFill/>
        </p:spPr>
        <p:txBody>
          <a:bodyPr wrap="square" rtlCol="0">
            <a:spAutoFit/>
          </a:bodyPr>
          <a:lstStyle/>
          <a:p>
            <a:pPr marL="457200" indent="-393192">
              <a:spcBef>
                <a:spcPts val="520"/>
              </a:spcBef>
              <a:buClr>
                <a:schemeClr val="accent3"/>
              </a:buClr>
              <a:buFont typeface="+mj-lt"/>
              <a:buAutoNum type="arabicPeriod" startAt="2"/>
            </a:pPr>
            <a:r>
              <a:rPr lang="en-US" sz="2600" dirty="0">
                <a:latin typeface="Calibri" panose="020F0502020204030204" pitchFamily="34" charset="0"/>
                <a:cs typeface="Calibri" panose="020F0502020204030204" pitchFamily="34" charset="0"/>
              </a:rPr>
              <a:t>The Emancipation Proclamation threatened the institution of slavery (1) by freeing enslaved people in the states that were rebelling against the U.S. and (2) by allowing formerly enslaved people to join the Union Army. It was a first step toward total abolition of slavery.</a:t>
            </a:r>
          </a:p>
          <a:p>
            <a:pPr marL="457200" indent="-393192">
              <a:spcBef>
                <a:spcPts val="520"/>
              </a:spcBef>
              <a:buClr>
                <a:schemeClr val="accent3"/>
              </a:buClr>
              <a:buFont typeface="+mj-lt"/>
              <a:buAutoNum type="arabicPeriod" startAt="2"/>
            </a:pP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0368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E219C-1786-4C1C-B066-64D9E28B6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ABD098-2A5B-9219-5BE2-F67DAD779E1C}"/>
              </a:ext>
            </a:extLst>
          </p:cNvPr>
          <p:cNvSpPr>
            <a:spLocks noGrp="1"/>
          </p:cNvSpPr>
          <p:nvPr>
            <p:ph type="title"/>
          </p:nvPr>
        </p:nvSpPr>
        <p:spPr/>
        <p:txBody>
          <a:bodyPr rtlCol="0">
            <a:normAutofit/>
          </a:bodyPr>
          <a:lstStyle/>
          <a:p>
            <a:pPr fontAlgn="auto">
              <a:spcAft>
                <a:spcPts val="0"/>
              </a:spcAft>
              <a:defRPr/>
            </a:pPr>
            <a:r>
              <a:rPr lang="en-US" dirty="0"/>
              <a:t>Card Sort Revisited</a:t>
            </a:r>
          </a:p>
        </p:txBody>
      </p:sp>
      <p:sp>
        <p:nvSpPr>
          <p:cNvPr id="25602" name="Content Placeholder 2">
            <a:extLst>
              <a:ext uri="{FF2B5EF4-FFF2-40B4-BE49-F238E27FC236}">
                <a16:creationId xmlns:a16="http://schemas.microsoft.com/office/drawing/2014/main" id="{A6B52ABE-B62B-6A10-2A8F-73D876BB6DBF}"/>
              </a:ext>
            </a:extLst>
          </p:cNvPr>
          <p:cNvSpPr>
            <a:spLocks noGrp="1" noChangeArrowheads="1"/>
          </p:cNvSpPr>
          <p:nvPr>
            <p:ph idx="4294967295"/>
          </p:nvPr>
        </p:nvSpPr>
        <p:spPr/>
        <p:txBody>
          <a:bodyPr/>
          <a:lstStyle/>
          <a:p>
            <a:pPr lvl="0">
              <a:spcAft>
                <a:spcPts val="600"/>
              </a:spcAft>
              <a:buSzPts val="2600"/>
              <a:buChar char="•"/>
            </a:pPr>
            <a:r>
              <a:rPr lang="en-US" dirty="0"/>
              <a:t>Look back at the way you categorized the cards about the Emancipation Proclamation.</a:t>
            </a:r>
          </a:p>
          <a:p>
            <a:pPr lvl="0">
              <a:spcAft>
                <a:spcPts val="600"/>
              </a:spcAft>
              <a:buSzPts val="2600"/>
              <a:buChar char="•"/>
            </a:pPr>
            <a:r>
              <a:rPr lang="en-US" dirty="0"/>
              <a:t>Based on the information we have read and discussed, are there any statements that you would move?</a:t>
            </a:r>
          </a:p>
          <a:p>
            <a:pPr lvl="0">
              <a:spcAft>
                <a:spcPts val="600"/>
              </a:spcAft>
              <a:buSzPts val="2600"/>
              <a:buChar char="•"/>
            </a:pPr>
            <a:r>
              <a:rPr lang="en-US" dirty="0"/>
              <a:t>Make any necessary changes and be prepared to discuss your answers with the class.</a:t>
            </a:r>
          </a:p>
        </p:txBody>
      </p:sp>
    </p:spTree>
    <p:extLst>
      <p:ext uri="{BB962C8B-B14F-4D97-AF65-F5344CB8AC3E}">
        <p14:creationId xmlns:p14="http://schemas.microsoft.com/office/powerpoint/2010/main" val="3249357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509B2-54AE-66DA-6C1B-0C5E6C9A4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042DD-BB24-C5FA-D787-95B6E033B0A7}"/>
              </a:ext>
            </a:extLst>
          </p:cNvPr>
          <p:cNvSpPr>
            <a:spLocks noGrp="1"/>
          </p:cNvSpPr>
          <p:nvPr>
            <p:ph type="title"/>
          </p:nvPr>
        </p:nvSpPr>
        <p:spPr/>
        <p:txBody>
          <a:bodyPr rtlCol="0">
            <a:normAutofit/>
          </a:bodyPr>
          <a:lstStyle/>
          <a:p>
            <a:pPr fontAlgn="auto">
              <a:spcAft>
                <a:spcPts val="0"/>
              </a:spcAft>
              <a:defRPr/>
            </a:pPr>
            <a:r>
              <a:rPr lang="en-US" dirty="0"/>
              <a:t>Juneteenth</a:t>
            </a:r>
          </a:p>
        </p:txBody>
      </p:sp>
      <p:sp>
        <p:nvSpPr>
          <p:cNvPr id="25602" name="Content Placeholder 2">
            <a:extLst>
              <a:ext uri="{FF2B5EF4-FFF2-40B4-BE49-F238E27FC236}">
                <a16:creationId xmlns:a16="http://schemas.microsoft.com/office/drawing/2014/main" id="{52786DCF-A423-1E9D-33B3-0D24598E9034}"/>
              </a:ext>
            </a:extLst>
          </p:cNvPr>
          <p:cNvSpPr>
            <a:spLocks noGrp="1" noChangeArrowheads="1"/>
          </p:cNvSpPr>
          <p:nvPr>
            <p:ph idx="4294967295"/>
          </p:nvPr>
        </p:nvSpPr>
        <p:spPr/>
        <p:txBody>
          <a:bodyPr/>
          <a:lstStyle/>
          <a:p>
            <a:pPr lvl="0">
              <a:spcAft>
                <a:spcPts val="600"/>
              </a:spcAft>
              <a:buSzPts val="2600"/>
              <a:buAutoNum type="arabicPeriod"/>
            </a:pPr>
            <a:r>
              <a:rPr lang="en-US" dirty="0"/>
              <a:t>What is Juneteenth?</a:t>
            </a:r>
          </a:p>
          <a:p>
            <a:pPr lvl="0">
              <a:spcAft>
                <a:spcPts val="600"/>
              </a:spcAft>
              <a:buSzPts val="2600"/>
              <a:buAutoNum type="arabicPeriod"/>
            </a:pPr>
            <a:r>
              <a:rPr lang="en-US" dirty="0"/>
              <a:t>How is Juneteenth connected to emancipation?</a:t>
            </a:r>
          </a:p>
          <a:p>
            <a:pPr lvl="0">
              <a:spcAft>
                <a:spcPts val="600"/>
              </a:spcAft>
              <a:buSzPts val="2600"/>
              <a:buAutoNum type="arabicPeriod"/>
            </a:pPr>
            <a:r>
              <a:rPr lang="en-US" dirty="0"/>
              <a:t>Why is Juneteenth a significant holiday in the U.S.?</a:t>
            </a:r>
          </a:p>
          <a:p>
            <a:pPr marL="0" lvl="0">
              <a:spcAft>
                <a:spcPts val="600"/>
              </a:spcAft>
              <a:buSzPts val="2600"/>
              <a:buNone/>
            </a:pPr>
            <a:endParaRPr lang="en-US" dirty="0"/>
          </a:p>
        </p:txBody>
      </p:sp>
    </p:spTree>
    <p:extLst>
      <p:ext uri="{BB962C8B-B14F-4D97-AF65-F5344CB8AC3E}">
        <p14:creationId xmlns:p14="http://schemas.microsoft.com/office/powerpoint/2010/main" val="3913510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D746E-5926-7D0B-8D4B-DA207BB45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4687A3-A4A6-0EE6-5DF4-D568FED86F4E}"/>
              </a:ext>
            </a:extLst>
          </p:cNvPr>
          <p:cNvSpPr>
            <a:spLocks noGrp="1"/>
          </p:cNvSpPr>
          <p:nvPr>
            <p:ph type="title"/>
          </p:nvPr>
        </p:nvSpPr>
        <p:spPr/>
        <p:txBody>
          <a:bodyPr rtlCol="0">
            <a:normAutofit/>
          </a:bodyPr>
          <a:lstStyle/>
          <a:p>
            <a:pPr fontAlgn="auto">
              <a:spcAft>
                <a:spcPts val="0"/>
              </a:spcAft>
              <a:defRPr/>
            </a:pPr>
            <a:r>
              <a:rPr lang="en-US" dirty="0"/>
              <a:t>30-Second Expert</a:t>
            </a:r>
          </a:p>
        </p:txBody>
      </p:sp>
      <p:sp>
        <p:nvSpPr>
          <p:cNvPr id="28675" name="Content Placeholder 7">
            <a:extLst>
              <a:ext uri="{FF2B5EF4-FFF2-40B4-BE49-F238E27FC236}">
                <a16:creationId xmlns:a16="http://schemas.microsoft.com/office/drawing/2014/main" id="{047E20B9-E94D-838B-0F44-4ABD7EA73111}"/>
              </a:ext>
            </a:extLst>
          </p:cNvPr>
          <p:cNvSpPr>
            <a:spLocks noGrp="1" noChangeArrowheads="1"/>
          </p:cNvSpPr>
          <p:nvPr>
            <p:ph idx="4294967295"/>
          </p:nvPr>
        </p:nvSpPr>
        <p:spPr>
          <a:xfrm>
            <a:off x="628650" y="1370013"/>
            <a:ext cx="4396574" cy="3262312"/>
          </a:xfrm>
        </p:spPr>
        <p:txBody>
          <a:bodyPr/>
          <a:lstStyle/>
          <a:p>
            <a:pPr lvl="0">
              <a:spcAft>
                <a:spcPts val="600"/>
              </a:spcAft>
              <a:buSzPts val="2600"/>
              <a:buChar char="•"/>
            </a:pPr>
            <a:r>
              <a:rPr lang="en-US" dirty="0"/>
              <a:t>Stand and face your partner.</a:t>
            </a:r>
          </a:p>
          <a:p>
            <a:pPr lvl="0">
              <a:spcAft>
                <a:spcPts val="600"/>
              </a:spcAft>
              <a:buSzPts val="2600"/>
              <a:buChar char="•"/>
            </a:pPr>
            <a:r>
              <a:rPr lang="en-US" dirty="0"/>
              <a:t>Each partner speaks for 30 seconds. </a:t>
            </a:r>
          </a:p>
          <a:p>
            <a:pPr lvl="0">
              <a:spcAft>
                <a:spcPts val="600"/>
              </a:spcAft>
              <a:buSzPts val="2600"/>
              <a:buChar char="•"/>
            </a:pPr>
            <a:r>
              <a:rPr lang="en-US" dirty="0"/>
              <a:t>Take turns speaking about Juneteenth. </a:t>
            </a:r>
          </a:p>
          <a:p>
            <a:pPr lvl="0">
              <a:spcAft>
                <a:spcPts val="600"/>
              </a:spcAft>
              <a:buSzPts val="2600"/>
              <a:buChar char="•"/>
            </a:pPr>
            <a:endParaRPr lang="en-US" dirty="0"/>
          </a:p>
          <a:p>
            <a:pPr lvl="0">
              <a:spcAft>
                <a:spcPts val="600"/>
              </a:spcAft>
              <a:buSzPts val="2600"/>
              <a:buChar char="•"/>
            </a:pPr>
            <a:endParaRPr lang="en-US" dirty="0"/>
          </a:p>
        </p:txBody>
      </p:sp>
      <p:pic>
        <p:nvPicPr>
          <p:cNvPr id="5" name="Picture 4">
            <a:extLst>
              <a:ext uri="{FF2B5EF4-FFF2-40B4-BE49-F238E27FC236}">
                <a16:creationId xmlns:a16="http://schemas.microsoft.com/office/drawing/2014/main" id="{4DBAE148-3AFE-DAC9-0988-0F1AFA410B02}"/>
              </a:ext>
            </a:extLst>
          </p:cNvPr>
          <p:cNvPicPr>
            <a:picLocks noChangeAspect="1"/>
          </p:cNvPicPr>
          <p:nvPr/>
        </p:nvPicPr>
        <p:blipFill>
          <a:blip r:embed="rId3"/>
          <a:stretch>
            <a:fillRect/>
          </a:stretch>
        </p:blipFill>
        <p:spPr>
          <a:xfrm>
            <a:off x="5353743" y="1449595"/>
            <a:ext cx="3082591" cy="2244309"/>
          </a:xfrm>
          <a:prstGeom prst="rect">
            <a:avLst/>
          </a:prstGeom>
        </p:spPr>
      </p:pic>
    </p:spTree>
    <p:extLst>
      <p:ext uri="{BB962C8B-B14F-4D97-AF65-F5344CB8AC3E}">
        <p14:creationId xmlns:p14="http://schemas.microsoft.com/office/powerpoint/2010/main" val="181181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1711-9F9F-F85D-B8E4-042961740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496D4-CE64-54D8-DD53-B27771F7B689}"/>
              </a:ext>
            </a:extLst>
          </p:cNvPr>
          <p:cNvSpPr>
            <a:spLocks noGrp="1"/>
          </p:cNvSpPr>
          <p:nvPr>
            <p:ph type="title"/>
          </p:nvPr>
        </p:nvSpPr>
        <p:spPr/>
        <p:txBody>
          <a:bodyPr rtlCol="0">
            <a:normAutofit/>
          </a:bodyPr>
          <a:lstStyle/>
          <a:p>
            <a:pPr fontAlgn="auto">
              <a:spcAft>
                <a:spcPts val="0"/>
              </a:spcAft>
              <a:defRPr/>
            </a:pPr>
            <a:r>
              <a:rPr lang="en-US" dirty="0"/>
              <a:t>Two-Minute Paper</a:t>
            </a:r>
          </a:p>
        </p:txBody>
      </p:sp>
      <p:sp>
        <p:nvSpPr>
          <p:cNvPr id="28675" name="Content Placeholder 7">
            <a:extLst>
              <a:ext uri="{FF2B5EF4-FFF2-40B4-BE49-F238E27FC236}">
                <a16:creationId xmlns:a16="http://schemas.microsoft.com/office/drawing/2014/main" id="{7A97B5DB-2D87-92D9-3A84-BA76077AABD7}"/>
              </a:ext>
            </a:extLst>
          </p:cNvPr>
          <p:cNvSpPr>
            <a:spLocks noGrp="1" noChangeArrowheads="1"/>
          </p:cNvSpPr>
          <p:nvPr>
            <p:ph idx="4294967295"/>
          </p:nvPr>
        </p:nvSpPr>
        <p:spPr>
          <a:xfrm>
            <a:off x="628650" y="1370013"/>
            <a:ext cx="4770286" cy="3262312"/>
          </a:xfrm>
        </p:spPr>
        <p:txBody>
          <a:bodyPr/>
          <a:lstStyle/>
          <a:p>
            <a:pPr marL="64008" indent="0">
              <a:buNone/>
            </a:pPr>
            <a:r>
              <a:rPr lang="en-US"/>
              <a:t>How </a:t>
            </a:r>
            <a:r>
              <a:rPr lang="en-US" dirty="0"/>
              <a:t>did the Emancipation Proclamation change the Civil War?</a:t>
            </a:r>
          </a:p>
          <a:p>
            <a:pPr marL="64008" indent="0">
              <a:buNone/>
            </a:pPr>
            <a:endParaRPr lang="en-US" dirty="0"/>
          </a:p>
          <a:p>
            <a:pPr marL="0" lvl="0" indent="0">
              <a:spcBef>
                <a:spcPts val="0"/>
              </a:spcBef>
              <a:spcAft>
                <a:spcPts val="600"/>
              </a:spcAft>
              <a:buSzPts val="2600"/>
              <a:buNone/>
            </a:pPr>
            <a:endParaRPr lang="en-US" dirty="0"/>
          </a:p>
        </p:txBody>
      </p:sp>
      <p:pic>
        <p:nvPicPr>
          <p:cNvPr id="4" name="Picture 3">
            <a:extLst>
              <a:ext uri="{FF2B5EF4-FFF2-40B4-BE49-F238E27FC236}">
                <a16:creationId xmlns:a16="http://schemas.microsoft.com/office/drawing/2014/main" id="{12EEE5F9-2385-B8D6-6829-EFB93B695E7C}"/>
              </a:ext>
            </a:extLst>
          </p:cNvPr>
          <p:cNvPicPr>
            <a:picLocks noChangeAspect="1"/>
          </p:cNvPicPr>
          <p:nvPr/>
        </p:nvPicPr>
        <p:blipFill>
          <a:blip r:embed="rId3"/>
          <a:stretch>
            <a:fillRect/>
          </a:stretch>
        </p:blipFill>
        <p:spPr>
          <a:xfrm>
            <a:off x="5813299" y="1407332"/>
            <a:ext cx="2328835" cy="2328835"/>
          </a:xfrm>
          <a:prstGeom prst="rect">
            <a:avLst/>
          </a:prstGeom>
        </p:spPr>
      </p:pic>
    </p:spTree>
    <p:extLst>
      <p:ext uri="{BB962C8B-B14F-4D97-AF65-F5344CB8AC3E}">
        <p14:creationId xmlns:p14="http://schemas.microsoft.com/office/powerpoint/2010/main" val="3908785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497E2-88CE-452F-3FF8-96EE085AE418}"/>
              </a:ext>
            </a:extLst>
          </p:cNvPr>
          <p:cNvSpPr>
            <a:spLocks noGrp="1"/>
          </p:cNvSpPr>
          <p:nvPr>
            <p:ph type="title"/>
          </p:nvPr>
        </p:nvSpPr>
        <p:spPr>
          <a:xfrm>
            <a:off x="3945466" y="559689"/>
            <a:ext cx="4816871" cy="2139950"/>
          </a:xfrm>
        </p:spPr>
        <p:txBody>
          <a:bodyPr>
            <a:noAutofit/>
          </a:bodyPr>
          <a:lstStyle/>
          <a:p>
            <a:r>
              <a:rPr lang="en-US" dirty="0"/>
              <a:t>The Emancipation Proclamation</a:t>
            </a:r>
          </a:p>
        </p:txBody>
      </p:sp>
      <p:sp>
        <p:nvSpPr>
          <p:cNvPr id="3" name="Text Placeholder 2">
            <a:extLst>
              <a:ext uri="{FF2B5EF4-FFF2-40B4-BE49-F238E27FC236}">
                <a16:creationId xmlns:a16="http://schemas.microsoft.com/office/drawing/2014/main" id="{FEFF57AB-21DC-21E2-F0B4-543CF54F3ECC}"/>
              </a:ext>
            </a:extLst>
          </p:cNvPr>
          <p:cNvSpPr>
            <a:spLocks noGrp="1"/>
          </p:cNvSpPr>
          <p:nvPr>
            <p:ph type="body" sz="quarter" idx="10"/>
          </p:nvPr>
        </p:nvSpPr>
        <p:spPr/>
        <p:txBody>
          <a:bodyPr/>
          <a:lstStyle/>
          <a:p>
            <a:r>
              <a:rPr lang="en-US" dirty="0"/>
              <a:t>Expanding the Goals of the Civil War</a:t>
            </a:r>
          </a:p>
        </p:txBody>
      </p:sp>
      <p:sp>
        <p:nvSpPr>
          <p:cNvPr id="5" name="Hexagon 4">
            <a:extLst>
              <a:ext uri="{FF2B5EF4-FFF2-40B4-BE49-F238E27FC236}">
                <a16:creationId xmlns:a16="http://schemas.microsoft.com/office/drawing/2014/main" id="{A9CE501F-ECB1-9E90-9382-8F0363093F5F}"/>
              </a:ext>
            </a:extLst>
          </p:cNvPr>
          <p:cNvSpPr/>
          <p:nvPr/>
        </p:nvSpPr>
        <p:spPr>
          <a:xfrm>
            <a:off x="744173" y="1312133"/>
            <a:ext cx="2922311" cy="2519234"/>
          </a:xfrm>
          <a:prstGeom prst="hexagon">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66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05593-3EA8-FF71-0D60-71D6C7B096DC}"/>
              </a:ext>
            </a:extLst>
          </p:cNvPr>
          <p:cNvSpPr>
            <a:spLocks noGrp="1"/>
          </p:cNvSpPr>
          <p:nvPr>
            <p:ph type="title"/>
          </p:nvPr>
        </p:nvSpPr>
        <p:spPr/>
        <p:txBody>
          <a:bodyPr/>
          <a:lstStyle/>
          <a:p>
            <a:r>
              <a:rPr lang="en-US" dirty="0"/>
              <a:t>Text Impressions</a:t>
            </a:r>
          </a:p>
        </p:txBody>
      </p:sp>
      <p:graphicFrame>
        <p:nvGraphicFramePr>
          <p:cNvPr id="3" name="Table 2">
            <a:extLst>
              <a:ext uri="{FF2B5EF4-FFF2-40B4-BE49-F238E27FC236}">
                <a16:creationId xmlns:a16="http://schemas.microsoft.com/office/drawing/2014/main" id="{1F82FFB6-FBD6-D70F-CA82-D0BF0AF2B3B6}"/>
              </a:ext>
            </a:extLst>
          </p:cNvPr>
          <p:cNvGraphicFramePr>
            <a:graphicFrameLocks noGrp="1"/>
          </p:cNvGraphicFramePr>
          <p:nvPr>
            <p:extLst>
              <p:ext uri="{D42A27DB-BD31-4B8C-83A1-F6EECF244321}">
                <p14:modId xmlns:p14="http://schemas.microsoft.com/office/powerpoint/2010/main" val="2508177129"/>
              </p:ext>
            </p:extLst>
          </p:nvPr>
        </p:nvGraphicFramePr>
        <p:xfrm>
          <a:off x="628649" y="1268413"/>
          <a:ext cx="8165494" cy="2560320"/>
        </p:xfrm>
        <a:graphic>
          <a:graphicData uri="http://schemas.openxmlformats.org/drawingml/2006/table">
            <a:tbl>
              <a:tblPr firstRow="1" bandRow="1">
                <a:tableStyleId>{BEDF182F-1DE7-4F13-8AA3-002D9E3B458A}</a:tableStyleId>
              </a:tblPr>
              <a:tblGrid>
                <a:gridCol w="4082747">
                  <a:extLst>
                    <a:ext uri="{9D8B030D-6E8A-4147-A177-3AD203B41FA5}">
                      <a16:colId xmlns:a16="http://schemas.microsoft.com/office/drawing/2014/main" val="2297075292"/>
                    </a:ext>
                  </a:extLst>
                </a:gridCol>
                <a:gridCol w="4082747">
                  <a:extLst>
                    <a:ext uri="{9D8B030D-6E8A-4147-A177-3AD203B41FA5}">
                      <a16:colId xmlns:a16="http://schemas.microsoft.com/office/drawing/2014/main" val="700638576"/>
                    </a:ext>
                  </a:extLst>
                </a:gridCol>
              </a:tblGrid>
              <a:tr h="386575">
                <a:tc>
                  <a:txBody>
                    <a:bodyPr/>
                    <a:lstStyle/>
                    <a:p>
                      <a:r>
                        <a:rPr lang="en-US" sz="2200" dirty="0">
                          <a:latin typeface="Calibri" panose="020F0502020204030204" pitchFamily="34" charset="0"/>
                          <a:cs typeface="Calibri" panose="020F0502020204030204" pitchFamily="34" charset="0"/>
                        </a:rPr>
                        <a:t>President of the United States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2200" dirty="0">
                          <a:latin typeface="Calibri" panose="020F0502020204030204" pitchFamily="34" charset="0"/>
                          <a:cs typeface="Calibri" panose="020F0502020204030204" pitchFamily="34" charset="0"/>
                        </a:rPr>
                        <a:t>forever free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623603647"/>
                  </a:ext>
                </a:extLst>
              </a:tr>
              <a:tr h="386575">
                <a:tc>
                  <a:txBody>
                    <a:bodyPr/>
                    <a:lstStyle/>
                    <a:p>
                      <a:r>
                        <a:rPr lang="en-US" sz="2200" dirty="0">
                          <a:latin typeface="Calibri" panose="020F0502020204030204" pitchFamily="34" charset="0"/>
                          <a:cs typeface="Calibri" panose="020F0502020204030204" pitchFamily="34" charset="0"/>
                        </a:rPr>
                        <a:t>proclamation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2200" dirty="0">
                          <a:latin typeface="Calibri" panose="020F0502020204030204" pitchFamily="34" charset="0"/>
                          <a:cs typeface="Calibri" panose="020F0502020204030204" pitchFamily="34" charset="0"/>
                        </a:rPr>
                        <a:t>such persons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344473969"/>
                  </a:ext>
                </a:extLst>
              </a:tr>
              <a:tr h="386575">
                <a:tc>
                  <a:txBody>
                    <a:bodyPr/>
                    <a:lstStyle/>
                    <a:p>
                      <a:r>
                        <a:rPr lang="en-US" sz="2200" dirty="0">
                          <a:latin typeface="Calibri" panose="020F0502020204030204" pitchFamily="34" charset="0"/>
                          <a:cs typeface="Calibri" panose="020F0502020204030204" pitchFamily="34" charset="0"/>
                        </a:rPr>
                        <a:t>war measure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2200" dirty="0">
                          <a:latin typeface="Calibri" panose="020F0502020204030204" pitchFamily="34" charset="0"/>
                          <a:cs typeface="Calibri" panose="020F0502020204030204" pitchFamily="34" charset="0"/>
                        </a:rPr>
                        <a:t>received into the Armed Services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2963524081"/>
                  </a:ext>
                </a:extLst>
              </a:tr>
              <a:tr h="386575">
                <a:tc>
                  <a:txBody>
                    <a:bodyPr/>
                    <a:lstStyle/>
                    <a:p>
                      <a:r>
                        <a:rPr lang="en-US" sz="2200" dirty="0">
                          <a:latin typeface="Calibri" panose="020F0502020204030204" pitchFamily="34" charset="0"/>
                          <a:cs typeface="Calibri" panose="020F0502020204030204" pitchFamily="34" charset="0"/>
                        </a:rPr>
                        <a:t>declare </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2200" dirty="0">
                          <a:latin typeface="Calibri" panose="020F0502020204030204" pitchFamily="34" charset="0"/>
                          <a:cs typeface="Calibri" panose="020F0502020204030204" pitchFamily="34" charset="0"/>
                        </a:rPr>
                        <a:t>act of justice</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985267534"/>
                  </a:ext>
                </a:extLst>
              </a:tr>
              <a:tr h="386575">
                <a:tc>
                  <a:txBody>
                    <a:bodyPr/>
                    <a:lstStyle/>
                    <a:p>
                      <a:r>
                        <a:rPr lang="en-US" sz="2200" dirty="0">
                          <a:latin typeface="Calibri" panose="020F0502020204030204" pitchFamily="34" charset="0"/>
                          <a:cs typeface="Calibri" panose="020F0502020204030204" pitchFamily="34" charset="0"/>
                        </a:rPr>
                        <a:t>slaves</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lang="en-US" sz="2200" dirty="0">
                          <a:latin typeface="Calibri" panose="020F0502020204030204" pitchFamily="34" charset="0"/>
                          <a:cs typeface="Calibri" panose="020F0502020204030204" pitchFamily="34" charset="0"/>
                        </a:rPr>
                        <a:t>military necessity</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3000291"/>
                  </a:ext>
                </a:extLst>
              </a:tr>
              <a:tr h="386575">
                <a:tc>
                  <a:txBody>
                    <a:bodyPr/>
                    <a:lstStyle/>
                    <a:p>
                      <a:r>
                        <a:rPr lang="en-US" sz="2200" dirty="0">
                          <a:latin typeface="Calibri" panose="020F0502020204030204" pitchFamily="34" charset="0"/>
                          <a:cs typeface="Calibri" panose="020F0502020204030204" pitchFamily="34" charset="0"/>
                        </a:rPr>
                        <a:t>states in rebellion</a:t>
                      </a: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endParaRPr lang="en-US" sz="2200" dirty="0">
                        <a:latin typeface="Calibri" panose="020F0502020204030204" pitchFamily="34" charset="0"/>
                        <a:cs typeface="Calibri" panose="020F0502020204030204" pitchFamily="34" charset="0"/>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01513689"/>
                  </a:ext>
                </a:extLst>
              </a:tr>
            </a:tbl>
          </a:graphicData>
        </a:graphic>
      </p:graphicFrame>
    </p:spTree>
    <p:extLst>
      <p:ext uri="{BB962C8B-B14F-4D97-AF65-F5344CB8AC3E}">
        <p14:creationId xmlns:p14="http://schemas.microsoft.com/office/powerpoint/2010/main" val="264689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1;g6d50fde05c_0_7">
            <a:extLst>
              <a:ext uri="{FF2B5EF4-FFF2-40B4-BE49-F238E27FC236}">
                <a16:creationId xmlns:a16="http://schemas.microsoft.com/office/drawing/2014/main" id="{4DC18C16-8E96-E194-530D-2B20ED880C07}"/>
              </a:ext>
            </a:extLst>
          </p:cNvPr>
          <p:cNvPicPr preferRelativeResize="0"/>
          <p:nvPr/>
        </p:nvPicPr>
        <p:blipFill rotWithShape="1">
          <a:blip r:embed="rId3">
            <a:alphaModFix/>
          </a:blip>
          <a:srcRect/>
          <a:stretch/>
        </p:blipFill>
        <p:spPr>
          <a:xfrm>
            <a:off x="2213425" y="0"/>
            <a:ext cx="4717150" cy="5178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a:extLst>
              <a:ext uri="{FF2B5EF4-FFF2-40B4-BE49-F238E27FC236}">
                <a16:creationId xmlns:a16="http://schemas.microsoft.com/office/drawing/2014/main" id="{1C1DB67A-4418-8D73-6089-D989CE677E90}"/>
              </a:ext>
            </a:extLst>
          </p:cNvPr>
          <p:cNvSpPr>
            <a:spLocks noGrp="1" noChangeArrowheads="1"/>
          </p:cNvSpPr>
          <p:nvPr>
            <p:ph type="title"/>
          </p:nvPr>
        </p:nvSpPr>
        <p:spPr>
          <a:xfrm>
            <a:off x="628650" y="1244733"/>
            <a:ext cx="7886700" cy="1090479"/>
          </a:xfrm>
        </p:spPr>
        <p:txBody>
          <a:bodyPr/>
          <a:lstStyle/>
          <a:p>
            <a:r>
              <a:rPr lang="en-US" altLang="en-US" dirty="0"/>
              <a:t>Essential Questions</a:t>
            </a:r>
          </a:p>
        </p:txBody>
      </p:sp>
      <p:sp>
        <p:nvSpPr>
          <p:cNvPr id="23554" name="Text Placeholder 4">
            <a:extLst>
              <a:ext uri="{FF2B5EF4-FFF2-40B4-BE49-F238E27FC236}">
                <a16:creationId xmlns:a16="http://schemas.microsoft.com/office/drawing/2014/main" id="{F01DC99E-0FC2-0634-50E3-612982742493}"/>
              </a:ext>
            </a:extLst>
          </p:cNvPr>
          <p:cNvSpPr>
            <a:spLocks noGrp="1" noChangeArrowheads="1"/>
          </p:cNvSpPr>
          <p:nvPr>
            <p:ph type="body" sz="quarter" idx="10"/>
          </p:nvPr>
        </p:nvSpPr>
        <p:spPr>
          <a:xfrm>
            <a:off x="630238" y="2335212"/>
            <a:ext cx="7885112" cy="1397000"/>
          </a:xfrm>
        </p:spPr>
        <p:txBody>
          <a:bodyPr/>
          <a:lstStyle/>
          <a:p>
            <a:r>
              <a:rPr lang="en-US" altLang="en-US" dirty="0"/>
              <a:t>How did the Emancipation Proclamation affect the Civil War?</a:t>
            </a:r>
          </a:p>
          <a:p>
            <a:r>
              <a:rPr lang="en-US" altLang="en-US" dirty="0"/>
              <a:t>What was its impact on the institution of slavery in the United States?</a:t>
            </a:r>
          </a:p>
          <a:p>
            <a:r>
              <a:rPr lang="en-US" altLang="en-US" dirty="0"/>
              <a:t>How is Juneteenth related to emancipation?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560388"/>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808288"/>
            <a:ext cx="7885112" cy="1397000"/>
          </a:xfrm>
        </p:spPr>
        <p:txBody>
          <a:bodyPr rtlCol="0">
            <a:normAutofit fontScale="92500"/>
          </a:bodyPr>
          <a:lstStyle/>
          <a:p>
            <a:pPr fontAlgn="auto">
              <a:spcAft>
                <a:spcPts val="0"/>
              </a:spcAft>
              <a:defRPr/>
            </a:pPr>
            <a:r>
              <a:rPr lang="en-US" dirty="0"/>
              <a:t>Analyze texts to determine the effect of the Emancipation Proclamation on the Union’s goals of the Civil War.</a:t>
            </a:r>
          </a:p>
          <a:p>
            <a:pPr fontAlgn="auto">
              <a:spcAft>
                <a:spcPts val="0"/>
              </a:spcAft>
              <a:defRPr/>
            </a:pPr>
            <a:r>
              <a:rPr lang="en-US" dirty="0"/>
              <a:t>Clarify misconceptions surrounding the proclamation.</a:t>
            </a:r>
            <a:endParaRPr lang="en-US" dirty="0">
              <a:highlight>
                <a:srgbClr val="00FFFF"/>
              </a:highlight>
            </a:endParaRPr>
          </a:p>
          <a:p>
            <a:pPr marL="457200" indent="-457200" fontAlgn="auto">
              <a:spcAft>
                <a:spcPts val="0"/>
              </a:spcAft>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Emancipation Proclamation Card Sort</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lvl="0">
              <a:spcAft>
                <a:spcPts val="600"/>
              </a:spcAft>
              <a:buSzPts val="2600"/>
              <a:buChar char="•"/>
            </a:pPr>
            <a:r>
              <a:rPr lang="en-US" dirty="0"/>
              <a:t>Find the heading cards: “The Emancipation Proclamation Did…” and “The Emancipation Proclamation Did Not…”</a:t>
            </a:r>
          </a:p>
          <a:p>
            <a:pPr lvl="0">
              <a:spcAft>
                <a:spcPts val="600"/>
              </a:spcAft>
              <a:buSzPts val="2600"/>
              <a:buChar char="•"/>
            </a:pPr>
            <a:r>
              <a:rPr lang="en-US" dirty="0"/>
              <a:t>Next, sort the remaining cards into one of these two categories.</a:t>
            </a:r>
          </a:p>
          <a:p>
            <a:pPr lvl="0">
              <a:spcAft>
                <a:spcPts val="600"/>
              </a:spcAft>
              <a:buSzPts val="2600"/>
              <a:buChar char="•"/>
            </a:pPr>
            <a:r>
              <a:rPr lang="en-US" dirty="0"/>
              <a:t>Be prepared to explain your choices to the class.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A8A5-709E-722B-F932-73E179EB64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0FCBB-3013-6C10-E623-804851713A64}"/>
              </a:ext>
            </a:extLst>
          </p:cNvPr>
          <p:cNvSpPr>
            <a:spLocks noGrp="1"/>
          </p:cNvSpPr>
          <p:nvPr>
            <p:ph type="title"/>
          </p:nvPr>
        </p:nvSpPr>
        <p:spPr/>
        <p:txBody>
          <a:bodyPr rtlCol="0">
            <a:normAutofit fontScale="90000"/>
          </a:bodyPr>
          <a:lstStyle/>
          <a:p>
            <a:pPr fontAlgn="auto">
              <a:spcAft>
                <a:spcPts val="0"/>
              </a:spcAft>
              <a:defRPr/>
            </a:pPr>
            <a:r>
              <a:rPr lang="en-US" dirty="0"/>
              <a:t>Why-Lighting: The Emancipation Proclamation</a:t>
            </a:r>
          </a:p>
        </p:txBody>
      </p:sp>
      <p:sp>
        <p:nvSpPr>
          <p:cNvPr id="28675" name="Content Placeholder 7">
            <a:extLst>
              <a:ext uri="{FF2B5EF4-FFF2-40B4-BE49-F238E27FC236}">
                <a16:creationId xmlns:a16="http://schemas.microsoft.com/office/drawing/2014/main" id="{27DD650A-F897-7B99-3619-2F51D7E70D39}"/>
              </a:ext>
            </a:extLst>
          </p:cNvPr>
          <p:cNvSpPr>
            <a:spLocks noGrp="1" noChangeArrowheads="1"/>
          </p:cNvSpPr>
          <p:nvPr>
            <p:ph idx="4294967295"/>
          </p:nvPr>
        </p:nvSpPr>
        <p:spPr>
          <a:xfrm>
            <a:off x="628650" y="1370013"/>
            <a:ext cx="4730529" cy="3262312"/>
          </a:xfrm>
        </p:spPr>
        <p:txBody>
          <a:bodyPr/>
          <a:lstStyle/>
          <a:p>
            <a:pPr lvl="0">
              <a:spcAft>
                <a:spcPts val="600"/>
              </a:spcAft>
              <a:buSzPts val="2600"/>
              <a:buChar char="•"/>
            </a:pPr>
            <a:r>
              <a:rPr lang="en-US" dirty="0"/>
              <a:t>As you read the Emancipation Proclamation, highlight the three most important ideas presented in the document. </a:t>
            </a:r>
          </a:p>
          <a:p>
            <a:pPr lvl="0">
              <a:spcAft>
                <a:spcPts val="600"/>
              </a:spcAft>
              <a:buSzPts val="2600"/>
              <a:buChar char="•"/>
            </a:pPr>
            <a:r>
              <a:rPr lang="en-US" dirty="0"/>
              <a:t>Next, for each highlighted phrase, explain why you highlighted it.</a:t>
            </a:r>
          </a:p>
        </p:txBody>
      </p:sp>
      <p:pic>
        <p:nvPicPr>
          <p:cNvPr id="4" name="Graphic 3">
            <a:extLst>
              <a:ext uri="{FF2B5EF4-FFF2-40B4-BE49-F238E27FC236}">
                <a16:creationId xmlns:a16="http://schemas.microsoft.com/office/drawing/2014/main" id="{BBF29B24-EEBA-8DFE-C5CC-DC2976B2B1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5442948" y="1370013"/>
            <a:ext cx="2985435" cy="2985435"/>
          </a:xfrm>
          <a:prstGeom prst="rect">
            <a:avLst/>
          </a:prstGeom>
        </p:spPr>
      </p:pic>
    </p:spTree>
    <p:extLst>
      <p:ext uri="{BB962C8B-B14F-4D97-AF65-F5344CB8AC3E}">
        <p14:creationId xmlns:p14="http://schemas.microsoft.com/office/powerpoint/2010/main" val="92106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99EFB-92BE-F13C-D6D4-6C9467BFF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21C35B-971F-28FB-650C-124E4FE74517}"/>
              </a:ext>
            </a:extLst>
          </p:cNvPr>
          <p:cNvSpPr>
            <a:spLocks noGrp="1"/>
          </p:cNvSpPr>
          <p:nvPr>
            <p:ph type="title"/>
          </p:nvPr>
        </p:nvSpPr>
        <p:spPr/>
        <p:txBody>
          <a:bodyPr rtlCol="0">
            <a:normAutofit/>
          </a:bodyPr>
          <a:lstStyle/>
          <a:p>
            <a:pPr fontAlgn="auto">
              <a:spcAft>
                <a:spcPts val="0"/>
              </a:spcAft>
              <a:defRPr/>
            </a:pPr>
            <a:r>
              <a:rPr lang="en-US" sz="2800" dirty="0"/>
              <a:t>Paired Text Analysis: The Emancipation Proclamation</a:t>
            </a:r>
          </a:p>
        </p:txBody>
      </p:sp>
      <p:sp>
        <p:nvSpPr>
          <p:cNvPr id="25602" name="Content Placeholder 2">
            <a:extLst>
              <a:ext uri="{FF2B5EF4-FFF2-40B4-BE49-F238E27FC236}">
                <a16:creationId xmlns:a16="http://schemas.microsoft.com/office/drawing/2014/main" id="{6AA83425-B7CF-6230-999B-C4433C6D9C9D}"/>
              </a:ext>
            </a:extLst>
          </p:cNvPr>
          <p:cNvSpPr>
            <a:spLocks noGrp="1" noChangeArrowheads="1"/>
          </p:cNvSpPr>
          <p:nvPr>
            <p:ph idx="4294967295"/>
          </p:nvPr>
        </p:nvSpPr>
        <p:spPr/>
        <p:txBody>
          <a:bodyPr/>
          <a:lstStyle/>
          <a:p>
            <a:pPr lvl="0">
              <a:spcAft>
                <a:spcPts val="600"/>
              </a:spcAft>
              <a:buSzPts val="2600"/>
              <a:buChar char="•"/>
            </a:pPr>
            <a:r>
              <a:rPr lang="en-US" dirty="0"/>
              <a:t>The Emancipation Proclamation freed enslaved people in the states in rebellion against the U.S.</a:t>
            </a:r>
          </a:p>
          <a:p>
            <a:pPr lvl="0">
              <a:spcAft>
                <a:spcPts val="600"/>
              </a:spcAft>
              <a:buSzPts val="2600"/>
              <a:buChar char="•"/>
            </a:pPr>
            <a:r>
              <a:rPr lang="en-US" dirty="0"/>
              <a:t>President Lincoln presented freeing enslaved people in the Confederacy as a necessary war measure to help defeat the Confederacy and end the war.</a:t>
            </a:r>
          </a:p>
          <a:p>
            <a:pPr lvl="0">
              <a:spcAft>
                <a:spcPts val="600"/>
              </a:spcAft>
              <a:buSzPts val="2600"/>
              <a:buChar char="•"/>
            </a:pPr>
            <a:r>
              <a:rPr lang="en-US" dirty="0"/>
              <a:t>Black men freed from slavery were then able to be accepted into the Union military.</a:t>
            </a:r>
          </a:p>
        </p:txBody>
      </p:sp>
    </p:spTree>
    <p:extLst>
      <p:ext uri="{BB962C8B-B14F-4D97-AF65-F5344CB8AC3E}">
        <p14:creationId xmlns:p14="http://schemas.microsoft.com/office/powerpoint/2010/main" val="3238116299"/>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2955A4EC-A41F-924E-8A5C-EC8D30BCF2B0}" vid="{C1FC503B-5766-4541-B590-824E08429B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ARN Slides 25" id="{2955A4EC-A41F-924E-8A5C-EC8D30BCF2B0}" vid="{D45ADE69-AC46-AB4B-AFB7-4F6B3A12186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8064</TotalTime>
  <Words>651</Words>
  <Application>Microsoft Macintosh PowerPoint</Application>
  <PresentationFormat>On-screen Show (16:9)</PresentationFormat>
  <Paragraphs>58</Paragraphs>
  <Slides>17</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 Display</vt:lpstr>
      <vt:lpstr>Arial</vt:lpstr>
      <vt:lpstr>Calibri</vt:lpstr>
      <vt:lpstr>Courier New</vt:lpstr>
      <vt:lpstr>System Font Regular</vt:lpstr>
      <vt:lpstr>Wingdings</vt:lpstr>
      <vt:lpstr>Custom Design</vt:lpstr>
      <vt:lpstr>1_Custom Design</vt:lpstr>
      <vt:lpstr>PowerPoint Presentation</vt:lpstr>
      <vt:lpstr>The Emancipation Proclamation</vt:lpstr>
      <vt:lpstr>Text Impressions</vt:lpstr>
      <vt:lpstr>PowerPoint Presentation</vt:lpstr>
      <vt:lpstr>Essential Questions</vt:lpstr>
      <vt:lpstr>Learning Objectives</vt:lpstr>
      <vt:lpstr>Emancipation Proclamation Card Sort</vt:lpstr>
      <vt:lpstr>Why-Lighting: The Emancipation Proclamation</vt:lpstr>
      <vt:lpstr>Paired Text Analysis: The Emancipation Proclamation</vt:lpstr>
      <vt:lpstr>Why-Lighting: Lincoln’s First Inaugural Address</vt:lpstr>
      <vt:lpstr>Paired Text Analysis: Lincoln’s First Inaugural Address</vt:lpstr>
      <vt:lpstr>Both Texts Together</vt:lpstr>
      <vt:lpstr>Both Texts Together</vt:lpstr>
      <vt:lpstr>Card Sort Revisited</vt:lpstr>
      <vt:lpstr>Juneteenth</vt:lpstr>
      <vt:lpstr>30-Second Expert</vt:lpstr>
      <vt:lpstr>Two-Minute Paper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Emancipation Proclamation</dc:title>
  <dc:subject/>
  <dc:creator>K20 Center</dc:creator>
  <cp:keywords/>
  <dc:description/>
  <cp:lastModifiedBy>Gracia, Ann M.</cp:lastModifiedBy>
  <cp:revision>13</cp:revision>
  <dcterms:created xsi:type="dcterms:W3CDTF">2025-08-05T20:58:42Z</dcterms:created>
  <dcterms:modified xsi:type="dcterms:W3CDTF">2026-06-24T19:26:05Z</dcterms:modified>
  <cp:category/>
</cp:coreProperties>
</file>