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Salesk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2E3F4-E3F6-42F8-BAD3-3BD154F8CE1B}" v="91" dt="2020-02-24T21:32:22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93" d="100"/>
          <a:sy n="193" d="100"/>
        </p:scale>
        <p:origin x="376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1T20:34:13.151" idx="1">
    <p:pos x="6000" y="0"/>
    <p:text>Some type of graphic that shows different types of marks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b9d9a99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b9d9a99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bba40ca8a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bba40ca8a_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cc06d8a7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cc06d8a7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fill out the notes organizer section of the handout. 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b66bce9d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b66bce9d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b66bce9d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b66bce9d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use the news story template to organize their notes into a story.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cc06d8a7c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cc06d8a7c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b66bce9d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b66bce9d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b9d9a99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b9d9a99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b9d9a99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b9d9a99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619d323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619d323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bba40ca8a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bba40ca8a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b619d323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b619d323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bba40ca8a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bba40ca8a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b9d9a99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b9d9a99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Because readers typically don’t spend much time reading a news story, emphasize that reporters/writers </a:t>
            </a:r>
            <a:r>
              <a:rPr lang="en-US" dirty="0"/>
              <a:t>prioritize important content within the first few lines.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b9d9a99b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b9d9a99b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27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8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0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03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An9e5s8AMM?feature=oembed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34288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/>
              <a:t>A W</a:t>
            </a:r>
            <a:r>
              <a:rPr lang="en-US" sz="4400" dirty="0"/>
              <a:t>ay</a:t>
            </a:r>
            <a:r>
              <a:rPr lang="en" sz="4400" dirty="0"/>
              <a:t> W</a:t>
            </a:r>
            <a:r>
              <a:rPr lang="en-US" sz="4400" dirty="0"/>
              <a:t>ith</a:t>
            </a:r>
            <a:r>
              <a:rPr lang="en" sz="4400" dirty="0"/>
              <a:t> </a:t>
            </a:r>
            <a:r>
              <a:rPr lang="en-US" sz="4400" dirty="0"/>
              <a:t>Words</a:t>
            </a:r>
            <a:endParaRPr sz="4400" dirty="0"/>
          </a:p>
          <a:p>
            <a:pPr marL="0" marR="34288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i="1" dirty="0"/>
              <a:t>What does an Editor do? </a:t>
            </a:r>
            <a:endParaRPr sz="3200" i="1" dirty="0"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800350"/>
            <a:ext cx="7854696" cy="131445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7th &amp; 8th grade ELA Lesson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Activity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 dirty="0"/>
              <a:t>With a partner, match the element of the news story with its story part.</a:t>
            </a:r>
            <a:endParaRPr sz="2600" dirty="0"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84844" y="1558656"/>
            <a:ext cx="3891678" cy="222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457200" y="279121"/>
            <a:ext cx="8229600" cy="506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Card Sort Order</a:t>
            </a:r>
            <a:endParaRPr sz="3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E2569C-0C26-EF45-8D3C-D6A450189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67509"/>
              </p:ext>
            </p:extLst>
          </p:nvPr>
        </p:nvGraphicFramePr>
        <p:xfrm>
          <a:off x="1098062" y="1050944"/>
          <a:ext cx="6096000" cy="3840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621325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2173141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" dirty="0">
                          <a:latin typeface="+mj-lt"/>
                        </a:rPr>
                        <a:t>Headline: 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Local Man Bites Dog</a:t>
                      </a:r>
                      <a:endParaRPr lang="en-US" sz="1800" dirty="0">
                        <a:solidFill>
                          <a:srgbClr val="98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6118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" dirty="0">
                          <a:latin typeface="+mj-lt"/>
                        </a:rPr>
                        <a:t>Byline: 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Rhonda A. Reporter</a:t>
                      </a:r>
                      <a:endParaRPr lang="en-US" sz="1800" dirty="0">
                        <a:solidFill>
                          <a:srgbClr val="98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1061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" dirty="0">
                          <a:latin typeface="+mj-lt"/>
                        </a:rPr>
                        <a:t>The Lead: 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>
                          <a:latin typeface="+mj-lt"/>
                        </a:rPr>
                        <a:t>Yesterday, March 22nd, in a stunning turn of events...</a:t>
                      </a:r>
                      <a:endParaRPr lang="en-US" sz="1800" dirty="0">
                        <a:solidFill>
                          <a:srgbClr val="98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4662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Supporting </a:t>
                      </a:r>
                      <a:r>
                        <a:rPr lang="en" dirty="0">
                          <a:latin typeface="+mj-lt"/>
                        </a:rPr>
                        <a:t>Paragraph #1: 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Smith was taken to Mercy Hospital...</a:t>
                      </a:r>
                      <a:endParaRPr lang="en-US" sz="1800" dirty="0">
                        <a:solidFill>
                          <a:srgbClr val="98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21954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" dirty="0">
                          <a:latin typeface="+mj-lt"/>
                        </a:rPr>
                        <a:t> </a:t>
                      </a:r>
                      <a:r>
                        <a:rPr lang="en-US" dirty="0">
                          <a:latin typeface="+mj-lt"/>
                        </a:rPr>
                        <a:t>Supporting </a:t>
                      </a:r>
                      <a:r>
                        <a:rPr lang="en" dirty="0">
                          <a:latin typeface="+mj-lt"/>
                        </a:rPr>
                        <a:t>Paragraph #2: 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Mrs. Javits, Viper’s owner, was quoted...</a:t>
                      </a:r>
                      <a:endParaRPr lang="en-US" sz="1800" dirty="0">
                        <a:solidFill>
                          <a:srgbClr val="98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5931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" dirty="0">
                          <a:latin typeface="+mj-lt"/>
                        </a:rPr>
                        <a:t>Conclusion: 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" sz="1800" dirty="0">
                          <a:latin typeface="+mj-lt"/>
                        </a:rPr>
                        <a:t>It’s not unusual for postmen to be...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7525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idx="1"/>
          </p:nvPr>
        </p:nvSpPr>
        <p:spPr>
          <a:xfrm>
            <a:off x="2403565" y="1111976"/>
            <a:ext cx="4336868" cy="32918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solidFill>
                  <a:schemeClr val="accent4"/>
                </a:solidFill>
              </a:rPr>
              <a:t>As you watch this interview, </a:t>
            </a:r>
            <a:r>
              <a:rPr lang="en-US" dirty="0">
                <a:solidFill>
                  <a:schemeClr val="accent4"/>
                </a:solidFill>
              </a:rPr>
              <a:t>make </a:t>
            </a:r>
            <a:r>
              <a:rPr lang="en" dirty="0">
                <a:solidFill>
                  <a:schemeClr val="accent4"/>
                </a:solidFill>
              </a:rPr>
              <a:t>notes in </a:t>
            </a:r>
            <a:r>
              <a:rPr lang="en-US" dirty="0">
                <a:solidFill>
                  <a:schemeClr val="accent4"/>
                </a:solidFill>
              </a:rPr>
              <a:t>your</a:t>
            </a:r>
            <a:r>
              <a:rPr lang="en" dirty="0">
                <a:solidFill>
                  <a:schemeClr val="accent4"/>
                </a:solidFill>
              </a:rPr>
              <a:t> organizer.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4C5F5A-1CD6-4572-8709-924D6996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983" y="2937401"/>
            <a:ext cx="1678033" cy="1678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57F629-9DAC-4275-B6B8-872097342645}"/>
              </a:ext>
            </a:extLst>
          </p:cNvPr>
          <p:cNvSpPr/>
          <p:nvPr/>
        </p:nvSpPr>
        <p:spPr>
          <a:xfrm>
            <a:off x="2403565" y="46154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Freepik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Interview. 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Flaticon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Retrieved from https://www.flaticon.com/free-icon/interview_2298158?term=interview&amp;page=1&amp;position=9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73902" y="536002"/>
            <a:ext cx="7772400" cy="74415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What Does </a:t>
            </a:r>
            <a:r>
              <a:rPr lang="en-US" sz="3000" b="1" dirty="0"/>
              <a:t>it </a:t>
            </a:r>
            <a:r>
              <a:rPr lang="en" sz="3000" b="1" dirty="0"/>
              <a:t>Mean </a:t>
            </a:r>
            <a:r>
              <a:rPr lang="en-US" sz="3000" b="1" dirty="0"/>
              <a:t>t</a:t>
            </a:r>
            <a:r>
              <a:rPr lang="en" sz="3000" b="1" dirty="0"/>
              <a:t>o </a:t>
            </a:r>
            <a:r>
              <a:rPr lang="en-US" sz="3000" b="1" dirty="0"/>
              <a:t>B</a:t>
            </a:r>
            <a:r>
              <a:rPr lang="en" sz="3000" b="1" dirty="0"/>
              <a:t>e </a:t>
            </a:r>
            <a:r>
              <a:rPr lang="en-US" sz="3000" b="1" dirty="0"/>
              <a:t>a</a:t>
            </a:r>
            <a:r>
              <a:rPr lang="en" sz="3000" b="1" dirty="0"/>
              <a:t> Copy Editor?</a:t>
            </a:r>
            <a:endParaRPr sz="3000" b="1" dirty="0"/>
          </a:p>
        </p:txBody>
      </p:sp>
      <p:pic>
        <p:nvPicPr>
          <p:cNvPr id="2" name="Online Media 1" title="ICAP - A Way with Words">
            <a:hlinkClick r:id="" action="ppaction://media"/>
            <a:extLst>
              <a:ext uri="{FF2B5EF4-FFF2-40B4-BE49-F238E27FC236}">
                <a16:creationId xmlns:a16="http://schemas.microsoft.com/office/drawing/2014/main" id="{E39FDE8F-D0F3-4C2B-8B02-8ACCC73F86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0928" y="1426148"/>
            <a:ext cx="4962144" cy="2791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560AA8-63B9-4B03-A7CF-F13057CA7AD3}"/>
              </a:ext>
            </a:extLst>
          </p:cNvPr>
          <p:cNvSpPr txBox="1"/>
          <p:nvPr/>
        </p:nvSpPr>
        <p:spPr>
          <a:xfrm>
            <a:off x="2090929" y="4222218"/>
            <a:ext cx="496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K20 center. (2020, February 24). ICAP - A Way with Words. YouTube. Retrieved from https://youtu.be/QAn9e5s8AMM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0;p28">
            <a:extLst>
              <a:ext uri="{FF2B5EF4-FFF2-40B4-BE49-F238E27FC236}">
                <a16:creationId xmlns:a16="http://schemas.microsoft.com/office/drawing/2014/main" id="{0B8FB2AE-11F7-4F74-8C8D-092D5107BD5B}"/>
              </a:ext>
            </a:extLst>
          </p:cNvPr>
          <p:cNvSpPr txBox="1">
            <a:spLocks/>
          </p:cNvSpPr>
          <p:nvPr/>
        </p:nvSpPr>
        <p:spPr>
          <a:xfrm>
            <a:off x="2129249" y="1111976"/>
            <a:ext cx="4885500" cy="3291840"/>
          </a:xfrm>
          <a:prstGeom prst="rect">
            <a:avLst/>
          </a:prstGeom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ctr">
              <a:spcBef>
                <a:spcPts val="480"/>
              </a:spcBef>
              <a:buSzPts val="24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Organize your notes into a news story with the News Story Template.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6662C0-6020-43A0-B4BE-38DA5DDFC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983" y="2937401"/>
            <a:ext cx="1678033" cy="16780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D78C3E-3280-4C7A-B060-DA9F7CF1138C}"/>
              </a:ext>
            </a:extLst>
          </p:cNvPr>
          <p:cNvSpPr/>
          <p:nvPr/>
        </p:nvSpPr>
        <p:spPr>
          <a:xfrm>
            <a:off x="2403565" y="46154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Freepik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Interview. 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Flaticon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Retrieved from https://www.flaticon.com/free-icon/interview_2298158?term=interview&amp;page=1&amp;position=9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 the Editor!</a:t>
            </a:r>
            <a:endParaRPr dirty="0"/>
          </a:p>
        </p:txBody>
      </p:sp>
      <p:sp>
        <p:nvSpPr>
          <p:cNvPr id="169" name="Google Shape;169;p31"/>
          <p:cNvSpPr txBox="1">
            <a:spLocks noGrp="1"/>
          </p:cNvSpPr>
          <p:nvPr>
            <p:ph idx="1"/>
          </p:nvPr>
        </p:nvSpPr>
        <p:spPr>
          <a:xfrm>
            <a:off x="457200" y="1451600"/>
            <a:ext cx="5134500" cy="19512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Using the writing checklist, edit your partner’s news story to improve it. 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Offer suggestions for changes.</a:t>
            </a:r>
            <a:endParaRPr dirty="0"/>
          </a:p>
        </p:txBody>
      </p:sp>
      <p:pic>
        <p:nvPicPr>
          <p:cNvPr id="7" name="Card Graphic">
            <a:extLst>
              <a:ext uri="{FF2B5EF4-FFF2-40B4-BE49-F238E27FC236}">
                <a16:creationId xmlns:a16="http://schemas.microsoft.com/office/drawing/2014/main" id="{665896F7-C984-40B9-894E-9C7609B9FFC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27426" y="1412520"/>
            <a:ext cx="1951265" cy="19512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 </a:t>
            </a: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is one thing you learned about being a copy editor?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is one thing you can do immediately to improve your writing? </a:t>
            </a:r>
            <a:endParaRPr dirty="0"/>
          </a:p>
        </p:txBody>
      </p:sp>
      <p:pic>
        <p:nvPicPr>
          <p:cNvPr id="5" name="Card Graphic">
            <a:extLst>
              <a:ext uri="{FF2B5EF4-FFF2-40B4-BE49-F238E27FC236}">
                <a16:creationId xmlns:a16="http://schemas.microsoft.com/office/drawing/2014/main" id="{00874C81-87B3-4745-B459-00B376F8573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24722" y="1628653"/>
            <a:ext cx="3644511" cy="18861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75" name="Google Shape;75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" dirty="0"/>
              <a:t>What is the purpose of applying grammar and mechanics? </a:t>
            </a:r>
            <a:endParaRPr dirty="0"/>
          </a:p>
          <a:p>
            <a:pPr marL="342900" indent="-342900">
              <a:spcBef>
                <a:spcPts val="1000"/>
              </a:spcBef>
              <a:spcAft>
                <a:spcPts val="600"/>
              </a:spcAft>
            </a:pPr>
            <a:r>
              <a:rPr lang="en" dirty="0"/>
              <a:t>What does a copy editor do?</a:t>
            </a:r>
            <a:endParaRPr dirty="0"/>
          </a:p>
          <a:p>
            <a:pPr marL="342900" indent="-342900">
              <a:spcBef>
                <a:spcPts val="1000"/>
              </a:spcBef>
              <a:spcAft>
                <a:spcPts val="600"/>
              </a:spcAft>
            </a:pPr>
            <a:r>
              <a:rPr lang="en" dirty="0"/>
              <a:t>How can editing written work improve its quality?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 for Today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Aft>
                <a:spcPts val="1200"/>
              </a:spcAft>
            </a:pPr>
            <a:r>
              <a:rPr lang="en" dirty="0"/>
              <a:t>Identify what editors do.</a:t>
            </a:r>
            <a:endParaRPr dirty="0"/>
          </a:p>
          <a:p>
            <a:pPr indent="-457200">
              <a:spcAft>
                <a:spcPts val="1200"/>
              </a:spcAft>
            </a:pPr>
            <a:r>
              <a:rPr lang="en" dirty="0"/>
              <a:t>Identify and practice the skills needed to be an editor.</a:t>
            </a:r>
            <a:endParaRPr dirty="0"/>
          </a:p>
          <a:p>
            <a:pPr indent="-457200">
              <a:spcAft>
                <a:spcPts val="1200"/>
              </a:spcAft>
            </a:pPr>
            <a:r>
              <a:rPr lang="en" dirty="0"/>
              <a:t>Create a news story that has been edited.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36FBC96-A999-4CDD-8037-1FD3B56E996E}"/>
              </a:ext>
            </a:extLst>
          </p:cNvPr>
          <p:cNvSpPr/>
          <p:nvPr/>
        </p:nvSpPr>
        <p:spPr>
          <a:xfrm>
            <a:off x="5454925" y="421314"/>
            <a:ext cx="2707848" cy="4344787"/>
          </a:xfrm>
          <a:prstGeom prst="roundRect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Your</a:t>
            </a:r>
            <a:r>
              <a:rPr lang="en" dirty="0"/>
              <a:t> task:</a:t>
            </a:r>
            <a:endParaRPr sz="48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sz="half" idx="1"/>
          </p:nvPr>
        </p:nvSpPr>
        <p:spPr>
          <a:xfrm>
            <a:off x="457200" y="1163101"/>
            <a:ext cx="4038600" cy="36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Read the paragraph.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Edit or correct the paragraph by looking for punctuation and spelling errors, incomplete sentences, subject/verb agreement issues, and any awkward writing. 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160829-D7CC-45C6-B977-65D3B5FAF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26294"/>
              </p:ext>
            </p:extLst>
          </p:nvPr>
        </p:nvGraphicFramePr>
        <p:xfrm>
          <a:off x="5565274" y="503864"/>
          <a:ext cx="2547257" cy="4157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257">
                  <a:extLst>
                    <a:ext uri="{9D8B030D-6E8A-4147-A177-3AD203B41FA5}">
                      <a16:colId xmlns:a16="http://schemas.microsoft.com/office/drawing/2014/main" val="802202348"/>
                    </a:ext>
                  </a:extLst>
                </a:gridCol>
              </a:tblGrid>
              <a:tr h="4764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4"/>
                          </a:solidFill>
                          <a:latin typeface="+mj-lt"/>
                        </a:rPr>
                        <a:t>Editing Marks</a:t>
                      </a:r>
                    </a:p>
                  </a:txBody>
                  <a:tcPr anchor="ctr"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101752"/>
                  </a:ext>
                </a:extLst>
              </a:tr>
              <a:tr h="4764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capitalize a letter</a:t>
                      </a:r>
                    </a:p>
                  </a:txBody>
                  <a:tcPr anchor="ctr"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5020781"/>
                  </a:ext>
                </a:extLst>
              </a:tr>
              <a:tr h="82243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Change an uppercase Letter to lowercase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286540"/>
                  </a:ext>
                </a:extLst>
              </a:tr>
              <a:tr h="4764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Insert word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431659"/>
                  </a:ext>
                </a:extLst>
              </a:tr>
              <a:tr h="4764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Fix speilling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80608"/>
                  </a:ext>
                </a:extLst>
              </a:tr>
              <a:tr h="4764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Delete or remove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989086"/>
                  </a:ext>
                </a:extLst>
              </a:tr>
              <a:tr h="47648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+mj-lt"/>
                        </a:rPr>
                        <a:t>¶ </a:t>
                      </a:r>
                      <a:r>
                        <a:rPr lang="en-US" sz="1800" dirty="0">
                          <a:latin typeface="+mj-lt"/>
                        </a:rPr>
                        <a:t>Indent paragraph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386107"/>
                  </a:ext>
                </a:extLst>
              </a:tr>
              <a:tr h="4764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Reverse letters words 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89512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988CB6-0EC1-4B89-A34F-52CCFE66B05A}"/>
              </a:ext>
            </a:extLst>
          </p:cNvPr>
          <p:cNvCxnSpPr/>
          <p:nvPr/>
        </p:nvCxnSpPr>
        <p:spPr>
          <a:xfrm>
            <a:off x="5640636" y="1325666"/>
            <a:ext cx="125605" cy="0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7905C3-2F0A-4C33-A298-6AB879942132}"/>
              </a:ext>
            </a:extLst>
          </p:cNvPr>
          <p:cNvCxnSpPr/>
          <p:nvPr/>
        </p:nvCxnSpPr>
        <p:spPr>
          <a:xfrm>
            <a:off x="5640636" y="1392655"/>
            <a:ext cx="125605" cy="0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D0A357-4E28-4512-B7A3-ADBADCDD3AFD}"/>
              </a:ext>
            </a:extLst>
          </p:cNvPr>
          <p:cNvCxnSpPr/>
          <p:nvPr/>
        </p:nvCxnSpPr>
        <p:spPr>
          <a:xfrm>
            <a:off x="5640635" y="1454620"/>
            <a:ext cx="125605" cy="0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540F4-C4EE-4BF9-A38C-C83CDB8557C7}"/>
              </a:ext>
            </a:extLst>
          </p:cNvPr>
          <p:cNvCxnSpPr>
            <a:cxnSpLocks/>
          </p:cNvCxnSpPr>
          <p:nvPr/>
        </p:nvCxnSpPr>
        <p:spPr>
          <a:xfrm flipV="1">
            <a:off x="5619654" y="1898422"/>
            <a:ext cx="167565" cy="259582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292905-6D71-4E71-8F29-58132CACE96A}"/>
              </a:ext>
            </a:extLst>
          </p:cNvPr>
          <p:cNvCxnSpPr>
            <a:cxnSpLocks/>
          </p:cNvCxnSpPr>
          <p:nvPr/>
        </p:nvCxnSpPr>
        <p:spPr>
          <a:xfrm flipV="1">
            <a:off x="6096070" y="2582792"/>
            <a:ext cx="132396" cy="123430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8D58FE-2333-4AF7-893F-0EC29510CC1A}"/>
              </a:ext>
            </a:extLst>
          </p:cNvPr>
          <p:cNvCxnSpPr>
            <a:cxnSpLocks/>
          </p:cNvCxnSpPr>
          <p:nvPr/>
        </p:nvCxnSpPr>
        <p:spPr>
          <a:xfrm flipH="1" flipV="1">
            <a:off x="6228467" y="2591816"/>
            <a:ext cx="148270" cy="114406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29EB6D0-9B02-43B7-A873-76F4ADE3FBF3}"/>
              </a:ext>
            </a:extLst>
          </p:cNvPr>
          <p:cNvSpPr/>
          <p:nvPr/>
        </p:nvSpPr>
        <p:spPr>
          <a:xfrm>
            <a:off x="5901894" y="2873112"/>
            <a:ext cx="884255" cy="29642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C2A869-DE39-41B8-A606-34C625E89F1B}"/>
              </a:ext>
            </a:extLst>
          </p:cNvPr>
          <p:cNvCxnSpPr/>
          <p:nvPr/>
        </p:nvCxnSpPr>
        <p:spPr>
          <a:xfrm>
            <a:off x="6285406" y="3496110"/>
            <a:ext cx="1083547" cy="0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6907320-EF83-4AFA-BE3F-086DE30282AA}"/>
              </a:ext>
            </a:extLst>
          </p:cNvPr>
          <p:cNvSpPr/>
          <p:nvPr/>
        </p:nvSpPr>
        <p:spPr>
          <a:xfrm>
            <a:off x="7147889" y="4301640"/>
            <a:ext cx="849086" cy="288437"/>
          </a:xfrm>
          <a:custGeom>
            <a:avLst/>
            <a:gdLst>
              <a:gd name="connsiteX0" fmla="*/ 0 w 962733"/>
              <a:gd name="connsiteY0" fmla="*/ 38530 h 288437"/>
              <a:gd name="connsiteX1" fmla="*/ 693336 w 962733"/>
              <a:gd name="connsiteY1" fmla="*/ 18433 h 288437"/>
              <a:gd name="connsiteX2" fmla="*/ 487345 w 962733"/>
              <a:gd name="connsiteY2" fmla="*/ 269642 h 288437"/>
              <a:gd name="connsiteX3" fmla="*/ 904352 w 962733"/>
              <a:gd name="connsiteY3" fmla="*/ 269642 h 288437"/>
              <a:gd name="connsiteX4" fmla="*/ 949569 w 962733"/>
              <a:gd name="connsiteY4" fmla="*/ 264618 h 28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733" h="288437">
                <a:moveTo>
                  <a:pt x="0" y="38530"/>
                </a:moveTo>
                <a:cubicBezTo>
                  <a:pt x="306056" y="9222"/>
                  <a:pt x="612112" y="-20086"/>
                  <a:pt x="693336" y="18433"/>
                </a:cubicBezTo>
                <a:cubicBezTo>
                  <a:pt x="774560" y="56952"/>
                  <a:pt x="452176" y="227774"/>
                  <a:pt x="487345" y="269642"/>
                </a:cubicBezTo>
                <a:cubicBezTo>
                  <a:pt x="522514" y="311510"/>
                  <a:pt x="827315" y="270479"/>
                  <a:pt x="904352" y="269642"/>
                </a:cubicBezTo>
                <a:cubicBezTo>
                  <a:pt x="981389" y="268805"/>
                  <a:pt x="965479" y="266711"/>
                  <a:pt x="949569" y="264618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D0C609-97A8-4D77-ACA6-ACB52F100EE2}"/>
              </a:ext>
            </a:extLst>
          </p:cNvPr>
          <p:cNvCxnSpPr/>
          <p:nvPr/>
        </p:nvCxnSpPr>
        <p:spPr>
          <a:xfrm>
            <a:off x="5619654" y="898611"/>
            <a:ext cx="2377321" cy="0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FBBA62-2173-4BB8-8C4E-79F7952FA361}"/>
              </a:ext>
            </a:extLst>
          </p:cNvPr>
          <p:cNvSpPr txBox="1"/>
          <p:nvPr/>
        </p:nvSpPr>
        <p:spPr>
          <a:xfrm>
            <a:off x="6096070" y="2525160"/>
            <a:ext cx="26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/>
                </a:solidFill>
                <a:latin typeface="+mj-lt"/>
              </a:rPr>
              <a:t>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Edited Paragraph</a:t>
            </a:r>
            <a:endParaRPr dirty="0">
              <a:solidFill>
                <a:srgbClr val="991B1E"/>
              </a:solidFill>
            </a:endParaRPr>
          </a:p>
        </p:txBody>
      </p:sp>
      <p:sp>
        <p:nvSpPr>
          <p:cNvPr id="94" name="Google Shape;94;p21"/>
          <p:cNvSpPr txBox="1">
            <a:spLocks noGrp="1"/>
          </p:cNvSpPr>
          <p:nvPr>
            <p:ph idx="1"/>
          </p:nvPr>
        </p:nvSpPr>
        <p:spPr>
          <a:xfrm>
            <a:off x="457200" y="162396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Have you ever thought you might like to be</a:t>
            </a:r>
            <a:r>
              <a:rPr lang="en" sz="2400" dirty="0">
                <a:solidFill>
                  <a:srgbClr val="FF0000"/>
                </a:solidFill>
              </a:rPr>
              <a:t> an</a:t>
            </a:r>
            <a:r>
              <a:rPr lang="en" sz="2400" dirty="0"/>
              <a:t> editor in a future </a:t>
            </a:r>
            <a:r>
              <a:rPr lang="en" sz="2400" dirty="0">
                <a:solidFill>
                  <a:srgbClr val="FF0000"/>
                </a:solidFill>
              </a:rPr>
              <a:t>career</a:t>
            </a:r>
            <a:r>
              <a:rPr lang="en" sz="2400" dirty="0"/>
              <a:t>?</a:t>
            </a:r>
            <a:r>
              <a:rPr lang="en" sz="2400" dirty="0">
                <a:solidFill>
                  <a:srgbClr val="FF0000"/>
                </a:solidFill>
              </a:rPr>
              <a:t>  E</a:t>
            </a:r>
            <a:r>
              <a:rPr lang="en" sz="2400" dirty="0"/>
              <a:t>ditors are great readers and they love to revise,</a:t>
            </a:r>
            <a:r>
              <a:rPr lang="en" sz="2400" dirty="0">
                <a:solidFill>
                  <a:srgbClr val="FF0000"/>
                </a:solidFill>
              </a:rPr>
              <a:t> finish</a:t>
            </a:r>
            <a:r>
              <a:rPr lang="en" sz="2400" dirty="0"/>
              <a:t>, and review stories in newspapers</a:t>
            </a:r>
            <a:r>
              <a:rPr lang="en" sz="2400" dirty="0">
                <a:solidFill>
                  <a:srgbClr val="FF0000"/>
                </a:solidFill>
              </a:rPr>
              <a:t>,</a:t>
            </a:r>
            <a:r>
              <a:rPr lang="en" sz="2400" dirty="0"/>
              <a:t> magazines</a:t>
            </a:r>
            <a:r>
              <a:rPr lang="en" sz="2400" dirty="0">
                <a:solidFill>
                  <a:srgbClr val="FF0000"/>
                </a:solidFill>
              </a:rPr>
              <a:t>,</a:t>
            </a:r>
            <a:r>
              <a:rPr lang="en" sz="2400" dirty="0"/>
              <a:t> books</a:t>
            </a:r>
            <a:r>
              <a:rPr lang="en" sz="2400" dirty="0">
                <a:solidFill>
                  <a:srgbClr val="FF0000"/>
                </a:solidFill>
              </a:rPr>
              <a:t>,</a:t>
            </a:r>
            <a:r>
              <a:rPr lang="en" sz="2400" dirty="0"/>
              <a:t> and </a:t>
            </a:r>
            <a:r>
              <a:rPr lang="en" sz="2400" dirty="0">
                <a:solidFill>
                  <a:srgbClr val="FF0000"/>
                </a:solidFill>
              </a:rPr>
              <a:t>multimedia</a:t>
            </a:r>
            <a:r>
              <a:rPr lang="en" sz="2400" dirty="0"/>
              <a:t> sources. Editors </a:t>
            </a:r>
            <a:r>
              <a:rPr lang="en" sz="2400" dirty="0">
                <a:solidFill>
                  <a:srgbClr val="FF0000"/>
                </a:solidFill>
              </a:rPr>
              <a:t>are </a:t>
            </a:r>
            <a:r>
              <a:rPr lang="en" sz="2400" dirty="0"/>
              <a:t>responsible for checking the facts, spelling, </a:t>
            </a:r>
            <a:r>
              <a:rPr lang="en" sz="2400" dirty="0">
                <a:solidFill>
                  <a:srgbClr val="FF0000"/>
                </a:solidFill>
              </a:rPr>
              <a:t>grammar</a:t>
            </a:r>
            <a:r>
              <a:rPr lang="en" sz="2400" dirty="0"/>
              <a:t>, and punctuation in all types of publications.  They look for ways to make the words better </a:t>
            </a:r>
            <a:r>
              <a:rPr lang="en" sz="2400" dirty="0">
                <a:solidFill>
                  <a:srgbClr val="FF0000"/>
                </a:solidFill>
              </a:rPr>
              <a:t>to improve the writing.</a:t>
            </a:r>
            <a:endParaRPr sz="24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FF9697-7616-4D4C-A22A-3ACC1D5E5B2D}"/>
              </a:ext>
            </a:extLst>
          </p:cNvPr>
          <p:cNvCxnSpPr/>
          <p:nvPr/>
        </p:nvCxnSpPr>
        <p:spPr>
          <a:xfrm>
            <a:off x="4944331" y="4024455"/>
            <a:ext cx="281985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Think-Pair-Share </a:t>
            </a:r>
            <a:endParaRPr dirty="0"/>
          </a:p>
        </p:txBody>
      </p:sp>
      <p:sp>
        <p:nvSpPr>
          <p:cNvPr id="100" name="Google Shape;100;p22"/>
          <p:cNvSpPr txBox="1">
            <a:spLocks noGrp="1"/>
          </p:cNvSpPr>
          <p:nvPr>
            <p:ph sz="half" idx="1"/>
          </p:nvPr>
        </p:nvSpPr>
        <p:spPr>
          <a:xfrm>
            <a:off x="457200" y="1440064"/>
            <a:ext cx="3594632" cy="33261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" dirty="0"/>
              <a:t>What did the paragraph tell you about the job of an editor?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" dirty="0"/>
              <a:t>Do you need these skills for the real world? </a:t>
            </a:r>
            <a:endParaRPr dirty="0"/>
          </a:p>
        </p:txBody>
      </p:sp>
      <p:pic>
        <p:nvPicPr>
          <p:cNvPr id="5" name="Card Graphic">
            <a:extLst>
              <a:ext uri="{FF2B5EF4-FFF2-40B4-BE49-F238E27FC236}">
                <a16:creationId xmlns:a16="http://schemas.microsoft.com/office/drawing/2014/main" id="{604D6F71-522B-487F-A94D-2D38D07B59A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051832" y="1440064"/>
            <a:ext cx="4800107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419354" y="1796019"/>
            <a:ext cx="3521483" cy="169399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/>
              <a:t>What does an Editor do?</a:t>
            </a:r>
            <a:endParaRPr sz="2000" b="1" dirty="0"/>
          </a:p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Plan content for publication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Review and revise content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dirty="0"/>
              <a:t>                  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4294967295"/>
          </p:nvPr>
        </p:nvSpPr>
        <p:spPr>
          <a:xfrm>
            <a:off x="4453221" y="340128"/>
            <a:ext cx="3640137" cy="386715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/>
              <a:t>What careers are   available for Editors?</a:t>
            </a:r>
            <a:endParaRPr b="1" dirty="0"/>
          </a:p>
          <a:p>
            <a:pPr marL="444500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</a:pPr>
            <a:r>
              <a:rPr lang="en" sz="2000" dirty="0"/>
              <a:t>In publications: newspapers, magazines, books, advertising, etc.</a:t>
            </a:r>
            <a:endParaRPr sz="2000" dirty="0"/>
          </a:p>
          <a:p>
            <a:pPr marL="444500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</a:pPr>
            <a:r>
              <a:rPr lang="en" sz="2000" dirty="0"/>
              <a:t>Video and film editing</a:t>
            </a:r>
            <a:endParaRPr sz="2000" dirty="0"/>
          </a:p>
          <a:p>
            <a:pPr marL="444500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</a:pPr>
            <a:r>
              <a:rPr lang="en" sz="2000" dirty="0"/>
              <a:t>In media editing: websites, blogs, digital publications</a:t>
            </a:r>
            <a:endParaRPr sz="2000" dirty="0"/>
          </a:p>
          <a:p>
            <a:pPr marL="444500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</a:pPr>
            <a:r>
              <a:rPr lang="en" sz="2000" dirty="0"/>
              <a:t>Communications editing: speeches, broadcast journalism</a:t>
            </a:r>
            <a:endParaRPr sz="20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08" name="Google Shape;108;p23"/>
          <p:cNvSpPr txBox="1"/>
          <p:nvPr/>
        </p:nvSpPr>
        <p:spPr>
          <a:xfrm>
            <a:off x="2874750" y="4455464"/>
            <a:ext cx="33945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US Bureau of Labor Statistics (2019)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014094-C4B5-4C25-ADF2-A6EDB423D9E9}"/>
              </a:ext>
            </a:extLst>
          </p:cNvPr>
          <p:cNvSpPr/>
          <p:nvPr/>
        </p:nvSpPr>
        <p:spPr>
          <a:xfrm>
            <a:off x="300700" y="1620455"/>
            <a:ext cx="3749716" cy="169399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22E513-5346-4901-A179-E0E53F1D9A7D}"/>
              </a:ext>
            </a:extLst>
          </p:cNvPr>
          <p:cNvSpPr/>
          <p:nvPr/>
        </p:nvSpPr>
        <p:spPr>
          <a:xfrm>
            <a:off x="4257682" y="357829"/>
            <a:ext cx="3954640" cy="395998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idx="1"/>
          </p:nvPr>
        </p:nvSpPr>
        <p:spPr>
          <a:xfrm>
            <a:off x="457200" y="95750"/>
            <a:ext cx="8229600" cy="490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Elements of a News Story</a:t>
            </a:r>
            <a:endParaRPr sz="3600" dirty="0">
              <a:solidFill>
                <a:schemeClr val="accent4"/>
              </a:solidFill>
            </a:endParaRPr>
          </a:p>
        </p:txBody>
      </p:sp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225" y="1278322"/>
            <a:ext cx="3794633" cy="3317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6" name="Google Shape;116;p24"/>
          <p:cNvSpPr/>
          <p:nvPr/>
        </p:nvSpPr>
        <p:spPr>
          <a:xfrm>
            <a:off x="483475" y="923763"/>
            <a:ext cx="3983150" cy="3868200"/>
          </a:xfrm>
          <a:prstGeom prst="flowChartMerge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688975" y="894985"/>
            <a:ext cx="3548174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ENGAGING HEADLINE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4"/>
          <p:cNvSpPr txBox="1"/>
          <p:nvPr/>
        </p:nvSpPr>
        <p:spPr>
          <a:xfrm>
            <a:off x="854075" y="1278322"/>
            <a:ext cx="3211356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Byline (Reporter’s Name)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4"/>
          <p:cNvSpPr txBox="1"/>
          <p:nvPr/>
        </p:nvSpPr>
        <p:spPr>
          <a:xfrm>
            <a:off x="1163413" y="1597274"/>
            <a:ext cx="26523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The Lead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 paragraph of the most important facts &amp; information.  Answers who, what, when, </a:t>
            </a:r>
            <a:br>
              <a:rPr lang="en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where why, and how.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1737764" y="2791023"/>
            <a:ext cx="1474569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Supporting paragraph(s)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(more details)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24"/>
          <p:cNvCxnSpPr>
            <a:cxnSpLocks/>
          </p:cNvCxnSpPr>
          <p:nvPr/>
        </p:nvCxnSpPr>
        <p:spPr>
          <a:xfrm>
            <a:off x="1904036" y="3638450"/>
            <a:ext cx="1171228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24"/>
          <p:cNvSpPr txBox="1"/>
          <p:nvPr/>
        </p:nvSpPr>
        <p:spPr>
          <a:xfrm>
            <a:off x="1934941" y="3618173"/>
            <a:ext cx="1056099" cy="27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39E52-997F-6745-B79B-E0E0E6CFF298}"/>
              </a:ext>
            </a:extLst>
          </p:cNvPr>
          <p:cNvSpPr txBox="1"/>
          <p:nvPr/>
        </p:nvSpPr>
        <p:spPr>
          <a:xfrm>
            <a:off x="-1330" y="4791963"/>
            <a:ext cx="5418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The inverted pyramid [writing] structure (n.d.) Journalism and journalistic writing. Purdue online writing lab. Retrieved from https://owl.purdue.edu/owl/subject_specific_writing/journalism_and_journalistic_writing/the_inverted_pyramid.html</a:t>
            </a:r>
          </a:p>
          <a:p>
            <a:endParaRPr lang="en-US" dirty="0"/>
          </a:p>
        </p:txBody>
      </p:sp>
      <p:cxnSp>
        <p:nvCxnSpPr>
          <p:cNvPr id="19" name="Google Shape;124;p24">
            <a:extLst>
              <a:ext uri="{FF2B5EF4-FFF2-40B4-BE49-F238E27FC236}">
                <a16:creationId xmlns:a16="http://schemas.microsoft.com/office/drawing/2014/main" id="{6458E562-8A37-43E3-AF92-FF6B9ADEB974}"/>
              </a:ext>
            </a:extLst>
          </p:cNvPr>
          <p:cNvCxnSpPr>
            <a:cxnSpLocks/>
          </p:cNvCxnSpPr>
          <p:nvPr/>
        </p:nvCxnSpPr>
        <p:spPr>
          <a:xfrm>
            <a:off x="680722" y="1304365"/>
            <a:ext cx="3616379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124;p24">
            <a:extLst>
              <a:ext uri="{FF2B5EF4-FFF2-40B4-BE49-F238E27FC236}">
                <a16:creationId xmlns:a16="http://schemas.microsoft.com/office/drawing/2014/main" id="{807D37D3-328E-46FA-B080-A92A5D032F11}"/>
              </a:ext>
            </a:extLst>
          </p:cNvPr>
          <p:cNvCxnSpPr>
            <a:cxnSpLocks/>
          </p:cNvCxnSpPr>
          <p:nvPr/>
        </p:nvCxnSpPr>
        <p:spPr>
          <a:xfrm>
            <a:off x="845394" y="1630784"/>
            <a:ext cx="3278087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24;p24">
            <a:extLst>
              <a:ext uri="{FF2B5EF4-FFF2-40B4-BE49-F238E27FC236}">
                <a16:creationId xmlns:a16="http://schemas.microsoft.com/office/drawing/2014/main" id="{7CE93A7E-8CED-4F94-ADA6-92ABC85A816C}"/>
              </a:ext>
            </a:extLst>
          </p:cNvPr>
          <p:cNvCxnSpPr>
            <a:cxnSpLocks/>
          </p:cNvCxnSpPr>
          <p:nvPr/>
        </p:nvCxnSpPr>
        <p:spPr>
          <a:xfrm>
            <a:off x="1458410" y="2825747"/>
            <a:ext cx="204801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DC12C4A-CE39-4D2C-AB33-322AEA67CF96}"/>
              </a:ext>
            </a:extLst>
          </p:cNvPr>
          <p:cNvSpPr/>
          <p:nvPr/>
        </p:nvSpPr>
        <p:spPr>
          <a:xfrm>
            <a:off x="5443006" y="4791963"/>
            <a:ext cx="3909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OpenClipart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-Vectors (2013, October 14). Newspaper. 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Pixabay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Retrieved from https://pixabay.com/vectors/newspaper-news-paper-journal-151438/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idx="1"/>
          </p:nvPr>
        </p:nvSpPr>
        <p:spPr>
          <a:xfrm>
            <a:off x="457200" y="296822"/>
            <a:ext cx="8229600" cy="444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Differences Between a News Story </a:t>
            </a:r>
            <a:br>
              <a:rPr lang="en" sz="3600" dirty="0">
                <a:solidFill>
                  <a:schemeClr val="accent4"/>
                </a:solidFill>
              </a:rPr>
            </a:br>
            <a:r>
              <a:rPr lang="en" sz="3600" dirty="0">
                <a:solidFill>
                  <a:schemeClr val="accent4"/>
                </a:solidFill>
              </a:rPr>
              <a:t>&amp; Other Types of Writing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4325510" y="1497051"/>
            <a:ext cx="3390284" cy="3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Fact-based; no opinions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Short concise sentences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First paragraph contains most of the information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Includes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what, when, where, why, and how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Details can include quotes, eyewitness statements,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and other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supporting information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89356">
            <a:off x="632224" y="1760139"/>
            <a:ext cx="3274852" cy="28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C01635-3858-4491-9447-FD7AA42EAD97}"/>
              </a:ext>
            </a:extLst>
          </p:cNvPr>
          <p:cNvSpPr/>
          <p:nvPr/>
        </p:nvSpPr>
        <p:spPr>
          <a:xfrm>
            <a:off x="602417" y="4743422"/>
            <a:ext cx="3909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OpenClipart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-Vectors (2013, October 14). Newspaper. 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Pixabay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Retrieved from https://pixabay.com/vectors/newspaper-news-paper-journal-151438/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" id="{39CA5BB9-81A7-9241-83C2-F4B870423733}" vid="{6B7DDEB0-96D1-A64B-A8AF-B6CDA6D2194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821</Words>
  <Application>Microsoft Office PowerPoint</Application>
  <PresentationFormat>On-screen Show (16:9)</PresentationFormat>
  <Paragraphs>90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Constantia</vt:lpstr>
      <vt:lpstr>Calibri</vt:lpstr>
      <vt:lpstr>Arial</vt:lpstr>
      <vt:lpstr>Georgia</vt:lpstr>
      <vt:lpstr>Wingdings 2</vt:lpstr>
      <vt:lpstr>LEARN</vt:lpstr>
      <vt:lpstr>A Way With Words What does an Editor do? </vt:lpstr>
      <vt:lpstr>Essential Questions</vt:lpstr>
      <vt:lpstr>Objectives for Today</vt:lpstr>
      <vt:lpstr>Your task:</vt:lpstr>
      <vt:lpstr>Edited Paragraph</vt:lpstr>
      <vt:lpstr>Think-Pair-Share </vt:lpstr>
      <vt:lpstr>PowerPoint Presentation</vt:lpstr>
      <vt:lpstr>PowerPoint Presentation</vt:lpstr>
      <vt:lpstr>PowerPoint Presentation</vt:lpstr>
      <vt:lpstr>Card Sort Activity</vt:lpstr>
      <vt:lpstr>Card Sort Order</vt:lpstr>
      <vt:lpstr>PowerPoint Presentation</vt:lpstr>
      <vt:lpstr>What Does it Mean to Be a Copy Editor?</vt:lpstr>
      <vt:lpstr>PowerPoint Presentation</vt:lpstr>
      <vt:lpstr>Be the Editor!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WAY WITH WORDS What does an Editor do? </dc:title>
  <dc:creator>McHale, Susan</dc:creator>
  <cp:lastModifiedBy>Hoang, Ada C.</cp:lastModifiedBy>
  <cp:revision>14</cp:revision>
  <dcterms:modified xsi:type="dcterms:W3CDTF">2020-02-28T20:32:12Z</dcterms:modified>
</cp:coreProperties>
</file>