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YmKKiojJ9Hql4y6MShZyuznJY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0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6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51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51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512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512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349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349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3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0e4114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e30e41147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
                <a:solidFill>
                  <a:schemeClr val="dk1"/>
                </a:solidFill>
                <a:latin typeface="Calibri"/>
                <a:ea typeface="Calibri"/>
                <a:cs typeface="Calibri"/>
                <a:sym typeface="Calibri"/>
              </a:rPr>
              <a:t>K20 Center. (n.d.). Justified true or false.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https://learn.k20center.ou.edu/strategy/174</a:t>
            </a:r>
            <a:endParaRPr>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e30e4114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3e30e41147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
                <a:solidFill>
                  <a:schemeClr val="dk1"/>
                </a:solidFill>
                <a:latin typeface="Calibri"/>
                <a:ea typeface="Calibri"/>
                <a:cs typeface="Calibri"/>
                <a:sym typeface="Calibri"/>
              </a:rPr>
              <a:t>K20 Center. (n.d.). Justified true or false.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https://learn.k20center.ou.edu/strategy/174</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e30e4114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3e30e41147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
                <a:solidFill>
                  <a:schemeClr val="dk1"/>
                </a:solidFill>
                <a:latin typeface="Calibri"/>
                <a:ea typeface="Calibri"/>
                <a:cs typeface="Calibri"/>
                <a:sym typeface="Calibri"/>
              </a:rPr>
              <a:t>K20 Center. (n.d.). Justified true or false.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https://learn.k20center.ou.edu/strategy/174</a:t>
            </a:r>
            <a:endParaRPr>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e932082c1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e932082c12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
                <a:solidFill>
                  <a:schemeClr val="dk1"/>
                </a:solidFill>
                <a:latin typeface="Calibri"/>
                <a:ea typeface="Calibri"/>
                <a:cs typeface="Calibri"/>
                <a:sym typeface="Calibri"/>
              </a:rPr>
              <a:t>K20 Center. (n.d.). Justified true or false.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https://learn.k20center.ou.edu/strategy/174</a:t>
            </a:r>
            <a:endParaRPr>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e932082c1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3e932082c1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CUS and discuss.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https://learn.k20center.ou.edu/strategy/162</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e932082c1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3e932082c12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e932082c1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e932082c12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932082c1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3e932082c12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dirty="0">
                <a:solidFill>
                  <a:schemeClr val="dk1"/>
                </a:solidFill>
                <a:latin typeface="Calibri"/>
                <a:ea typeface="Calibri"/>
                <a:cs typeface="Calibri"/>
                <a:sym typeface="Calibri"/>
              </a:rPr>
              <a:t>K20 Center. (n.d.). AI writing partner. Strategies. </a:t>
            </a:r>
            <a:r>
              <a:rPr lang="en"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https://learn.k20center.ou.edu/strategy/5123</a:t>
            </a: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e30e41147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3e30e411479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dirty="0">
                <a:solidFill>
                  <a:schemeClr val="dk1"/>
                </a:solidFill>
                <a:latin typeface="Calibri"/>
                <a:ea typeface="Calibri"/>
                <a:cs typeface="Calibri"/>
                <a:sym typeface="Calibri"/>
              </a:rPr>
              <a:t>K20 Center. (n.d.). AI writing partner. Strategies. </a:t>
            </a:r>
            <a:r>
              <a:rPr lang="en"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https://learn.k20center.ou.edu/strategy/5123</a:t>
            </a: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30e41147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e30e411479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dirty="0">
                <a:solidFill>
                  <a:schemeClr val="dk1"/>
                </a:solidFill>
                <a:latin typeface="Calibri"/>
                <a:ea typeface="Calibri"/>
                <a:cs typeface="Calibri"/>
                <a:sym typeface="Calibri"/>
              </a:rPr>
              <a:t>K20 Center. (n.d.). AI writing partner. Strategies. </a:t>
            </a:r>
            <a:r>
              <a:rPr lang="en"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https://learn.k20center.ou.edu/strategy/5123</a:t>
            </a: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eb17def8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g3eb17def8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30e41147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3e30e41147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dirty="0">
                <a:solidFill>
                  <a:schemeClr val="dk1"/>
                </a:solidFill>
                <a:latin typeface="Calibri"/>
                <a:ea typeface="Calibri"/>
                <a:cs typeface="Calibri"/>
                <a:sym typeface="Calibri"/>
              </a:rPr>
              <a:t>K20 Center. (n.d.). AI writing partner. Strategies. </a:t>
            </a:r>
            <a:r>
              <a:rPr lang="en"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https://learn.k20center.ou.edu/strategy/5123</a:t>
            </a: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K20 Center. (n.d.). Critique the bot. Strategies. </a:t>
            </a:r>
            <a:r>
              <a:rPr lang="en" u="sng" dirty="0">
                <a:solidFill>
                  <a:schemeClr val="hlink"/>
                </a:solidFill>
                <a:hlinkClick r:id="rId3"/>
              </a:rPr>
              <a:t>https://learn.k20center.ou.edu/strategy/3491</a:t>
            </a:r>
            <a:endParaRPr u="sng" dirty="0">
              <a:solidFill>
                <a:schemeClr val="hlink"/>
              </a:solidFill>
            </a:endParaRPr>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K20 Center. (n.d.). Critique the bot. Strategies. </a:t>
            </a:r>
            <a:r>
              <a:rPr lang="en" u="sng" dirty="0">
                <a:solidFill>
                  <a:schemeClr val="hlink"/>
                </a:solidFill>
                <a:hlinkClick r:id="rId3"/>
              </a:rPr>
              <a:t>https://learn.k20center.ou.edu/strategy/3491</a:t>
            </a:r>
            <a:endParaRPr u="sng" dirty="0">
              <a:solidFill>
                <a:schemeClr val="hlink"/>
              </a:solidFill>
            </a:endParaRPr>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e932082c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3e932082c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Quick write.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https://learn.k20center.ou.edu/strategy/1127</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e932082c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3e932082c1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latin typeface="Calibri"/>
                <a:ea typeface="Calibri"/>
                <a:cs typeface="Calibri"/>
                <a:sym typeface="Calibri"/>
              </a:rPr>
              <a:t>K20 Center. (n.d.). Think-pair-share.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https://learn.k20center.ou.edu/strategy/139</a:t>
            </a:r>
            <a:endParaRPr>
              <a:solidFill>
                <a:schemeClr val="dk1"/>
              </a:solidFill>
              <a:latin typeface="Calibri"/>
              <a:ea typeface="Calibri"/>
              <a:cs typeface="Calibri"/>
              <a:sym typeface="Calibri"/>
            </a:endParaRPr>
          </a:p>
          <a:p>
            <a:pPr marL="0" lvl="0" indent="0" algn="l" rtl="0">
              <a:lnSpc>
                <a:spcPct val="115000"/>
              </a:lnSpc>
              <a:spcBef>
                <a:spcPts val="1000"/>
              </a:spcBef>
              <a:spcAft>
                <a:spcPts val="0"/>
              </a:spcAft>
              <a:buSzPts val="1100"/>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e932082c1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e932082c1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Justified true or false.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https://learn.k20center.ou.edu/strategy/174</a:t>
            </a: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e932082c1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3e932082c12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
                <a:solidFill>
                  <a:schemeClr val="dk1"/>
                </a:solidFill>
                <a:latin typeface="Calibri"/>
                <a:ea typeface="Calibri"/>
                <a:cs typeface="Calibri"/>
                <a:sym typeface="Calibri"/>
              </a:rPr>
              <a:t>K20 Center. (n.d.). Justified true or false.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https://learn.k20center.ou.edu/strategy/174</a:t>
            </a: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e932082c1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3e932082c1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
                <a:solidFill>
                  <a:schemeClr val="dk1"/>
                </a:solidFill>
                <a:latin typeface="Calibri"/>
                <a:ea typeface="Calibri"/>
                <a:cs typeface="Calibri"/>
                <a:sym typeface="Calibri"/>
              </a:rPr>
              <a:t>K20 Center. (n.d.). Justified true or false.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https://learn.k20center.ou.edu/strategy/174</a:t>
            </a: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1">
  <p:cSld name="Title">
    <p:bg>
      <p:bgPr>
        <a:blipFill>
          <a:blip r:embed="rId2">
            <a:alphaModFix/>
          </a:blip>
          <a:stretch>
            <a:fillRect/>
          </a:stretch>
        </a:blipFill>
        <a:effectLst/>
      </p:bgPr>
    </p:bg>
    <p:spTree>
      <p:nvGrpSpPr>
        <p:cNvPr id="1" name="Shape 37"/>
        <p:cNvGrpSpPr/>
        <p:nvPr/>
      </p:nvGrpSpPr>
      <p:grpSpPr>
        <a:xfrm>
          <a:off x="0" y="0"/>
          <a:ext cx="0" cy="0"/>
          <a:chOff x="0" y="0"/>
          <a:chExt cx="0" cy="0"/>
        </a:xfrm>
      </p:grpSpPr>
      <p:pic>
        <p:nvPicPr>
          <p:cNvPr id="38" name="Google Shape;38;g3eb17def89e_0_69"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39" name="Google Shape;39;g3eb17def89e_0_69"/>
          <p:cNvSpPr txBox="1">
            <a:spLocks noGrp="1"/>
          </p:cNvSpPr>
          <p:nvPr>
            <p:ph type="title"/>
          </p:nvPr>
        </p:nvSpPr>
        <p:spPr>
          <a:xfrm>
            <a:off x="3945466" y="559689"/>
            <a:ext cx="45651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800"/>
              <a:buNone/>
              <a:defRPr sz="5000">
                <a:solidFill>
                  <a:schemeClr val="lt1"/>
                </a:solidFill>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40" name="Google Shape;40;g3eb17def89e_0_69"/>
          <p:cNvSpPr txBox="1">
            <a:spLocks noGrp="1"/>
          </p:cNvSpPr>
          <p:nvPr>
            <p:ph type="body" idx="1"/>
          </p:nvPr>
        </p:nvSpPr>
        <p:spPr>
          <a:xfrm>
            <a:off x="3944799" y="2807732"/>
            <a:ext cx="4564200" cy="1397100"/>
          </a:xfrm>
          <a:prstGeom prst="rect">
            <a:avLst/>
          </a:prstGeom>
          <a:noFill/>
          <a:ln>
            <a:noFill/>
          </a:ln>
        </p:spPr>
        <p:txBody>
          <a:bodyPr spcFirstLastPara="1" wrap="square" lIns="91425" tIns="45700" rIns="91425" bIns="45700" anchor="t" anchorCtr="0">
            <a:normAutofit/>
          </a:bodyPr>
          <a:lstStyle>
            <a:lvl1pPr marL="457200" lvl="0" indent="-228600" algn="l">
              <a:spcBef>
                <a:spcPts val="520"/>
              </a:spcBef>
              <a:spcAft>
                <a:spcPts val="0"/>
              </a:spcAft>
              <a:buClr>
                <a:schemeClr val="lt1"/>
              </a:buClr>
              <a:buSzPts val="2600"/>
              <a:buNone/>
              <a:defRPr>
                <a:solidFill>
                  <a:schemeClr val="lt1"/>
                </a:solidFill>
              </a:defRPr>
            </a:lvl1pPr>
            <a:lvl2pPr marL="914400" lvl="1" indent="-228600" algn="l">
              <a:spcBef>
                <a:spcPts val="400"/>
              </a:spcBef>
              <a:spcAft>
                <a:spcPts val="0"/>
              </a:spcAft>
              <a:buClr>
                <a:schemeClr val="lt1"/>
              </a:buClr>
              <a:buSzPts val="2600"/>
              <a:buNone/>
              <a:defRPr>
                <a:solidFill>
                  <a:schemeClr val="lt1"/>
                </a:solidFill>
              </a:defRPr>
            </a:lvl2pPr>
            <a:lvl3pPr marL="1371600" lvl="2" indent="-228600" algn="l">
              <a:spcBef>
                <a:spcPts val="340"/>
              </a:spcBef>
              <a:spcAft>
                <a:spcPts val="0"/>
              </a:spcAft>
              <a:buClr>
                <a:schemeClr val="lt1"/>
              </a:buClr>
              <a:buSzPts val="2600"/>
              <a:buNone/>
              <a:defRPr>
                <a:solidFill>
                  <a:schemeClr val="lt1"/>
                </a:solidFill>
              </a:defRPr>
            </a:lvl3pPr>
            <a:lvl4pPr marL="1828800" lvl="3" indent="-228600" algn="l">
              <a:lnSpc>
                <a:spcPct val="90000"/>
              </a:lnSpc>
              <a:spcBef>
                <a:spcPts val="300"/>
              </a:spcBef>
              <a:spcAft>
                <a:spcPts val="0"/>
              </a:spcAft>
              <a:buClr>
                <a:schemeClr val="lt1"/>
              </a:buClr>
              <a:buSzPts val="2600"/>
              <a:buNone/>
              <a:defRPr>
                <a:solidFill>
                  <a:schemeClr val="lt1"/>
                </a:solidFill>
              </a:defRPr>
            </a:lvl4pPr>
            <a:lvl5pPr marL="2286000" lvl="4" indent="-228600" algn="l">
              <a:lnSpc>
                <a:spcPct val="90000"/>
              </a:lnSpc>
              <a:spcBef>
                <a:spcPts val="270"/>
              </a:spcBef>
              <a:spcAft>
                <a:spcPts val="0"/>
              </a:spcAft>
              <a:buClr>
                <a:schemeClr val="lt1"/>
              </a:buClr>
              <a:buSzPts val="208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e30e411479_0_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dirty="0"/>
              <a:t>Scenario 2: Writing Coach</a:t>
            </a:r>
            <a:endParaRPr sz="3640" dirty="0"/>
          </a:p>
        </p:txBody>
      </p:sp>
      <p:sp>
        <p:nvSpPr>
          <p:cNvPr id="105" name="Google Shape;105;g3e30e411479_0_6"/>
          <p:cNvSpPr txBox="1">
            <a:spLocks noGrp="1"/>
          </p:cNvSpPr>
          <p:nvPr>
            <p:ph type="body" idx="1"/>
          </p:nvPr>
        </p:nvSpPr>
        <p:spPr>
          <a:xfrm>
            <a:off x="456175" y="1329449"/>
            <a:ext cx="7773300" cy="23473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dirty="0"/>
              <a:t>A student writes a rough draft of their personal narrative and uses AI to revise it to improve grammar, vocabulary, and sentence flow. The final version is significantly more polished than their usual writing, but they reviewed all the changes and agreed with them. They do not tell the teacher they used AI.</a:t>
            </a:r>
            <a:endParaRPr sz="2400"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SzPts val="2600"/>
              <a:buNone/>
            </a:pPr>
            <a:endParaRPr dirty="0"/>
          </a:p>
        </p:txBody>
      </p:sp>
      <p:pic>
        <p:nvPicPr>
          <p:cNvPr id="3" name="Google Shape;99;g3e932082c12_0_60">
            <a:extLst>
              <a:ext uri="{FF2B5EF4-FFF2-40B4-BE49-F238E27FC236}">
                <a16:creationId xmlns:a16="http://schemas.microsoft.com/office/drawing/2014/main" id="{85EB2A1C-9AE2-A65A-8D5C-D2144CE65062}"/>
              </a:ext>
            </a:extLst>
          </p:cNvPr>
          <p:cNvPicPr preferRelativeResize="0"/>
          <p:nvPr/>
        </p:nvPicPr>
        <p:blipFill rotWithShape="1">
          <a:blip r:embed="rId3">
            <a:alphaModFix/>
          </a:blip>
          <a:srcRect/>
          <a:stretch/>
        </p:blipFill>
        <p:spPr>
          <a:xfrm>
            <a:off x="3174214" y="3130135"/>
            <a:ext cx="2079625" cy="2079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e30e411479_0_1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Scenario 3: Debate Coach</a:t>
            </a:r>
            <a:endParaRPr sz="3640"/>
          </a:p>
        </p:txBody>
      </p:sp>
      <p:sp>
        <p:nvSpPr>
          <p:cNvPr id="112" name="Google Shape;112;g3e30e411479_0_12"/>
          <p:cNvSpPr txBox="1">
            <a:spLocks noGrp="1"/>
          </p:cNvSpPr>
          <p:nvPr>
            <p:ph type="body" idx="1"/>
          </p:nvPr>
        </p:nvSpPr>
        <p:spPr>
          <a:xfrm>
            <a:off x="456175" y="1329450"/>
            <a:ext cx="7773300" cy="18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500"/>
              <a:t>A student is preparing for a social studies debate. They use AI to generate arguments and counterarguments on both sides of the topic to help them practice. During the debate, they use some of the phrasing and examples from the AI-generated content.</a:t>
            </a:r>
            <a:endParaRPr sz="2500"/>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2600"/>
              <a:buNone/>
            </a:pPr>
            <a:endParaRPr/>
          </a:p>
        </p:txBody>
      </p:sp>
      <p:pic>
        <p:nvPicPr>
          <p:cNvPr id="113" name="Google Shape;113;g3e30e411479_0_12"/>
          <p:cNvPicPr preferRelativeResize="0"/>
          <p:nvPr/>
        </p:nvPicPr>
        <p:blipFill rotWithShape="1">
          <a:blip r:embed="rId3">
            <a:alphaModFix/>
          </a:blip>
          <a:srcRect/>
          <a:stretch/>
        </p:blipFill>
        <p:spPr>
          <a:xfrm>
            <a:off x="3170900" y="3063875"/>
            <a:ext cx="2079625" cy="2079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17"/>
        <p:cNvGrpSpPr/>
        <p:nvPr/>
      </p:nvGrpSpPr>
      <p:grpSpPr>
        <a:xfrm>
          <a:off x="0" y="0"/>
          <a:ext cx="0" cy="0"/>
          <a:chOff x="0" y="0"/>
          <a:chExt cx="0" cy="0"/>
        </a:xfrm>
      </p:grpSpPr>
      <p:sp>
        <p:nvSpPr>
          <p:cNvPr id="118" name="Google Shape;118;g3e30e411479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Scenario 4: Study Buddy</a:t>
            </a:r>
            <a:endParaRPr sz="3640"/>
          </a:p>
        </p:txBody>
      </p:sp>
      <p:sp>
        <p:nvSpPr>
          <p:cNvPr id="119" name="Google Shape;119;g3e30e411479_0_0"/>
          <p:cNvSpPr txBox="1">
            <a:spLocks noGrp="1"/>
          </p:cNvSpPr>
          <p:nvPr>
            <p:ph type="body" idx="1"/>
          </p:nvPr>
        </p:nvSpPr>
        <p:spPr>
          <a:xfrm>
            <a:off x="456175" y="1329450"/>
            <a:ext cx="7773300" cy="18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A student uses AI to explain how to solve a math problem. They read the AI explanation, try the next problem on their own, and check their understanding by asking AI follow-up questions.</a:t>
            </a:r>
            <a:endParaRPr/>
          </a:p>
          <a:p>
            <a:pPr marL="0" lvl="0" indent="0" algn="l" rtl="0">
              <a:lnSpc>
                <a:spcPct val="115000"/>
              </a:lnSpc>
              <a:spcBef>
                <a:spcPts val="0"/>
              </a:spcBef>
              <a:spcAft>
                <a:spcPts val="0"/>
              </a:spcAft>
              <a:buSzPts val="2600"/>
              <a:buNone/>
            </a:pPr>
            <a:endParaRPr/>
          </a:p>
        </p:txBody>
      </p:sp>
      <p:pic>
        <p:nvPicPr>
          <p:cNvPr id="120" name="Google Shape;120;g3e30e411479_0_0"/>
          <p:cNvPicPr preferRelativeResize="0"/>
          <p:nvPr/>
        </p:nvPicPr>
        <p:blipFill rotWithShape="1">
          <a:blip r:embed="rId3">
            <a:alphaModFix/>
          </a:blip>
          <a:srcRect/>
          <a:stretch/>
        </p:blipFill>
        <p:spPr>
          <a:xfrm>
            <a:off x="3170900" y="3063875"/>
            <a:ext cx="2079625" cy="207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24"/>
        <p:cNvGrpSpPr/>
        <p:nvPr/>
      </p:nvGrpSpPr>
      <p:grpSpPr>
        <a:xfrm>
          <a:off x="0" y="0"/>
          <a:ext cx="0" cy="0"/>
          <a:chOff x="0" y="0"/>
          <a:chExt cx="0" cy="0"/>
        </a:xfrm>
      </p:grpSpPr>
      <p:sp>
        <p:nvSpPr>
          <p:cNvPr id="125" name="Google Shape;125;g3e932082c12_0_6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Scenario 5: Brainstorming Help</a:t>
            </a:r>
            <a:endParaRPr sz="3640"/>
          </a:p>
        </p:txBody>
      </p:sp>
      <p:sp>
        <p:nvSpPr>
          <p:cNvPr id="126" name="Google Shape;126;g3e932082c12_0_66"/>
          <p:cNvSpPr txBox="1">
            <a:spLocks noGrp="1"/>
          </p:cNvSpPr>
          <p:nvPr>
            <p:ph type="body" idx="1"/>
          </p:nvPr>
        </p:nvSpPr>
        <p:spPr>
          <a:xfrm>
            <a:off x="456175" y="1329450"/>
            <a:ext cx="7773300" cy="18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A student asks AI to suggest ideas for a science project. They choose one suggestion, research it further, and design their own experiment based on the idea.</a:t>
            </a:r>
            <a:endParaRPr/>
          </a:p>
          <a:p>
            <a:pPr marL="0" lvl="0" indent="0" algn="l" rtl="0">
              <a:lnSpc>
                <a:spcPct val="115000"/>
              </a:lnSpc>
              <a:spcBef>
                <a:spcPts val="0"/>
              </a:spcBef>
              <a:spcAft>
                <a:spcPts val="0"/>
              </a:spcAft>
              <a:buSzPts val="2600"/>
              <a:buNone/>
            </a:pPr>
            <a:endParaRPr/>
          </a:p>
        </p:txBody>
      </p:sp>
      <p:pic>
        <p:nvPicPr>
          <p:cNvPr id="127" name="Google Shape;127;g3e932082c12_0_66"/>
          <p:cNvPicPr preferRelativeResize="0"/>
          <p:nvPr/>
        </p:nvPicPr>
        <p:blipFill rotWithShape="1">
          <a:blip r:embed="rId3">
            <a:alphaModFix/>
          </a:blip>
          <a:srcRect/>
          <a:stretch/>
        </p:blipFill>
        <p:spPr>
          <a:xfrm>
            <a:off x="3170900" y="3063875"/>
            <a:ext cx="2079625" cy="2079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e932082c12_0_2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CUS and Discuss</a:t>
            </a:r>
            <a:endParaRPr/>
          </a:p>
        </p:txBody>
      </p:sp>
      <p:sp>
        <p:nvSpPr>
          <p:cNvPr id="133" name="Google Shape;133;g3e932082c12_0_25"/>
          <p:cNvSpPr txBox="1">
            <a:spLocks noGrp="1"/>
          </p:cNvSpPr>
          <p:nvPr>
            <p:ph type="body" idx="1"/>
          </p:nvPr>
        </p:nvSpPr>
        <p:spPr>
          <a:xfrm>
            <a:off x="456300" y="1152475"/>
            <a:ext cx="65787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Let’s dig deeper into “Friction by Design.”</a:t>
            </a:r>
            <a:endParaRPr dirty="0"/>
          </a:p>
          <a:p>
            <a:pPr marL="0" lvl="0" indent="0" algn="l" rtl="0">
              <a:lnSpc>
                <a:spcPct val="100000"/>
              </a:lnSpc>
              <a:spcBef>
                <a:spcPts val="0"/>
              </a:spcBef>
              <a:spcAft>
                <a:spcPts val="0"/>
              </a:spcAft>
              <a:buSzPts val="2600"/>
              <a:buNone/>
            </a:pPr>
            <a:endParaRPr dirty="0"/>
          </a:p>
          <a:p>
            <a:pPr lvl="0" algn="l" rtl="0">
              <a:lnSpc>
                <a:spcPct val="100000"/>
              </a:lnSpc>
              <a:spcBef>
                <a:spcPts val="0"/>
              </a:spcBef>
              <a:spcAft>
                <a:spcPts val="0"/>
              </a:spcAft>
              <a:buSzPts val="2600"/>
              <a:buFont typeface="Arial" panose="020B0604020202020204" pitchFamily="34" charset="0"/>
              <a:buChar char="•"/>
            </a:pPr>
            <a:r>
              <a:rPr lang="en" dirty="0">
                <a:solidFill>
                  <a:srgbClr val="F16C7F"/>
                </a:solidFill>
              </a:rPr>
              <a:t>Circle</a:t>
            </a:r>
            <a:r>
              <a:rPr lang="en" dirty="0"/>
              <a:t>: What is “friction?”</a:t>
            </a:r>
            <a:endParaRPr dirty="0"/>
          </a:p>
          <a:p>
            <a:pPr lvl="0" algn="l" rtl="0">
              <a:lnSpc>
                <a:spcPct val="100000"/>
              </a:lnSpc>
              <a:spcBef>
                <a:spcPts val="0"/>
              </a:spcBef>
              <a:spcAft>
                <a:spcPts val="0"/>
              </a:spcAft>
              <a:buSzPts val="2600"/>
              <a:buFont typeface="Arial" panose="020B0604020202020204" pitchFamily="34" charset="0"/>
              <a:buChar char="•"/>
            </a:pPr>
            <a:r>
              <a:rPr lang="en" dirty="0">
                <a:solidFill>
                  <a:srgbClr val="9D7DB0"/>
                </a:solidFill>
              </a:rPr>
              <a:t>Underline</a:t>
            </a:r>
            <a:r>
              <a:rPr lang="en" dirty="0"/>
              <a:t>: Why is friction important for writers?</a:t>
            </a:r>
            <a:endParaRPr dirty="0"/>
          </a:p>
          <a:p>
            <a:pPr lvl="0" algn="l" rtl="0">
              <a:lnSpc>
                <a:spcPct val="100000"/>
              </a:lnSpc>
              <a:spcBef>
                <a:spcPts val="0"/>
              </a:spcBef>
              <a:spcAft>
                <a:spcPts val="0"/>
              </a:spcAft>
              <a:buSzPts val="2600"/>
              <a:buFont typeface="Arial" panose="020B0604020202020204" pitchFamily="34" charset="0"/>
              <a:buChar char="•"/>
            </a:pPr>
            <a:r>
              <a:rPr lang="en" dirty="0">
                <a:solidFill>
                  <a:srgbClr val="F9A571"/>
                </a:solidFill>
              </a:rPr>
              <a:t>Star</a:t>
            </a:r>
            <a:r>
              <a:rPr lang="en" dirty="0"/>
              <a:t>: How can AI support (not replace) that process?</a:t>
            </a:r>
            <a:endParaRPr dirty="0"/>
          </a:p>
        </p:txBody>
      </p:sp>
      <p:pic>
        <p:nvPicPr>
          <p:cNvPr id="134" name="Google Shape;134;g3e932082c12_0_25"/>
          <p:cNvPicPr preferRelativeResize="0"/>
          <p:nvPr/>
        </p:nvPicPr>
        <p:blipFill rotWithShape="1">
          <a:blip r:embed="rId3">
            <a:alphaModFix/>
          </a:blip>
          <a:srcRect/>
          <a:stretch/>
        </p:blipFill>
        <p:spPr>
          <a:xfrm>
            <a:off x="6851525" y="1616438"/>
            <a:ext cx="1910625" cy="1910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e932082c12_0_3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Refine Your Argument</a:t>
            </a:r>
            <a:endParaRPr/>
          </a:p>
        </p:txBody>
      </p:sp>
      <p:sp>
        <p:nvSpPr>
          <p:cNvPr id="140" name="Google Shape;140;g3e932082c12_0_38"/>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You’ve just done a lot of research and debate on the topic of AI and writing; now it’s time to refine your ideas and construct an argument. </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r>
              <a:rPr lang="en" i="1" dirty="0">
                <a:solidFill>
                  <a:srgbClr val="91192A"/>
                </a:solidFill>
              </a:rPr>
              <a:t>Hint</a:t>
            </a:r>
            <a:r>
              <a:rPr lang="en" dirty="0"/>
              <a:t>: Imagine you are writing this for someone who shares a view that is different from yours.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e932082c12_0_72"/>
          <p:cNvSpPr/>
          <p:nvPr/>
        </p:nvSpPr>
        <p:spPr>
          <a:xfrm>
            <a:off x="509846" y="1084792"/>
            <a:ext cx="7868400" cy="8775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3e932082c12_0_72"/>
          <p:cNvSpPr txBox="1">
            <a:spLocks noGrp="1"/>
          </p:cNvSpPr>
          <p:nvPr>
            <p:ph type="title"/>
          </p:nvPr>
        </p:nvSpPr>
        <p:spPr>
          <a:xfrm>
            <a:off x="456300" y="304348"/>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Refine Your Argument</a:t>
            </a:r>
            <a:endParaRPr dirty="0"/>
          </a:p>
        </p:txBody>
      </p:sp>
      <p:sp>
        <p:nvSpPr>
          <p:cNvPr id="147" name="Google Shape;147;g3e932082c12_0_72"/>
          <p:cNvSpPr txBox="1">
            <a:spLocks noGrp="1"/>
          </p:cNvSpPr>
          <p:nvPr>
            <p:ph type="body" idx="1"/>
          </p:nvPr>
        </p:nvSpPr>
        <p:spPr>
          <a:xfrm>
            <a:off x="445808" y="1133292"/>
            <a:ext cx="8225400" cy="383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 Prompt: What role should AI play in the writing process?</a:t>
            </a:r>
          </a:p>
          <a:p>
            <a:pPr marL="0" lvl="0" indent="0" algn="l" rtl="0">
              <a:lnSpc>
                <a:spcPct val="100000"/>
              </a:lnSpc>
              <a:spcBef>
                <a:spcPts val="0"/>
              </a:spcBef>
              <a:spcAft>
                <a:spcPts val="0"/>
              </a:spcAft>
              <a:buSzPts val="2600"/>
              <a:buNone/>
            </a:pPr>
            <a:endParaRPr lang="en" dirty="0"/>
          </a:p>
          <a:p>
            <a:pPr marL="0" lvl="0" indent="0" algn="l" rtl="0">
              <a:lnSpc>
                <a:spcPct val="100000"/>
              </a:lnSpc>
              <a:spcBef>
                <a:spcPts val="0"/>
              </a:spcBef>
              <a:spcAft>
                <a:spcPts val="0"/>
              </a:spcAft>
              <a:buSzPts val="2600"/>
              <a:buNone/>
            </a:pPr>
            <a:r>
              <a:rPr lang="en" dirty="0"/>
              <a:t>Be sure to… </a:t>
            </a:r>
            <a:endParaRPr dirty="0"/>
          </a:p>
          <a:p>
            <a:pPr lvl="0" algn="l" rtl="0">
              <a:lnSpc>
                <a:spcPct val="100000"/>
              </a:lnSpc>
              <a:spcBef>
                <a:spcPts val="0"/>
              </a:spcBef>
              <a:spcAft>
                <a:spcPts val="0"/>
              </a:spcAft>
              <a:buSzPts val="2600"/>
              <a:buFont typeface="Arial" panose="020B0604020202020204" pitchFamily="34" charset="0"/>
              <a:buChar char="•"/>
            </a:pPr>
            <a:r>
              <a:rPr lang="en" dirty="0"/>
              <a:t>Make a clear claim about how AI </a:t>
            </a:r>
            <a:r>
              <a:rPr lang="en" i="1" dirty="0"/>
              <a:t>should </a:t>
            </a:r>
            <a:r>
              <a:rPr lang="en" dirty="0"/>
              <a:t>be used.</a:t>
            </a:r>
            <a:endParaRPr dirty="0"/>
          </a:p>
          <a:p>
            <a:pPr lvl="0" algn="l" rtl="0">
              <a:lnSpc>
                <a:spcPct val="100000"/>
              </a:lnSpc>
              <a:spcBef>
                <a:spcPts val="0"/>
              </a:spcBef>
              <a:spcAft>
                <a:spcPts val="0"/>
              </a:spcAft>
              <a:buSzPts val="2600"/>
              <a:buFont typeface="Arial" panose="020B0604020202020204" pitchFamily="34" charset="0"/>
              <a:buChar char="•"/>
            </a:pPr>
            <a:r>
              <a:rPr lang="en" dirty="0"/>
              <a:t>Acknowledge at least one counterargument or concern.</a:t>
            </a:r>
            <a:endParaRPr dirty="0"/>
          </a:p>
          <a:p>
            <a:pPr lvl="0" algn="l" rtl="0">
              <a:lnSpc>
                <a:spcPct val="100000"/>
              </a:lnSpc>
              <a:spcBef>
                <a:spcPts val="0"/>
              </a:spcBef>
              <a:spcAft>
                <a:spcPts val="0"/>
              </a:spcAft>
              <a:buSzPts val="2600"/>
              <a:buFont typeface="Arial" panose="020B0604020202020204" pitchFamily="34" charset="0"/>
              <a:buChar char="•"/>
            </a:pPr>
            <a:r>
              <a:rPr lang="en" dirty="0"/>
              <a:t>Use ideas from the scenarios, article, or discussion as evidence.</a:t>
            </a:r>
            <a:endParaRPr dirty="0"/>
          </a:p>
          <a:p>
            <a:pPr lvl="0" algn="l" rtl="0">
              <a:lnSpc>
                <a:spcPct val="100000"/>
              </a:lnSpc>
              <a:spcBef>
                <a:spcPts val="0"/>
              </a:spcBef>
              <a:spcAft>
                <a:spcPts val="0"/>
              </a:spcAft>
              <a:buSzPts val="2600"/>
              <a:buFont typeface="Arial" panose="020B0604020202020204" pitchFamily="34" charset="0"/>
              <a:buChar char="•"/>
            </a:pPr>
            <a:r>
              <a:rPr lang="en" dirty="0"/>
              <a:t>Explain your reasoning.</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e932082c12_0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AI Writing Partner </a:t>
            </a:r>
            <a:endParaRPr sz="3640"/>
          </a:p>
        </p:txBody>
      </p:sp>
      <p:sp>
        <p:nvSpPr>
          <p:cNvPr id="153" name="Google Shape;153;g3e932082c12_0_32"/>
          <p:cNvSpPr txBox="1">
            <a:spLocks noGrp="1"/>
          </p:cNvSpPr>
          <p:nvPr>
            <p:ph type="body" idx="1"/>
          </p:nvPr>
        </p:nvSpPr>
        <p:spPr>
          <a:xfrm>
            <a:off x="456300" y="1152475"/>
            <a:ext cx="6342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dirty="0"/>
              <a:t>Let’s learn how to use AI ethically during the writing process! </a:t>
            </a:r>
            <a:endParaRPr dirty="0"/>
          </a:p>
          <a:p>
            <a:pPr lvl="0" algn="l" rtl="0">
              <a:lnSpc>
                <a:spcPct val="115000"/>
              </a:lnSpc>
              <a:spcBef>
                <a:spcPts val="0"/>
              </a:spcBef>
              <a:spcAft>
                <a:spcPts val="0"/>
              </a:spcAft>
              <a:buSzPts val="2600"/>
              <a:buFont typeface="Arial" panose="020B0604020202020204" pitchFamily="34" charset="0"/>
              <a:buChar char="•"/>
            </a:pPr>
            <a:r>
              <a:rPr lang="en" dirty="0"/>
              <a:t>We will do 2 rounds of peer review. </a:t>
            </a:r>
            <a:endParaRPr dirty="0"/>
          </a:p>
          <a:p>
            <a:pPr lvl="1">
              <a:buClr>
                <a:srgbClr val="FFC000"/>
              </a:buClr>
              <a:buFont typeface="Wingdings" panose="05000000000000000000" pitchFamily="2" charset="2"/>
              <a:buChar char="§"/>
            </a:pPr>
            <a:r>
              <a:rPr lang="en" dirty="0"/>
              <a:t>Round 1 - peer group </a:t>
            </a:r>
            <a:endParaRPr dirty="0"/>
          </a:p>
          <a:p>
            <a:pPr lvl="1">
              <a:buClr>
                <a:srgbClr val="FFC000"/>
              </a:buClr>
              <a:buFont typeface="Wingdings" panose="05000000000000000000" pitchFamily="2" charset="2"/>
              <a:buChar char="§"/>
            </a:pPr>
            <a:r>
              <a:rPr lang="en" dirty="0"/>
              <a:t>Round 2 - AI chatbot</a:t>
            </a:r>
            <a:endParaRPr dirty="0"/>
          </a:p>
          <a:p>
            <a:pPr lvl="0" algn="l" rtl="0">
              <a:lnSpc>
                <a:spcPct val="115000"/>
              </a:lnSpc>
              <a:spcBef>
                <a:spcPts val="0"/>
              </a:spcBef>
              <a:spcAft>
                <a:spcPts val="0"/>
              </a:spcAft>
              <a:buSzPts val="2600"/>
              <a:buFont typeface="Arial" panose="020B0604020202020204" pitchFamily="34" charset="0"/>
              <a:buChar char="•"/>
            </a:pPr>
            <a:r>
              <a:rPr lang="en" i="1" dirty="0">
                <a:solidFill>
                  <a:srgbClr val="91192A"/>
                </a:solidFill>
              </a:rPr>
              <a:t>Goal:</a:t>
            </a:r>
            <a:r>
              <a:rPr lang="en" dirty="0"/>
              <a:t> Learn how to prompt AI to help you understand your peers’ feedback. </a:t>
            </a:r>
            <a:endParaRPr dirty="0"/>
          </a:p>
        </p:txBody>
      </p:sp>
      <p:pic>
        <p:nvPicPr>
          <p:cNvPr id="154" name="Google Shape;154;g3e932082c12_0_32"/>
          <p:cNvPicPr preferRelativeResize="0"/>
          <p:nvPr/>
        </p:nvPicPr>
        <p:blipFill rotWithShape="1">
          <a:blip r:embed="rId3">
            <a:alphaModFix/>
          </a:blip>
          <a:srcRect/>
          <a:stretch/>
        </p:blipFill>
        <p:spPr>
          <a:xfrm>
            <a:off x="6921900" y="211400"/>
            <a:ext cx="1934500" cy="193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e30e411479_0_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AI Writing Partner </a:t>
            </a:r>
            <a:endParaRPr sz="3640"/>
          </a:p>
        </p:txBody>
      </p:sp>
      <p:sp>
        <p:nvSpPr>
          <p:cNvPr id="160" name="Google Shape;160;g3e30e411479_0_18"/>
          <p:cNvSpPr txBox="1">
            <a:spLocks noGrp="1"/>
          </p:cNvSpPr>
          <p:nvPr>
            <p:ph type="body" idx="1"/>
          </p:nvPr>
        </p:nvSpPr>
        <p:spPr>
          <a:xfrm>
            <a:off x="456300" y="1152475"/>
            <a:ext cx="6342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b="1"/>
              <a:t>Round 1  </a:t>
            </a:r>
            <a:endParaRPr b="1"/>
          </a:p>
          <a:p>
            <a:pPr marL="457200" lvl="0" indent="-393700" algn="l" rtl="0">
              <a:lnSpc>
                <a:spcPct val="115000"/>
              </a:lnSpc>
              <a:spcBef>
                <a:spcPts val="0"/>
              </a:spcBef>
              <a:spcAft>
                <a:spcPts val="0"/>
              </a:spcAft>
              <a:buSzPts val="2600"/>
              <a:buAutoNum type="arabicPeriod"/>
            </a:pPr>
            <a:r>
              <a:rPr lang="en"/>
              <a:t>Trade drafts with a partner(s). </a:t>
            </a:r>
            <a:endParaRPr/>
          </a:p>
          <a:p>
            <a:pPr marL="457200" lvl="0" indent="-393700" algn="l" rtl="0">
              <a:lnSpc>
                <a:spcPct val="115000"/>
              </a:lnSpc>
              <a:spcBef>
                <a:spcPts val="0"/>
              </a:spcBef>
              <a:spcAft>
                <a:spcPts val="0"/>
              </a:spcAft>
              <a:buSzPts val="2600"/>
              <a:buAutoNum type="arabicPeriod"/>
            </a:pPr>
            <a:r>
              <a:rPr lang="en"/>
              <a:t>Provide written feedback. </a:t>
            </a:r>
            <a:endParaRPr/>
          </a:p>
          <a:p>
            <a:pPr marL="457200" lvl="0" indent="-393700" algn="l" rtl="0">
              <a:lnSpc>
                <a:spcPct val="115000"/>
              </a:lnSpc>
              <a:spcBef>
                <a:spcPts val="0"/>
              </a:spcBef>
              <a:spcAft>
                <a:spcPts val="0"/>
              </a:spcAft>
              <a:buSzPts val="2600"/>
              <a:buAutoNum type="arabicPeriod"/>
            </a:pPr>
            <a:r>
              <a:rPr lang="en"/>
              <a:t>Afterwards, talk with the writer and explain your feedback and/or any other comments about their paper. </a:t>
            </a:r>
            <a:endParaRPr/>
          </a:p>
          <a:p>
            <a:pPr marL="457200" lvl="0" indent="-393700" algn="l" rtl="0">
              <a:lnSpc>
                <a:spcPct val="115000"/>
              </a:lnSpc>
              <a:spcBef>
                <a:spcPts val="0"/>
              </a:spcBef>
              <a:spcAft>
                <a:spcPts val="0"/>
              </a:spcAft>
              <a:buSzPts val="2600"/>
              <a:buAutoNum type="arabicPeriod"/>
            </a:pPr>
            <a:r>
              <a:rPr lang="en"/>
              <a:t>Repeat as often as needed. </a:t>
            </a:r>
            <a:endParaRPr/>
          </a:p>
        </p:txBody>
      </p:sp>
      <p:pic>
        <p:nvPicPr>
          <p:cNvPr id="161" name="Google Shape;161;g3e30e411479_0_18"/>
          <p:cNvPicPr preferRelativeResize="0"/>
          <p:nvPr/>
        </p:nvPicPr>
        <p:blipFill rotWithShape="1">
          <a:blip r:embed="rId3">
            <a:alphaModFix/>
          </a:blip>
          <a:srcRect/>
          <a:stretch/>
        </p:blipFill>
        <p:spPr>
          <a:xfrm>
            <a:off x="6921900" y="211400"/>
            <a:ext cx="1934500" cy="193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e30e411479_0_24"/>
          <p:cNvSpPr txBox="1">
            <a:spLocks noGrp="1"/>
          </p:cNvSpPr>
          <p:nvPr>
            <p:ph type="title"/>
          </p:nvPr>
        </p:nvSpPr>
        <p:spPr>
          <a:xfrm>
            <a:off x="456300" y="21140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dirty="0"/>
              <a:t>AI Writing Partner </a:t>
            </a:r>
            <a:endParaRPr sz="3640" dirty="0"/>
          </a:p>
        </p:txBody>
      </p:sp>
      <p:sp>
        <p:nvSpPr>
          <p:cNvPr id="167" name="Google Shape;167;g3e30e411479_0_24"/>
          <p:cNvSpPr txBox="1">
            <a:spLocks noGrp="1"/>
          </p:cNvSpPr>
          <p:nvPr>
            <p:ph type="body" idx="1"/>
          </p:nvPr>
        </p:nvSpPr>
        <p:spPr>
          <a:xfrm>
            <a:off x="456300" y="973431"/>
            <a:ext cx="7675800" cy="386073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b="1" dirty="0"/>
              <a:t>Round 2 </a:t>
            </a:r>
            <a:endParaRPr b="1" dirty="0"/>
          </a:p>
          <a:p>
            <a:pPr marL="457200" lvl="0" indent="-381000" algn="l" rtl="0">
              <a:lnSpc>
                <a:spcPct val="115000"/>
              </a:lnSpc>
              <a:spcBef>
                <a:spcPts val="0"/>
              </a:spcBef>
              <a:spcAft>
                <a:spcPts val="0"/>
              </a:spcAft>
              <a:buSzPts val="2400"/>
              <a:buAutoNum type="arabicPeriod"/>
            </a:pPr>
            <a:r>
              <a:rPr lang="en" sz="2400" dirty="0"/>
              <a:t>Access an AI chatbot of your choice. </a:t>
            </a:r>
            <a:endParaRPr sz="2400" dirty="0"/>
          </a:p>
          <a:p>
            <a:pPr marL="457200" lvl="0" indent="-381000" algn="l" rtl="0">
              <a:lnSpc>
                <a:spcPct val="115000"/>
              </a:lnSpc>
              <a:spcBef>
                <a:spcPts val="0"/>
              </a:spcBef>
              <a:spcAft>
                <a:spcPts val="0"/>
              </a:spcAft>
              <a:buSzPts val="2400"/>
              <a:buAutoNum type="arabicPeriod"/>
            </a:pPr>
            <a:r>
              <a:rPr lang="en" sz="2400" dirty="0"/>
              <a:t>Upload your draft and prompt the AI chatbot to help you synthesize your peers’ feedback. </a:t>
            </a:r>
            <a:endParaRPr sz="2400" dirty="0"/>
          </a:p>
          <a:p>
            <a:pPr marL="914400" lvl="1" indent="-368300" algn="l" rtl="0">
              <a:lnSpc>
                <a:spcPct val="115000"/>
              </a:lnSpc>
              <a:spcBef>
                <a:spcPts val="0"/>
              </a:spcBef>
              <a:spcAft>
                <a:spcPts val="0"/>
              </a:spcAft>
              <a:buSzPts val="2200"/>
              <a:buAutoNum type="alphaLcPeriod"/>
            </a:pPr>
            <a:r>
              <a:rPr lang="en" sz="2200" i="1" dirty="0">
                <a:solidFill>
                  <a:srgbClr val="275781"/>
                </a:solidFill>
              </a:rPr>
              <a:t>Hint:</a:t>
            </a:r>
            <a:r>
              <a:rPr lang="en" sz="2200" i="1" dirty="0"/>
              <a:t> </a:t>
            </a:r>
            <a:r>
              <a:rPr lang="en" sz="2200" dirty="0"/>
              <a:t>Use the “Writing Partner Guide” to help in crafting a specific prompt. </a:t>
            </a:r>
            <a:endParaRPr sz="2200" dirty="0"/>
          </a:p>
          <a:p>
            <a:pPr marL="457200" lvl="0" indent="-381000" algn="l" rtl="0">
              <a:lnSpc>
                <a:spcPct val="115000"/>
              </a:lnSpc>
              <a:spcBef>
                <a:spcPts val="0"/>
              </a:spcBef>
              <a:spcAft>
                <a:spcPts val="0"/>
              </a:spcAft>
              <a:buSzPts val="2400"/>
              <a:buAutoNum type="arabicPeriod"/>
            </a:pPr>
            <a:r>
              <a:rPr lang="en" sz="2400" dirty="0"/>
              <a:t>Decide what to keep, adapt, or discard. </a:t>
            </a:r>
            <a:endParaRPr sz="2400" dirty="0"/>
          </a:p>
          <a:p>
            <a:pPr marL="914400" lvl="1" indent="-368300" algn="l" rtl="0">
              <a:lnSpc>
                <a:spcPct val="115000"/>
              </a:lnSpc>
              <a:spcBef>
                <a:spcPts val="0"/>
              </a:spcBef>
              <a:spcAft>
                <a:spcPts val="0"/>
              </a:spcAft>
              <a:buSzPts val="2200"/>
              <a:buAutoNum type="alphaLcPeriod"/>
            </a:pPr>
            <a:r>
              <a:rPr lang="en" sz="2200" i="1" dirty="0">
                <a:solidFill>
                  <a:srgbClr val="275781"/>
                </a:solidFill>
              </a:rPr>
              <a:t>Hint:</a:t>
            </a:r>
            <a:r>
              <a:rPr lang="en" sz="2200" dirty="0"/>
              <a:t> You may need to refine your prompt several times to get the bot to do exactly what you want. </a:t>
            </a:r>
            <a:endParaRPr sz="2200" dirty="0"/>
          </a:p>
        </p:txBody>
      </p:sp>
      <p:pic>
        <p:nvPicPr>
          <p:cNvPr id="168" name="Google Shape;168;g3e30e411479_0_24"/>
          <p:cNvPicPr preferRelativeResize="0"/>
          <p:nvPr/>
        </p:nvPicPr>
        <p:blipFill rotWithShape="1">
          <a:blip r:embed="rId3">
            <a:alphaModFix/>
          </a:blip>
          <a:srcRect/>
          <a:stretch/>
        </p:blipFill>
        <p:spPr>
          <a:xfrm>
            <a:off x="6921900" y="211400"/>
            <a:ext cx="1934500" cy="193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3eb17def89e_0_0"/>
          <p:cNvSpPr txBox="1">
            <a:spLocks noGrp="1"/>
          </p:cNvSpPr>
          <p:nvPr>
            <p:ph type="title"/>
          </p:nvPr>
        </p:nvSpPr>
        <p:spPr>
          <a:xfrm>
            <a:off x="3945466" y="559689"/>
            <a:ext cx="4565100" cy="2139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SzPct val="100000"/>
              <a:buNone/>
            </a:pPr>
            <a:r>
              <a:rPr lang="en" dirty="0">
                <a:latin typeface="Calibri"/>
                <a:ea typeface="Calibri"/>
                <a:cs typeface="Calibri"/>
                <a:sym typeface="Calibri"/>
              </a:rPr>
              <a:t>Who’s Doing the Thinking? Writing with AI </a:t>
            </a:r>
            <a:endParaRPr dirty="0"/>
          </a:p>
        </p:txBody>
      </p:sp>
      <p:sp>
        <p:nvSpPr>
          <p:cNvPr id="50" name="Google Shape;50;g3eb17def89e_0_0"/>
          <p:cNvSpPr txBox="1">
            <a:spLocks noGrp="1"/>
          </p:cNvSpPr>
          <p:nvPr>
            <p:ph type="body" idx="1"/>
          </p:nvPr>
        </p:nvSpPr>
        <p:spPr>
          <a:xfrm>
            <a:off x="3944799" y="2807732"/>
            <a:ext cx="4564200" cy="1397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600"/>
              <a:buNone/>
            </a:pPr>
            <a:r>
              <a:rPr lang="en" dirty="0"/>
              <a:t>Ethical Use of AI</a:t>
            </a:r>
            <a:endParaRPr dirty="0"/>
          </a:p>
        </p:txBody>
      </p:sp>
      <p:sp>
        <p:nvSpPr>
          <p:cNvPr id="51" name="Google Shape;51;g3eb17def89e_0_0"/>
          <p:cNvSpPr/>
          <p:nvPr/>
        </p:nvSpPr>
        <p:spPr>
          <a:xfrm>
            <a:off x="744173" y="1312133"/>
            <a:ext cx="2922300" cy="2519100"/>
          </a:xfrm>
          <a:prstGeom prst="hexagon">
            <a:avLst>
              <a:gd name="adj" fmla="val 25000"/>
              <a:gd name="vf" fmla="val 11547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52;g3eb17def89e_0_0" title="CI_AIHighSchool.jpg"/>
          <p:cNvPicPr preferRelativeResize="0"/>
          <p:nvPr/>
        </p:nvPicPr>
        <p:blipFill rotWithShape="1">
          <a:blip r:embed="rId3">
            <a:alphaModFix/>
          </a:blip>
          <a:srcRect b="8942"/>
          <a:stretch/>
        </p:blipFill>
        <p:spPr>
          <a:xfrm>
            <a:off x="744173" y="1312133"/>
            <a:ext cx="2922300" cy="2519100"/>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e30e411479_0_3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AI Writing Partner </a:t>
            </a:r>
            <a:endParaRPr sz="3640"/>
          </a:p>
        </p:txBody>
      </p:sp>
      <p:sp>
        <p:nvSpPr>
          <p:cNvPr id="174" name="Google Shape;174;g3e30e411479_0_30"/>
          <p:cNvSpPr txBox="1">
            <a:spLocks noGrp="1"/>
          </p:cNvSpPr>
          <p:nvPr>
            <p:ph type="body" idx="1"/>
          </p:nvPr>
        </p:nvSpPr>
        <p:spPr>
          <a:xfrm>
            <a:off x="456300" y="1152475"/>
            <a:ext cx="6530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sz="2400" dirty="0"/>
              <a:t>Share your experience and new draft with your group. Discuss the question below. </a:t>
            </a:r>
            <a:endParaRPr sz="2400" dirty="0"/>
          </a:p>
          <a:p>
            <a:pPr marL="0" lvl="0" indent="0" algn="l" rtl="0">
              <a:lnSpc>
                <a:spcPct val="115000"/>
              </a:lnSpc>
              <a:spcBef>
                <a:spcPts val="0"/>
              </a:spcBef>
              <a:spcAft>
                <a:spcPts val="0"/>
              </a:spcAft>
              <a:buSzPts val="2600"/>
              <a:buNone/>
            </a:pPr>
            <a:endParaRPr sz="2400" dirty="0"/>
          </a:p>
          <a:p>
            <a:pPr marL="0" lvl="0" indent="0" algn="l" rtl="0">
              <a:lnSpc>
                <a:spcPct val="115000"/>
              </a:lnSpc>
              <a:spcBef>
                <a:spcPts val="0"/>
              </a:spcBef>
              <a:spcAft>
                <a:spcPts val="0"/>
              </a:spcAft>
              <a:buSzPts val="2600"/>
              <a:buNone/>
            </a:pPr>
            <a:r>
              <a:rPr lang="en" sz="2400" i="1" dirty="0">
                <a:solidFill>
                  <a:srgbClr val="91192A"/>
                </a:solidFill>
              </a:rPr>
              <a:t>How did collaborating with your group differ from collaborating with an AI chatbot? </a:t>
            </a:r>
            <a:endParaRPr sz="2400" i="1" dirty="0">
              <a:solidFill>
                <a:srgbClr val="91192A"/>
              </a:solidFill>
            </a:endParaRPr>
          </a:p>
        </p:txBody>
      </p:sp>
      <p:pic>
        <p:nvPicPr>
          <p:cNvPr id="175" name="Google Shape;175;g3e30e411479_0_30"/>
          <p:cNvPicPr preferRelativeResize="0"/>
          <p:nvPr/>
        </p:nvPicPr>
        <p:blipFill rotWithShape="1">
          <a:blip r:embed="rId3">
            <a:alphaModFix/>
          </a:blip>
          <a:srcRect/>
          <a:stretch/>
        </p:blipFill>
        <p:spPr>
          <a:xfrm>
            <a:off x="6921900" y="211400"/>
            <a:ext cx="1934500" cy="1934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Critique the Bot</a:t>
            </a:r>
            <a:endParaRPr sz="3640"/>
          </a:p>
        </p:txBody>
      </p:sp>
      <p:sp>
        <p:nvSpPr>
          <p:cNvPr id="181" name="Google Shape;181;p7"/>
          <p:cNvSpPr txBox="1">
            <a:spLocks noGrp="1"/>
          </p:cNvSpPr>
          <p:nvPr>
            <p:ph type="body" idx="1"/>
          </p:nvPr>
        </p:nvSpPr>
        <p:spPr>
          <a:xfrm>
            <a:off x="456299" y="1152475"/>
            <a:ext cx="7924749"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200" dirty="0"/>
              <a:t>Before reflecting on your experience with AI as a writing partner, review what you’ve accomplished during this writing process.</a:t>
            </a:r>
            <a:endParaRPr sz="2200" dirty="0"/>
          </a:p>
          <a:p>
            <a:pPr marL="0" lvl="0" indent="0" algn="l" rtl="0">
              <a:lnSpc>
                <a:spcPct val="100000"/>
              </a:lnSpc>
              <a:spcBef>
                <a:spcPts val="0"/>
              </a:spcBef>
              <a:spcAft>
                <a:spcPts val="0"/>
              </a:spcAft>
              <a:buSzPts val="2600"/>
              <a:buNone/>
            </a:pPr>
            <a:endParaRPr sz="2200" dirty="0"/>
          </a:p>
          <a:p>
            <a:pPr marL="0" lvl="0" indent="0" algn="l" rtl="0">
              <a:lnSpc>
                <a:spcPct val="100000"/>
              </a:lnSpc>
              <a:spcBef>
                <a:spcPts val="0"/>
              </a:spcBef>
              <a:spcAft>
                <a:spcPts val="0"/>
              </a:spcAft>
              <a:buSzPts val="2600"/>
              <a:buNone/>
            </a:pPr>
            <a:r>
              <a:rPr lang="en" sz="2200" dirty="0"/>
              <a:t>Gather the following:  </a:t>
            </a:r>
            <a:endParaRPr sz="2200" dirty="0"/>
          </a:p>
          <a:p>
            <a:pPr lvl="0" algn="l" rtl="0">
              <a:lnSpc>
                <a:spcPct val="100000"/>
              </a:lnSpc>
              <a:spcBef>
                <a:spcPts val="0"/>
              </a:spcBef>
              <a:spcAft>
                <a:spcPts val="0"/>
              </a:spcAft>
              <a:buClr>
                <a:srgbClr val="91192A"/>
              </a:buClr>
              <a:buSzPts val="2600"/>
              <a:buFont typeface="Arial" panose="020B0604020202020204" pitchFamily="34" charset="0"/>
              <a:buChar char="•"/>
            </a:pPr>
            <a:r>
              <a:rPr lang="en" sz="2200" dirty="0"/>
              <a:t>First Quick Write draft.</a:t>
            </a:r>
            <a:endParaRPr sz="2200" dirty="0"/>
          </a:p>
          <a:p>
            <a:pPr lvl="0" algn="l" rtl="0">
              <a:lnSpc>
                <a:spcPct val="100000"/>
              </a:lnSpc>
              <a:spcBef>
                <a:spcPts val="0"/>
              </a:spcBef>
              <a:spcAft>
                <a:spcPts val="0"/>
              </a:spcAft>
              <a:buClr>
                <a:srgbClr val="91192A"/>
              </a:buClr>
              <a:buSzPts val="2600"/>
              <a:buFont typeface="Arial" panose="020B0604020202020204" pitchFamily="34" charset="0"/>
              <a:buChar char="•"/>
            </a:pPr>
            <a:r>
              <a:rPr lang="en" sz="2200" dirty="0"/>
              <a:t>Peer feedback.</a:t>
            </a:r>
            <a:endParaRPr sz="2200" dirty="0"/>
          </a:p>
          <a:p>
            <a:pPr lvl="0" algn="l" rtl="0">
              <a:lnSpc>
                <a:spcPct val="100000"/>
              </a:lnSpc>
              <a:spcBef>
                <a:spcPts val="0"/>
              </a:spcBef>
              <a:spcAft>
                <a:spcPts val="0"/>
              </a:spcAft>
              <a:buClr>
                <a:srgbClr val="91192A"/>
              </a:buClr>
              <a:buSzPts val="2600"/>
              <a:buFont typeface="Arial" panose="020B0604020202020204" pitchFamily="34" charset="0"/>
              <a:buChar char="•"/>
            </a:pPr>
            <a:r>
              <a:rPr lang="en" sz="2200" dirty="0"/>
              <a:t>AI chat transcript.</a:t>
            </a:r>
            <a:endParaRPr sz="2200" dirty="0"/>
          </a:p>
          <a:p>
            <a:pPr lvl="0" algn="l" rtl="0">
              <a:lnSpc>
                <a:spcPct val="100000"/>
              </a:lnSpc>
              <a:spcBef>
                <a:spcPts val="0"/>
              </a:spcBef>
              <a:spcAft>
                <a:spcPts val="0"/>
              </a:spcAft>
              <a:buClr>
                <a:srgbClr val="91192A"/>
              </a:buClr>
              <a:buSzPts val="2600"/>
              <a:buFont typeface="Arial" panose="020B0604020202020204" pitchFamily="34" charset="0"/>
              <a:buChar char="•"/>
            </a:pPr>
            <a:r>
              <a:rPr lang="en" sz="2200" dirty="0"/>
              <a:t>Final draft. </a:t>
            </a:r>
            <a:endParaRPr sz="2200" dirty="0"/>
          </a:p>
        </p:txBody>
      </p:sp>
      <p:pic>
        <p:nvPicPr>
          <p:cNvPr id="182" name="Google Shape;182;p7"/>
          <p:cNvPicPr preferRelativeResize="0"/>
          <p:nvPr/>
        </p:nvPicPr>
        <p:blipFill rotWithShape="1">
          <a:blip r:embed="rId3">
            <a:alphaModFix/>
          </a:blip>
          <a:srcRect/>
          <a:stretch/>
        </p:blipFill>
        <p:spPr>
          <a:xfrm>
            <a:off x="6132867" y="2392211"/>
            <a:ext cx="2248181" cy="22481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Critique the Bot</a:t>
            </a:r>
            <a:endParaRPr sz="3640"/>
          </a:p>
        </p:txBody>
      </p:sp>
      <p:sp>
        <p:nvSpPr>
          <p:cNvPr id="188" name="Google Shape;188;p4"/>
          <p:cNvSpPr txBox="1">
            <a:spLocks noGrp="1"/>
          </p:cNvSpPr>
          <p:nvPr>
            <p:ph type="body" idx="1"/>
          </p:nvPr>
        </p:nvSpPr>
        <p:spPr>
          <a:xfrm>
            <a:off x="456300" y="1152475"/>
            <a:ext cx="4458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400" dirty="0"/>
              <a:t>Read, analyze, and critique the AI generated feedback for your draft.</a:t>
            </a:r>
            <a:endParaRPr sz="2400" dirty="0"/>
          </a:p>
          <a:p>
            <a:pPr lvl="0" algn="l" rtl="0">
              <a:lnSpc>
                <a:spcPct val="100000"/>
              </a:lnSpc>
              <a:spcBef>
                <a:spcPts val="0"/>
              </a:spcBef>
              <a:spcAft>
                <a:spcPts val="0"/>
              </a:spcAft>
              <a:buClr>
                <a:srgbClr val="91192A"/>
              </a:buClr>
              <a:buSzPts val="2600"/>
              <a:buFont typeface="Arial" panose="020B0604020202020204" pitchFamily="34" charset="0"/>
              <a:buChar char="•"/>
            </a:pPr>
            <a:r>
              <a:rPr lang="en" sz="2400" dirty="0"/>
              <a:t>Did you notice any mistakes?</a:t>
            </a:r>
            <a:endParaRPr sz="2400" dirty="0"/>
          </a:p>
          <a:p>
            <a:pPr lvl="0" algn="l" rtl="0">
              <a:lnSpc>
                <a:spcPct val="100000"/>
              </a:lnSpc>
              <a:spcBef>
                <a:spcPts val="0"/>
              </a:spcBef>
              <a:spcAft>
                <a:spcPts val="0"/>
              </a:spcAft>
              <a:buClr>
                <a:srgbClr val="91192A"/>
              </a:buClr>
              <a:buSzPts val="2600"/>
              <a:buFont typeface="Arial" panose="020B0604020202020204" pitchFamily="34" charset="0"/>
              <a:buChar char="•"/>
            </a:pPr>
            <a:r>
              <a:rPr lang="en" sz="2400" dirty="0"/>
              <a:t>Do you agree/disagree?</a:t>
            </a:r>
            <a:endParaRPr sz="2400" dirty="0"/>
          </a:p>
          <a:p>
            <a:pPr lvl="0" algn="l" rtl="0">
              <a:lnSpc>
                <a:spcPct val="100000"/>
              </a:lnSpc>
              <a:spcBef>
                <a:spcPts val="0"/>
              </a:spcBef>
              <a:spcAft>
                <a:spcPts val="0"/>
              </a:spcAft>
              <a:buClr>
                <a:srgbClr val="91192A"/>
              </a:buClr>
              <a:buSzPts val="2600"/>
              <a:buFont typeface="Arial" panose="020B0604020202020204" pitchFamily="34" charset="0"/>
              <a:buChar char="•"/>
            </a:pPr>
            <a:r>
              <a:rPr lang="en" sz="2400" dirty="0"/>
              <a:t>Do you have any concerns or thoughts?</a:t>
            </a:r>
            <a:endParaRPr sz="2400" dirty="0"/>
          </a:p>
        </p:txBody>
      </p:sp>
      <p:pic>
        <p:nvPicPr>
          <p:cNvPr id="189" name="Google Shape;189;p4"/>
          <p:cNvPicPr preferRelativeResize="0"/>
          <p:nvPr/>
        </p:nvPicPr>
        <p:blipFill rotWithShape="1">
          <a:blip r:embed="rId3">
            <a:alphaModFix/>
          </a:blip>
          <a:srcRect/>
          <a:stretch/>
        </p:blipFill>
        <p:spPr>
          <a:xfrm>
            <a:off x="5075398" y="951560"/>
            <a:ext cx="3818200" cy="3818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ctrTitle"/>
          </p:nvPr>
        </p:nvSpPr>
        <p:spPr>
          <a:xfrm>
            <a:off x="908700" y="791710"/>
            <a:ext cx="7326600" cy="166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8" name="Google Shape;58;p3"/>
          <p:cNvSpPr txBox="1">
            <a:spLocks noGrp="1"/>
          </p:cNvSpPr>
          <p:nvPr>
            <p:ph type="subTitle" idx="1"/>
          </p:nvPr>
        </p:nvSpPr>
        <p:spPr>
          <a:xfrm>
            <a:off x="908700" y="2637948"/>
            <a:ext cx="7326600" cy="125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How can AI be used ethically to support, rather than replace, thinking during the writing process?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3e932082c12_0_0"/>
          <p:cNvSpPr txBox="1">
            <a:spLocks noGrp="1"/>
          </p:cNvSpPr>
          <p:nvPr>
            <p:ph type="ctrTitle"/>
          </p:nvPr>
        </p:nvSpPr>
        <p:spPr>
          <a:xfrm>
            <a:off x="908700" y="494739"/>
            <a:ext cx="7326600" cy="166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Objectives</a:t>
            </a:r>
            <a:endParaRPr dirty="0"/>
          </a:p>
        </p:txBody>
      </p:sp>
      <p:sp>
        <p:nvSpPr>
          <p:cNvPr id="64" name="Google Shape;64;g3e932082c12_0_0"/>
          <p:cNvSpPr txBox="1">
            <a:spLocks noGrp="1"/>
          </p:cNvSpPr>
          <p:nvPr>
            <p:ph type="subTitle" idx="1"/>
          </p:nvPr>
        </p:nvSpPr>
        <p:spPr>
          <a:xfrm>
            <a:off x="908700" y="2080302"/>
            <a:ext cx="7652700" cy="2462100"/>
          </a:xfrm>
          <a:prstGeom prst="rect">
            <a:avLst/>
          </a:prstGeom>
          <a:noFill/>
          <a:ln>
            <a:noFill/>
          </a:ln>
        </p:spPr>
        <p:txBody>
          <a:bodyPr spcFirstLastPara="1" wrap="square" lIns="91425" tIns="91425" rIns="91425" bIns="91425" anchor="t" anchorCtr="0">
            <a:noAutofit/>
          </a:bodyPr>
          <a:lstStyle/>
          <a:p>
            <a:pPr marL="520700" lvl="0" indent="-457200" algn="l" rtl="0">
              <a:lnSpc>
                <a:spcPct val="100000"/>
              </a:lnSpc>
              <a:spcBef>
                <a:spcPts val="0"/>
              </a:spcBef>
              <a:spcAft>
                <a:spcPts val="0"/>
              </a:spcAft>
              <a:buSzPts val="2600"/>
              <a:buFont typeface="Arial" panose="020B0604020202020204" pitchFamily="34" charset="0"/>
              <a:buChar char="•"/>
            </a:pPr>
            <a:r>
              <a:rPr lang="en" dirty="0"/>
              <a:t>Practice using AI as an ethical writing partner by composing an original argumentative essay. </a:t>
            </a: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 dirty="0"/>
              <a:t>Evaluate AI feedback. </a:t>
            </a: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 dirty="0"/>
              <a:t>Identify unclear ideas, gaps in evidence, or opportunities for improvement in my writing using AI.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Quick Write</a:t>
            </a:r>
            <a:endParaRPr sz="3640"/>
          </a:p>
        </p:txBody>
      </p:sp>
      <p:sp>
        <p:nvSpPr>
          <p:cNvPr id="70" name="Google Shape;70;p8"/>
          <p:cNvSpPr txBox="1">
            <a:spLocks noGrp="1"/>
          </p:cNvSpPr>
          <p:nvPr>
            <p:ph type="body" idx="1"/>
          </p:nvPr>
        </p:nvSpPr>
        <p:spPr>
          <a:xfrm>
            <a:off x="456300" y="1152475"/>
            <a:ext cx="5906134"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sz="2800" dirty="0"/>
              <a:t>Think about a time when someone helped you with your writing. </a:t>
            </a:r>
            <a:endParaRPr sz="2800" dirty="0"/>
          </a:p>
          <a:p>
            <a:pPr lvl="0" algn="l" rtl="0">
              <a:lnSpc>
                <a:spcPct val="115000"/>
              </a:lnSpc>
              <a:spcBef>
                <a:spcPts val="0"/>
              </a:spcBef>
              <a:spcAft>
                <a:spcPts val="0"/>
              </a:spcAft>
              <a:buClr>
                <a:srgbClr val="91192A"/>
              </a:buClr>
              <a:buSzPts val="2600"/>
              <a:buFont typeface="Arial" panose="020B0604020202020204" pitchFamily="34" charset="0"/>
              <a:buChar char="•"/>
            </a:pPr>
            <a:r>
              <a:rPr lang="en" dirty="0"/>
              <a:t>When does “help” start to replace your own work? </a:t>
            </a:r>
            <a:endParaRPr dirty="0"/>
          </a:p>
          <a:p>
            <a:pPr lvl="0" algn="l" rtl="0">
              <a:lnSpc>
                <a:spcPct val="115000"/>
              </a:lnSpc>
              <a:spcBef>
                <a:spcPts val="0"/>
              </a:spcBef>
              <a:spcAft>
                <a:spcPts val="0"/>
              </a:spcAft>
              <a:buClr>
                <a:srgbClr val="91192A"/>
              </a:buClr>
              <a:buSzPts val="2600"/>
              <a:buFont typeface="Arial" panose="020B0604020202020204" pitchFamily="34" charset="0"/>
              <a:buChar char="•"/>
            </a:pPr>
            <a:r>
              <a:rPr lang="en" dirty="0"/>
              <a:t>How might this relate to AI?</a:t>
            </a:r>
            <a:endParaRPr dirty="0"/>
          </a:p>
        </p:txBody>
      </p:sp>
      <p:pic>
        <p:nvPicPr>
          <p:cNvPr id="3" name="Picture 2">
            <a:extLst>
              <a:ext uri="{FF2B5EF4-FFF2-40B4-BE49-F238E27FC236}">
                <a16:creationId xmlns:a16="http://schemas.microsoft.com/office/drawing/2014/main" id="{3E7C07DD-8D27-E3CD-3112-E8BB3675274C}"/>
              </a:ext>
            </a:extLst>
          </p:cNvPr>
          <p:cNvPicPr>
            <a:picLocks noChangeAspect="1"/>
          </p:cNvPicPr>
          <p:nvPr/>
        </p:nvPicPr>
        <p:blipFill>
          <a:blip r:embed="rId3"/>
          <a:stretch>
            <a:fillRect/>
          </a:stretch>
        </p:blipFill>
        <p:spPr>
          <a:xfrm>
            <a:off x="6820104" y="754157"/>
            <a:ext cx="1732225" cy="31757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3e932082c12_0_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Think-Pair-Share</a:t>
            </a:r>
            <a:endParaRPr sz="3640"/>
          </a:p>
        </p:txBody>
      </p:sp>
      <p:sp>
        <p:nvSpPr>
          <p:cNvPr id="77" name="Google Shape;77;g3e932082c12_0_7"/>
          <p:cNvSpPr txBox="1">
            <a:spLocks noGrp="1"/>
          </p:cNvSpPr>
          <p:nvPr>
            <p:ph type="body" idx="1"/>
          </p:nvPr>
        </p:nvSpPr>
        <p:spPr>
          <a:xfrm>
            <a:off x="456300" y="1306400"/>
            <a:ext cx="7748400" cy="326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dirty="0"/>
              <a:t>With a human partner, discuss a belief you each wrote about the following topics. </a:t>
            </a:r>
            <a:endParaRPr dirty="0"/>
          </a:p>
          <a:p>
            <a:pPr marL="0" lvl="0" indent="0" algn="l" rtl="0">
              <a:lnSpc>
                <a:spcPct val="115000"/>
              </a:lnSpc>
              <a:spcBef>
                <a:spcPts val="0"/>
              </a:spcBef>
              <a:spcAft>
                <a:spcPts val="0"/>
              </a:spcAft>
              <a:buSzPts val="2600"/>
              <a:buNone/>
            </a:pPr>
            <a:r>
              <a:rPr lang="en" dirty="0"/>
              <a:t>How to get started:</a:t>
            </a:r>
            <a:endParaRPr dirty="0"/>
          </a:p>
          <a:p>
            <a:pPr lvl="0" algn="l" rtl="0">
              <a:lnSpc>
                <a:spcPct val="115000"/>
              </a:lnSpc>
              <a:spcBef>
                <a:spcPts val="0"/>
              </a:spcBef>
              <a:spcAft>
                <a:spcPts val="0"/>
              </a:spcAft>
              <a:buClr>
                <a:srgbClr val="91192A"/>
              </a:buClr>
              <a:buSzPts val="2600"/>
              <a:buFont typeface="Arial" panose="020B0604020202020204" pitchFamily="34" charset="0"/>
              <a:buChar char="•"/>
            </a:pPr>
            <a:r>
              <a:rPr lang="en" i="1" dirty="0">
                <a:solidFill>
                  <a:srgbClr val="91192A"/>
                </a:solidFill>
              </a:rPr>
              <a:t>“I think AI is okay when…”</a:t>
            </a:r>
            <a:endParaRPr i="1" dirty="0">
              <a:solidFill>
                <a:srgbClr val="91192A"/>
              </a:solidFill>
            </a:endParaRPr>
          </a:p>
          <a:p>
            <a:pPr lvl="0" algn="l" rtl="0">
              <a:lnSpc>
                <a:spcPct val="115000"/>
              </a:lnSpc>
              <a:spcBef>
                <a:spcPts val="0"/>
              </a:spcBef>
              <a:spcAft>
                <a:spcPts val="0"/>
              </a:spcAft>
              <a:buClr>
                <a:srgbClr val="91192A"/>
              </a:buClr>
              <a:buSzPts val="2600"/>
              <a:buFont typeface="Arial" panose="020B0604020202020204" pitchFamily="34" charset="0"/>
              <a:buChar char="•"/>
            </a:pPr>
            <a:r>
              <a:rPr lang="en" i="1" dirty="0">
                <a:solidFill>
                  <a:srgbClr val="91192A"/>
                </a:solidFill>
              </a:rPr>
              <a:t>“I think AI goes too far when…”</a:t>
            </a:r>
            <a:endParaRPr i="1" dirty="0">
              <a:solidFill>
                <a:srgbClr val="91192A"/>
              </a:solidFill>
            </a:endParaRPr>
          </a:p>
          <a:p>
            <a:pPr lvl="0" algn="l" rtl="0">
              <a:lnSpc>
                <a:spcPct val="115000"/>
              </a:lnSpc>
              <a:spcBef>
                <a:spcPts val="0"/>
              </a:spcBef>
              <a:spcAft>
                <a:spcPts val="0"/>
              </a:spcAft>
              <a:buClr>
                <a:srgbClr val="91192A"/>
              </a:buClr>
              <a:buSzPts val="2600"/>
              <a:buFont typeface="Arial" panose="020B0604020202020204" pitchFamily="34" charset="0"/>
              <a:buChar char="•"/>
            </a:pPr>
            <a:r>
              <a:rPr lang="en" i="1" dirty="0">
                <a:solidFill>
                  <a:srgbClr val="91192A"/>
                </a:solidFill>
              </a:rPr>
              <a:t>“I’m unsure because…”</a:t>
            </a:r>
            <a:endParaRPr i="1" dirty="0">
              <a:solidFill>
                <a:srgbClr val="91192A"/>
              </a:solidFill>
            </a:endParaRPr>
          </a:p>
        </p:txBody>
      </p:sp>
      <p:pic>
        <p:nvPicPr>
          <p:cNvPr id="78" name="Google Shape;78;g3e932082c12_0_7"/>
          <p:cNvPicPr preferRelativeResize="0"/>
          <p:nvPr/>
        </p:nvPicPr>
        <p:blipFill rotWithShape="1">
          <a:blip r:embed="rId3">
            <a:alphaModFix/>
          </a:blip>
          <a:srcRect/>
          <a:stretch/>
        </p:blipFill>
        <p:spPr>
          <a:xfrm>
            <a:off x="6639375" y="237500"/>
            <a:ext cx="2290500" cy="1068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e932082c12_0_1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Justified Ethical or Unethical</a:t>
            </a:r>
            <a:endParaRPr sz="3640"/>
          </a:p>
        </p:txBody>
      </p:sp>
      <p:sp>
        <p:nvSpPr>
          <p:cNvPr id="84" name="Google Shape;84;g3e932082c12_0_15"/>
          <p:cNvSpPr txBox="1">
            <a:spLocks noGrp="1"/>
          </p:cNvSpPr>
          <p:nvPr>
            <p:ph type="body" idx="1"/>
          </p:nvPr>
        </p:nvSpPr>
        <p:spPr>
          <a:xfrm>
            <a:off x="456300" y="1152475"/>
            <a:ext cx="77733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rgbClr val="91192A"/>
              </a:buClr>
              <a:buSzPts val="2600"/>
              <a:buAutoNum type="arabicPeriod"/>
            </a:pPr>
            <a:r>
              <a:rPr lang="en" dirty="0"/>
              <a:t>Read “Friction by Design.” </a:t>
            </a:r>
            <a:endParaRPr dirty="0"/>
          </a:p>
          <a:p>
            <a:pPr marL="457200" lvl="0" indent="-393700" algn="l" rtl="0">
              <a:lnSpc>
                <a:spcPct val="115000"/>
              </a:lnSpc>
              <a:spcBef>
                <a:spcPts val="0"/>
              </a:spcBef>
              <a:spcAft>
                <a:spcPts val="0"/>
              </a:spcAft>
              <a:buSzPts val="2600"/>
              <a:buAutoNum type="arabicPeriod"/>
            </a:pPr>
            <a:r>
              <a:rPr lang="en" dirty="0"/>
              <a:t>Flip over the handout and complete the table by determining whether the provided scenarios are ethical or unethical. </a:t>
            </a:r>
            <a:endParaRPr dirty="0"/>
          </a:p>
          <a:p>
            <a:pPr marL="457200" lvl="0" indent="-393700" algn="l" rtl="0">
              <a:lnSpc>
                <a:spcPct val="115000"/>
              </a:lnSpc>
              <a:spcBef>
                <a:spcPts val="0"/>
              </a:spcBef>
              <a:spcAft>
                <a:spcPts val="0"/>
              </a:spcAft>
              <a:buSzPts val="2600"/>
              <a:buAutoNum type="arabicPeriod"/>
            </a:pPr>
            <a:r>
              <a:rPr lang="en" dirty="0"/>
              <a:t>Use the article as evidence to support your reasoning. </a:t>
            </a:r>
            <a:endParaRPr dirty="0"/>
          </a:p>
        </p:txBody>
      </p:sp>
      <p:pic>
        <p:nvPicPr>
          <p:cNvPr id="85" name="Google Shape;85;g3e932082c12_0_15"/>
          <p:cNvPicPr preferRelativeResize="0"/>
          <p:nvPr/>
        </p:nvPicPr>
        <p:blipFill rotWithShape="1">
          <a:blip r:embed="rId3">
            <a:alphaModFix/>
          </a:blip>
          <a:srcRect/>
          <a:stretch/>
        </p:blipFill>
        <p:spPr>
          <a:xfrm>
            <a:off x="7244863" y="230200"/>
            <a:ext cx="1278880" cy="11509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e932082c12_0_4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Justified Ethical or Unethical</a:t>
            </a:r>
            <a:endParaRPr sz="3640"/>
          </a:p>
        </p:txBody>
      </p:sp>
      <p:sp>
        <p:nvSpPr>
          <p:cNvPr id="91" name="Google Shape;91;g3e932082c12_0_48"/>
          <p:cNvSpPr txBox="1">
            <a:spLocks noGrp="1"/>
          </p:cNvSpPr>
          <p:nvPr>
            <p:ph type="body" idx="1"/>
          </p:nvPr>
        </p:nvSpPr>
        <p:spPr>
          <a:xfrm>
            <a:off x="456299" y="1152475"/>
            <a:ext cx="7981955" cy="38325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AutoNum type="arabicPeriod"/>
            </a:pPr>
            <a:r>
              <a:rPr lang="en" sz="2400" dirty="0"/>
              <a:t>In your group, read “scenario one” and ask everyone to share whether they think it’s ethical or unethical. </a:t>
            </a:r>
            <a:endParaRPr sz="2400" dirty="0"/>
          </a:p>
          <a:p>
            <a:pPr marL="457200" lvl="0" indent="-393700" algn="l" rtl="0">
              <a:lnSpc>
                <a:spcPct val="115000"/>
              </a:lnSpc>
              <a:spcBef>
                <a:spcPts val="0"/>
              </a:spcBef>
              <a:spcAft>
                <a:spcPts val="0"/>
              </a:spcAft>
              <a:buSzPts val="2600"/>
              <a:buAutoNum type="arabicPeriod"/>
            </a:pPr>
            <a:r>
              <a:rPr lang="en" sz="2400" dirty="0"/>
              <a:t>Get into smaller groups depending on which side you chose and talk about your individual reasoning. </a:t>
            </a:r>
            <a:endParaRPr sz="2400" dirty="0"/>
          </a:p>
          <a:p>
            <a:pPr marL="457200" lvl="0" indent="-393700" algn="l" rtl="0">
              <a:lnSpc>
                <a:spcPct val="115000"/>
              </a:lnSpc>
              <a:spcBef>
                <a:spcPts val="0"/>
              </a:spcBef>
              <a:spcAft>
                <a:spcPts val="0"/>
              </a:spcAft>
              <a:buSzPts val="2600"/>
              <a:buAutoNum type="arabicPeriod"/>
            </a:pPr>
            <a:r>
              <a:rPr lang="en" sz="2400" dirty="0"/>
              <a:t>Come back to your main group and share both sides. </a:t>
            </a:r>
            <a:endParaRPr sz="2400" dirty="0"/>
          </a:p>
          <a:p>
            <a:pPr marL="457200" lvl="0" indent="-393700" algn="l" rtl="0">
              <a:lnSpc>
                <a:spcPct val="115000"/>
              </a:lnSpc>
              <a:spcBef>
                <a:spcPts val="0"/>
              </a:spcBef>
              <a:spcAft>
                <a:spcPts val="0"/>
              </a:spcAft>
              <a:buSzPts val="2600"/>
              <a:buAutoNum type="arabicPeriod"/>
            </a:pPr>
            <a:r>
              <a:rPr lang="en" sz="2400" dirty="0"/>
              <a:t>Repeat these steps for all scenarios. </a:t>
            </a:r>
            <a:endParaRPr sz="2400" dirty="0"/>
          </a:p>
          <a:p>
            <a:pPr marL="914400" lvl="1" indent="-393700" algn="l" rtl="0">
              <a:lnSpc>
                <a:spcPct val="115000"/>
              </a:lnSpc>
              <a:spcBef>
                <a:spcPts val="0"/>
              </a:spcBef>
              <a:spcAft>
                <a:spcPts val="0"/>
              </a:spcAft>
              <a:buSzPts val="2600"/>
              <a:buAutoNum type="alphaLcPeriod"/>
            </a:pPr>
            <a:r>
              <a:rPr lang="en" sz="2400" dirty="0"/>
              <a:t>Remember to use evidence from the article to support your ideas. </a:t>
            </a:r>
            <a:endParaRPr sz="2400" dirty="0"/>
          </a:p>
        </p:txBody>
      </p:sp>
      <p:pic>
        <p:nvPicPr>
          <p:cNvPr id="92" name="Google Shape;92;g3e932082c12_0_48"/>
          <p:cNvPicPr preferRelativeResize="0"/>
          <p:nvPr/>
        </p:nvPicPr>
        <p:blipFill rotWithShape="1">
          <a:blip r:embed="rId3">
            <a:alphaModFix/>
          </a:blip>
          <a:srcRect/>
          <a:stretch/>
        </p:blipFill>
        <p:spPr>
          <a:xfrm>
            <a:off x="7697061" y="293307"/>
            <a:ext cx="984513" cy="928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e932082c12_0_6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Scenario 1: Group Work Shortcut</a:t>
            </a:r>
            <a:endParaRPr sz="3640"/>
          </a:p>
        </p:txBody>
      </p:sp>
      <p:sp>
        <p:nvSpPr>
          <p:cNvPr id="98" name="Google Shape;98;g3e932082c12_0_60"/>
          <p:cNvSpPr txBox="1">
            <a:spLocks noGrp="1"/>
          </p:cNvSpPr>
          <p:nvPr>
            <p:ph type="body" idx="1"/>
          </p:nvPr>
        </p:nvSpPr>
        <p:spPr>
          <a:xfrm>
            <a:off x="456175" y="1329450"/>
            <a:ext cx="7773300" cy="18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One group member uses AI to answer all the research questions for a social studies group project and refuses to explain how they got the answers or involve the other team members.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2600"/>
              <a:buNone/>
            </a:pPr>
            <a:endParaRPr/>
          </a:p>
        </p:txBody>
      </p:sp>
      <p:pic>
        <p:nvPicPr>
          <p:cNvPr id="99" name="Google Shape;99;g3e932082c12_0_60"/>
          <p:cNvPicPr preferRelativeResize="0"/>
          <p:nvPr/>
        </p:nvPicPr>
        <p:blipFill rotWithShape="1">
          <a:blip r:embed="rId3">
            <a:alphaModFix/>
          </a:blip>
          <a:srcRect/>
          <a:stretch/>
        </p:blipFill>
        <p:spPr>
          <a:xfrm>
            <a:off x="3170900" y="3063875"/>
            <a:ext cx="2079625" cy="2079625"/>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1361</Words>
  <Application>Microsoft Office PowerPoint</Application>
  <PresentationFormat>On-screen Show (16:9)</PresentationFormat>
  <Paragraphs>108</Paragraphs>
  <Slides>22</Slides>
  <Notes>22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Noto Sans Symbols</vt:lpstr>
      <vt:lpstr>Wingdings</vt:lpstr>
      <vt:lpstr>K20 LEARN</vt:lpstr>
      <vt:lpstr>PowerPoint Presentation</vt:lpstr>
      <vt:lpstr>Who’s Doing the Thinking? Writing with AI </vt:lpstr>
      <vt:lpstr>Essential Question</vt:lpstr>
      <vt:lpstr>Learning Objectives</vt:lpstr>
      <vt:lpstr>Quick Write</vt:lpstr>
      <vt:lpstr>Think-Pair-Share</vt:lpstr>
      <vt:lpstr>Justified Ethical or Unethical</vt:lpstr>
      <vt:lpstr>Justified Ethical or Unethical</vt:lpstr>
      <vt:lpstr>Scenario 1: Group Work Shortcut</vt:lpstr>
      <vt:lpstr>Scenario 2: Writing Coach</vt:lpstr>
      <vt:lpstr>Scenario 3: Debate Coach</vt:lpstr>
      <vt:lpstr>Scenario 4: Study Buddy</vt:lpstr>
      <vt:lpstr>Scenario 5: Brainstorming Help</vt:lpstr>
      <vt:lpstr>CUS and Discuss</vt:lpstr>
      <vt:lpstr>Refine Your Argument</vt:lpstr>
      <vt:lpstr>Refine Your Argument</vt:lpstr>
      <vt:lpstr>AI Writing Partner </vt:lpstr>
      <vt:lpstr>AI Writing Partner </vt:lpstr>
      <vt:lpstr>AI Writing Partner </vt:lpstr>
      <vt:lpstr>AI Writing Partner </vt:lpstr>
      <vt:lpstr>Critique the Bot</vt:lpstr>
      <vt:lpstr>Critique the Bot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Doing the Thinking</dc:title>
  <dc:subject>Writing with AI</dc:subject>
  <dc:creator>K20 Center</dc:creator>
  <cp:lastModifiedBy>McLeod Porter, Delma</cp:lastModifiedBy>
  <cp:revision>4</cp:revision>
  <dcterms:modified xsi:type="dcterms:W3CDTF">2026-06-22T14:17:42Z</dcterms:modified>
</cp:coreProperties>
</file>