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7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tthew McDonald" initials="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7850"/>
  </p:normalViewPr>
  <p:slideViewPr>
    <p:cSldViewPr snapToGrid="0">
      <p:cViewPr varScale="1">
        <p:scale>
          <a:sx n="123" d="100"/>
          <a:sy n="123" d="100"/>
        </p:scale>
        <p:origin x="6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6-03-25T17:23:45.378" idx="1">
    <p:pos x="3446" y="280"/>
    <p:text>Image by &lt;a href="https://pixabay.com/users/ralphs_fotos-1767157/?utm_source=link-attribution&amp;utm_medium=referral&amp;utm_campaign=image&amp;utm_content=2181795"&gt;Ralph&lt;/a&gt; from &lt;a href="https://pixabay.com//?utm_source=link-attribution&amp;utm_medium=referral&amp;utm_campaign=image&amp;utm_content=2181795"&gt;Pixabay&lt;/a&gt;</p:text>
  </p:cm>
  <p:cm authorId="0" dt="2026-03-25T17:25:58.672" idx="2">
    <p:pos x="4173" y="1123"/>
    <p:text>https://pixabay.com/photos/lp-long-playing-record-dj-music-376549/</p:text>
  </p:cm>
  <p:cm authorId="0" dt="2026-03-25T17:28:31.400" idx="3">
    <p:pos x="3558" y="2016"/>
    <p:text>https://pixabay.com/photos/singer-music-soul-blues-gospel-2910657/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6-03-25T17:34:01.822" idx="4">
    <p:pos x="3708" y="164"/>
    <p:text>https://pixabay.com/photos/iphone-smartphone-apps-apple-inc-410324/</p:text>
  </p:cm>
  <p:cm authorId="0" dt="2026-03-25T17:37:20.693" idx="5">
    <p:pos x="4192" y="1140"/>
    <p:text>https://pixabay.com/photos/video-streaming-laptop-few-movie-6002102/</p:text>
  </p:cm>
  <p:cm authorId="0" dt="2026-03-25T17:40:22.413" idx="6">
    <p:pos x="3635" y="2310"/>
    <p:text>https://pixabay.com/photos/mail-email-form-contact-form-9756930/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6-03-25T17:45:25.836" idx="7">
    <p:pos x="3700" y="541"/>
    <p:text>https://www.invent.org/inductees/marian-croak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97b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97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" name="Google Shape;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7836a1c378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" name="Google Shape;44;g37836a1c378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c704d3e5c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c704d3e5c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https://learn.k20center.ou.edu/strategy/197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c704d3e5c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c704d3e5ce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https://learn.k20center.ou.edu/strategy/197</a:t>
            </a:r>
            <a:r>
              <a:rPr lang="en-US" dirty="0"/>
              <a:t> </a:t>
            </a: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c704d3e5ce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c704d3e5ce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c704d3e5ce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c704d3e5ce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c704d3e5c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c704d3e5c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This models analog signals, where small changes add up over time. </a:t>
            </a: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c704d3e5ce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c704d3e5ce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models digital signals, where information is preserved through coding.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c704d3e5ce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c704d3e5ce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models digital signals, where information is preserved through coding.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dae77ec85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dae77ec85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cff23a41e8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cff23a41e8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c704d3e5ce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c704d3e5ce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models digital signals, where information is preserved through coding.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bfa1ddcfe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bfa1ddcfe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Talking points: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Think about your station 1 activity: the “whispered sequence” was like an analog signal. Small errors built up over time.</a:t>
            </a:r>
            <a:br>
              <a:rPr lang="en-US"/>
            </a:b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The “coded writing” was digital. Each step was exact and easier to pass reliably.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</a:rPr>
              <a:t>Student Note Prompt:</a:t>
            </a:r>
            <a:r>
              <a:rPr lang="en-US">
                <a:solidFill>
                  <a:schemeClr val="dk1"/>
                </a:solidFill>
              </a:rPr>
              <a:t> Draw a quick waveform for analog and digital; label each.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bfa1ddcfe2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bfa1ddcfe2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bfa1ddcfe2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bfa1ddcfe2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>
                <a:solidFill>
                  <a:schemeClr val="dk1"/>
                </a:solidFill>
              </a:rPr>
              <a:t>Talking Points:</a:t>
            </a:r>
            <a:endParaRPr b="1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Refer to Station 1: errors accumulated in the verbal sequence. That’s similar to what happens in analog signals with interference.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In real-world systems, analog signals can fade, static can appear, or small errors can get amplified.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b="1">
                <a:solidFill>
                  <a:schemeClr val="dk1"/>
                </a:solidFill>
              </a:rPr>
              <a:t>Student Note Prompt:</a:t>
            </a:r>
            <a:r>
              <a:rPr lang="en-US">
                <a:solidFill>
                  <a:schemeClr val="dk1"/>
                </a:solidFill>
              </a:rPr>
              <a:t> List one analog example from your own life. What might go wrong with it?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bfa1ddcfe2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bfa1ddcfe2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bfa1ddcfe2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3bfa1ddcfe2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>
                <a:solidFill>
                  <a:schemeClr val="dk1"/>
                </a:solidFill>
              </a:rPr>
              <a:t>Talking Points:</a:t>
            </a:r>
            <a:endParaRPr b="1"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Relate to Station 1 digital round: everyone got the sequence exactly correct.</a:t>
            </a:r>
            <a:endParaRPr>
              <a:solidFill>
                <a:schemeClr val="dk1"/>
              </a:solidFill>
            </a:endParaRPr>
          </a:p>
          <a:p>
            <a:pPr marL="45720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Real-world example: your text messages or Spotify playlist remains unchanged, even after being copied millions of times.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>
                <a:solidFill>
                  <a:schemeClr val="dk1"/>
                </a:solidFill>
              </a:rPr>
              <a:t>Student Note Prompt:</a:t>
            </a:r>
            <a:r>
              <a:rPr lang="en-US">
                <a:solidFill>
                  <a:schemeClr val="dk1"/>
                </a:solidFill>
              </a:rPr>
              <a:t> Draw a digital waveform. Write 2 advantages and 1 disadvantage.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bfa1ddcfe2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bfa1ddcfe2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b="1">
                <a:solidFill>
                  <a:schemeClr val="dk1"/>
                </a:solidFill>
              </a:rPr>
              <a:t>Prompt for students:</a:t>
            </a:r>
            <a:r>
              <a:rPr lang="en-US">
                <a:solidFill>
                  <a:schemeClr val="dk1"/>
                </a:solidFill>
              </a:rPr>
              <a:t> Write one example of how digital signals make your communication more reliable.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bfa1ddcfe2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bfa1ddcfe2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</a:rPr>
              <a:t>Student Note Prompt:</a:t>
            </a:r>
            <a:r>
              <a:rPr lang="en-US">
                <a:solidFill>
                  <a:schemeClr val="dk1"/>
                </a:solidFill>
              </a:rPr>
              <a:t> Write one sentence linking station data to signal type reliability.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bfa1ddcfe2_0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bfa1ddcfe2_0_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Explain: Today’s innovators solved problems like </a:t>
            </a:r>
            <a:r>
              <a:rPr lang="en-US" b="1">
                <a:solidFill>
                  <a:schemeClr val="dk1"/>
                </a:solidFill>
              </a:rPr>
              <a:t>reliable long-distance transmission, data storage, and encoding information</a:t>
            </a:r>
            <a:r>
              <a:rPr lang="en-US">
                <a:solidFill>
                  <a:schemeClr val="dk1"/>
                </a:solidFill>
              </a:rPr>
              <a:t>.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c763bd4a1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c763bd4a1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Explain: Today’s innovators solved problems like reliable long-distance transmission, data storage, and encoding information.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c763bd4a1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c763bd4a16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c763bd4a16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c763bd4a16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c763bd4a16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c763bd4a16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db6cb053f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db6cb053f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https://learn.k20center.ou.edu/strategy/125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1">
  <p:cSld name="SECTION_HEAD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3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3"/>
          <p:cNvSpPr txBox="1">
            <a:spLocks noGrp="1"/>
          </p:cNvSpPr>
          <p:nvPr>
            <p:ph type="subTitle" idx="1"/>
          </p:nvPr>
        </p:nvSpPr>
        <p:spPr>
          <a:xfrm>
            <a:off x="3843644" y="3220225"/>
            <a:ext cx="49020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Calibri"/>
              <a:buNone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ctrTitle"/>
          </p:nvPr>
        </p:nvSpPr>
        <p:spPr>
          <a:xfrm>
            <a:off x="3843451" y="1130675"/>
            <a:ext cx="49020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/Objective">
  <p:cSld name="Objectiv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4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/Objective">
  <p:cSld name="Essential Ques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5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1" y="4450849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5"/>
          <p:cNvSpPr txBox="1">
            <a:spLocks noGrp="1"/>
          </p:cNvSpPr>
          <p:nvPr>
            <p:ph type="ctrTitle"/>
          </p:nvPr>
        </p:nvSpPr>
        <p:spPr>
          <a:xfrm>
            <a:off x="456175" y="744575"/>
            <a:ext cx="82323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  <a:defRPr sz="5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Calibri"/>
              <a:buNone/>
              <a:defRPr sz="5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Calibri"/>
              <a:buNone/>
              <a:defRPr sz="27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6" title="k20center-logo-variations_K20 - Bug Color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1483050" y="1515775"/>
            <a:ext cx="6177900" cy="909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Calibri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title" idx="2"/>
          </p:nvPr>
        </p:nvSpPr>
        <p:spPr>
          <a:xfrm>
            <a:off x="1483050" y="3100738"/>
            <a:ext cx="6177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Calibri"/>
              <a:buNone/>
              <a:defRPr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Layout">
  <p:cSld name="Content - 1 Column">
    <p:bg>
      <p:bgPr>
        <a:solidFill>
          <a:schemeClr val="lt1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7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1968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 Layout">
  <p:cSld name="Content - 2 column"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3993900" cy="32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2"/>
          </p:nvPr>
        </p:nvSpPr>
        <p:spPr>
          <a:xfrm>
            <a:off x="4687932" y="1263111"/>
            <a:ext cx="3993900" cy="3251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600"/>
              <a:buFont typeface="Calibri"/>
              <a:buAutoNum type="arabi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alibri"/>
              <a:buAutoNum type="alphaL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600"/>
              <a:buFont typeface="Calibri"/>
              <a:buAutoNum type="romanL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2600"/>
              <a:buFont typeface="Calibri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2600"/>
              <a:buFont typeface="Calibri"/>
              <a:buChar char="○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BB38"/>
              </a:buClr>
              <a:buSzPts val="2600"/>
              <a:buFont typeface="Calibri"/>
              <a:buChar char="■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30" name="Google Shape;30;p8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 Option 1">
  <p:cSld name="Video">
    <p:bg>
      <p:bgPr>
        <a:solidFill>
          <a:schemeClr val="lt1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9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 b="0" i="0" u="none" strike="noStrike" cap="none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10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800" y="4450850"/>
            <a:ext cx="510701" cy="510702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1192A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None/>
              <a:def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comments" Target="../comments/comment1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comments" Target="../comments/commen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comments" Target="../comments/commen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ctrTitle"/>
          </p:nvPr>
        </p:nvSpPr>
        <p:spPr>
          <a:xfrm>
            <a:off x="3843451" y="1431985"/>
            <a:ext cx="4902000" cy="175129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No Static in Our Stories</a:t>
            </a:r>
            <a:endParaRPr dirty="0"/>
          </a:p>
        </p:txBody>
      </p:sp>
      <p:sp>
        <p:nvSpPr>
          <p:cNvPr id="47" name="Google Shape;47;p12"/>
          <p:cNvSpPr txBox="1">
            <a:spLocks noGrp="1"/>
          </p:cNvSpPr>
          <p:nvPr>
            <p:ph type="subTitle" idx="1"/>
          </p:nvPr>
        </p:nvSpPr>
        <p:spPr>
          <a:xfrm>
            <a:off x="3843644" y="3220225"/>
            <a:ext cx="49020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Digital Communications</a:t>
            </a:r>
            <a:endParaRPr dirty="0"/>
          </a:p>
        </p:txBody>
      </p:sp>
      <p:pic>
        <p:nvPicPr>
          <p:cNvPr id="48" name="Google Shape;48;p12" title="NoStaticInOurStories_CoverImag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355" y="1312133"/>
            <a:ext cx="2922311" cy="2519234"/>
          </a:xfrm>
          <a:prstGeom prst="flowChartPreparation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>
            <a:spLocks noGrp="1"/>
          </p:cNvSpPr>
          <p:nvPr>
            <p:ph type="ctrTitle"/>
          </p:nvPr>
        </p:nvSpPr>
        <p:spPr>
          <a:xfrm>
            <a:off x="456175" y="1768415"/>
            <a:ext cx="8232300" cy="1028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Calibri"/>
              <a:buNone/>
            </a:pPr>
            <a:r>
              <a:rPr lang="en-US" dirty="0"/>
              <a:t>Essential Question</a:t>
            </a:r>
            <a:endParaRPr dirty="0"/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456175" y="2834125"/>
            <a:ext cx="82323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14300"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en-US" dirty="0"/>
              <a:t>How do digital signals make communication and storage more reliable, and why does it matter?</a:t>
            </a:r>
            <a:endParaRPr dirty="0"/>
          </a:p>
          <a:p>
            <a:pPr marL="571500" marR="0" lvl="0" indent="-292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NTR"/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456175" y="1322542"/>
            <a:ext cx="8232300" cy="933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Learning Objectives</a:t>
            </a:r>
            <a:endParaRPr dirty="0"/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505325" y="1963175"/>
            <a:ext cx="8232300" cy="2784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93192">
              <a:spcBef>
                <a:spcPts val="520"/>
              </a:spcBef>
            </a:pPr>
            <a:r>
              <a:rPr lang="en-US" sz="2400" dirty="0"/>
              <a:t>Students will explain why digitized signals are more reliable than analog signals for transmitting information. </a:t>
            </a:r>
          </a:p>
          <a:p>
            <a:pPr marL="457200" indent="-393192">
              <a:spcBef>
                <a:spcPts val="520"/>
              </a:spcBef>
            </a:pPr>
            <a:r>
              <a:rPr lang="en-US" sz="2400" dirty="0"/>
              <a:t>Students will evaluate the advantages and disadvantages of digital transmission and storage. </a:t>
            </a:r>
          </a:p>
          <a:p>
            <a:pPr marL="457200" indent="-393192">
              <a:spcBef>
                <a:spcPts val="520"/>
              </a:spcBef>
            </a:pPr>
            <a:r>
              <a:rPr lang="en-US" sz="2400" dirty="0"/>
              <a:t>Students will apply their understanding of digital communication to a real-world design challenge.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Chalk Talk: My Digital Day</a:t>
            </a:r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5679600" cy="325714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List all the ways you send and receive information in a typical day.</a:t>
            </a:r>
            <a:endParaRPr dirty="0"/>
          </a:p>
          <a:p>
            <a:pPr marL="914400" lvl="1" indent="-356616" algn="l" rtl="0">
              <a:spcBef>
                <a:spcPts val="400"/>
              </a:spcBef>
              <a:spcAft>
                <a:spcPts val="0"/>
              </a:spcAft>
              <a:buSzPts val="2600"/>
              <a:buChar char="○"/>
            </a:pPr>
            <a:r>
              <a:rPr lang="en-US" dirty="0"/>
              <a:t>For example, texting, video calls, etc.</a:t>
            </a:r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Each method involves sending a signal from one place to another. </a:t>
            </a:r>
            <a:endParaRPr dirty="0"/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96388">
            <a:off x="7234623" y="266626"/>
            <a:ext cx="1639918" cy="164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Chalk Talk: My Digital Day</a:t>
            </a:r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5679600" cy="352456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393192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Review your initial list and distinguish which methods use analog signals or digital signals. You may color-code or mark each method. </a:t>
            </a:r>
            <a:endParaRPr lang="en-US" sz="1100" dirty="0"/>
          </a:p>
          <a:p>
            <a:pPr lvl="0" indent="-393192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Afterwards, discuss your reasonings aloud with your group. </a:t>
            </a:r>
            <a:endParaRPr dirty="0"/>
          </a:p>
        </p:txBody>
      </p:sp>
      <p:pic>
        <p:nvPicPr>
          <p:cNvPr id="3" name="Google Shape;67;p15">
            <a:extLst>
              <a:ext uri="{FF2B5EF4-FFF2-40B4-BE49-F238E27FC236}">
                <a16:creationId xmlns:a16="http://schemas.microsoft.com/office/drawing/2014/main" id="{D07A3C08-DFE8-C055-6B83-4A9F3DD2BF8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96388">
            <a:off x="7234623" y="266626"/>
            <a:ext cx="1639918" cy="164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Class Discussion</a:t>
            </a:r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7983300" cy="31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Which patterns or trends did you notice across the charts?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AutoNum type="arabicPeriod"/>
            </a:pPr>
            <a:r>
              <a:rPr lang="en-US" dirty="0"/>
              <a:t>Which methods seem the most reliable or efficient, and </a:t>
            </a:r>
            <a:r>
              <a:rPr lang="en-US"/>
              <a:t>why?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Signal Stations</a:t>
            </a:r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6367800" cy="325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Rotate through the stations and explore how analog and digital signals work.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At each station, record your observations and think about </a:t>
            </a:r>
            <a:r>
              <a:rPr lang="en-US" i="1" dirty="0">
                <a:solidFill>
                  <a:srgbClr val="91192A"/>
                </a:solidFill>
              </a:rPr>
              <a:t>reliability</a:t>
            </a:r>
            <a:r>
              <a:rPr lang="en-US" dirty="0"/>
              <a:t>, </a:t>
            </a:r>
            <a:r>
              <a:rPr lang="en-US" i="1" dirty="0">
                <a:solidFill>
                  <a:srgbClr val="91192A"/>
                </a:solidFill>
              </a:rPr>
              <a:t>efficiency</a:t>
            </a:r>
            <a:r>
              <a:rPr lang="en-US" dirty="0"/>
              <a:t>, and </a:t>
            </a:r>
            <a:r>
              <a:rPr lang="en-US" i="1" dirty="0">
                <a:solidFill>
                  <a:srgbClr val="91192A"/>
                </a:solidFill>
              </a:rPr>
              <a:t>patterns</a:t>
            </a:r>
            <a:r>
              <a:rPr lang="en-US" dirty="0"/>
              <a:t>.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Station 1: Round 1</a:t>
            </a:r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6549600" cy="325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sz="2500" dirty="0"/>
              <a:t>Stand in a circle or line. Pass an 8-word pattern by whispering; </a:t>
            </a:r>
            <a:r>
              <a:rPr lang="en-US" sz="2500" b="1" dirty="0"/>
              <a:t>no writing!</a:t>
            </a:r>
            <a:endParaRPr sz="2500" b="1"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sz="2500" dirty="0"/>
              <a:t>Keep a steady rhythm as the pattern is passed person to person.</a:t>
            </a:r>
            <a:endParaRPr sz="2500"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sz="2500" dirty="0"/>
              <a:t>First person starts the pattern; last person says it aloud. Check the card to see how the message changed. </a:t>
            </a:r>
            <a:endParaRPr sz="25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93" name="Google Shape;9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0520" y="2614475"/>
            <a:ext cx="1191051" cy="178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85876" y="1949725"/>
            <a:ext cx="1191049" cy="1111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09075" y="1333500"/>
            <a:ext cx="801398" cy="800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44577" y="516200"/>
            <a:ext cx="867549" cy="1024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0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Station 1: Round 2</a:t>
            </a:r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6549600" cy="325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sz="2500" dirty="0"/>
              <a:t>Convert each word to a number (Bear = 1, Pear = 2, etc.)</a:t>
            </a:r>
            <a:endParaRPr sz="2500"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sz="2500" dirty="0"/>
              <a:t>Pass the code silently by writing and showing it. You get 5 seconds to memorize it before passing it on.</a:t>
            </a:r>
            <a:endParaRPr sz="2500"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sz="2500" dirty="0"/>
              <a:t>Last person says the full sequence aloud. Compare with the original pattern. </a:t>
            </a:r>
            <a:endParaRPr sz="25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03" name="Google Shape;10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3880" y="3010027"/>
            <a:ext cx="1171025" cy="1338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45699" y="1769363"/>
            <a:ext cx="1000552" cy="1182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82501" y="445025"/>
            <a:ext cx="1167375" cy="1107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Station 2: Air Traffic Control Case Study</a:t>
            </a:r>
            <a:endParaRPr/>
          </a:p>
        </p:txBody>
      </p:sp>
      <p:sp>
        <p:nvSpPr>
          <p:cNvPr id="111" name="Google Shape;111;p21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5884500" cy="37747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7350" algn="l" rtl="0">
              <a:spcBef>
                <a:spcPts val="520"/>
              </a:spcBef>
              <a:spcAft>
                <a:spcPts val="0"/>
              </a:spcAft>
              <a:buSzPts val="2500"/>
              <a:buChar char="●"/>
            </a:pPr>
            <a:r>
              <a:rPr lang="en-US" sz="2400" dirty="0"/>
              <a:t>Communication is not always about convenience. Sometimes it’s about safety. </a:t>
            </a:r>
            <a:endParaRPr sz="2400" dirty="0"/>
          </a:p>
          <a:p>
            <a:pPr marL="457200" lvl="0" indent="-387350" algn="l" rtl="0">
              <a:spcBef>
                <a:spcPts val="520"/>
              </a:spcBef>
              <a:spcAft>
                <a:spcPts val="0"/>
              </a:spcAft>
              <a:buSzPts val="2500"/>
              <a:buChar char="●"/>
            </a:pPr>
            <a:r>
              <a:rPr lang="en-US" sz="2400" dirty="0"/>
              <a:t>Air traffic controllers guide airplanes using different communication systems.</a:t>
            </a:r>
            <a:endParaRPr sz="2400" dirty="0"/>
          </a:p>
          <a:p>
            <a:pPr marL="457200" lvl="0" indent="-387350" algn="l" rtl="0">
              <a:spcBef>
                <a:spcPts val="520"/>
              </a:spcBef>
              <a:spcAft>
                <a:spcPts val="0"/>
              </a:spcAft>
              <a:buSzPts val="2500"/>
              <a:buChar char="●"/>
            </a:pPr>
            <a:r>
              <a:rPr lang="en-US" sz="2400" dirty="0"/>
              <a:t>Today, you will analyze how these systems work in terms of digital and analog signals. </a:t>
            </a:r>
            <a:endParaRPr sz="2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12" name="Google Shape;11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81025" y="1263100"/>
            <a:ext cx="2200550" cy="220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71856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7473600" cy="35590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520"/>
              </a:spcBef>
            </a:pPr>
            <a:r>
              <a:rPr lang="en-US" dirty="0"/>
              <a:t>Identify the Signal Type</a:t>
            </a:r>
            <a:endParaRPr dirty="0"/>
          </a:p>
          <a:p>
            <a:pPr marL="914400" indent="-356616">
              <a:spcBef>
                <a:spcPts val="400"/>
              </a:spcBef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en-US" dirty="0"/>
              <a:t>Is it analog, digital, or a combination?</a:t>
            </a:r>
            <a:endParaRPr dirty="0"/>
          </a:p>
          <a:p>
            <a:pPr>
              <a:spcBef>
                <a:spcPts val="520"/>
              </a:spcBef>
            </a:pPr>
            <a:r>
              <a:rPr lang="en-US" dirty="0"/>
              <a:t>Evaluate Reliability</a:t>
            </a:r>
            <a:endParaRPr dirty="0"/>
          </a:p>
          <a:p>
            <a:pPr marL="914400" lvl="0" indent="-356616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ourier New" panose="02070309020205020404" pitchFamily="49" charset="0"/>
              <a:buChar char="o"/>
            </a:pPr>
            <a:r>
              <a:rPr lang="en-US" dirty="0"/>
              <a:t>Rank the systems from most reliable to least reliable.</a:t>
            </a:r>
            <a:endParaRPr dirty="0"/>
          </a:p>
          <a:p>
            <a:pPr>
              <a:spcBef>
                <a:spcPts val="520"/>
              </a:spcBef>
            </a:pPr>
            <a:r>
              <a:rPr lang="en-US" dirty="0"/>
              <a:t>Reflection</a:t>
            </a:r>
            <a:endParaRPr dirty="0"/>
          </a:p>
          <a:p>
            <a:pPr marL="914400" lvl="0" indent="-356616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600"/>
              <a:buFont typeface="Courier New" panose="02070309020205020404" pitchFamily="49" charset="0"/>
              <a:buChar char="o"/>
            </a:pPr>
            <a:r>
              <a:rPr lang="en-US" dirty="0"/>
              <a:t>Think like an Air Traffic Controller</a:t>
            </a:r>
            <a:endParaRPr dirty="0"/>
          </a:p>
        </p:txBody>
      </p:sp>
      <p:sp>
        <p:nvSpPr>
          <p:cNvPr id="123" name="Google Shape;123;p23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Station 2: What Your Group Will Do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4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Station 3: Glitch Lab</a:t>
            </a:r>
            <a:endParaRPr dirty="0"/>
          </a:p>
        </p:txBody>
      </p:sp>
      <p:sp>
        <p:nvSpPr>
          <p:cNvPr id="129" name="Google Shape;129;p24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8030400" cy="325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Read each real-world communication “glitch.”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Decide if the system is analog or digital.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Answer the questions associated with that particular glitch.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is a Signal?</a:t>
            </a:r>
            <a:endParaRPr/>
          </a:p>
        </p:txBody>
      </p:sp>
      <p:pic>
        <p:nvPicPr>
          <p:cNvPr id="137" name="Google Shape;137;p25"/>
          <p:cNvPicPr preferRelativeResize="0"/>
          <p:nvPr/>
        </p:nvPicPr>
        <p:blipFill rotWithShape="1">
          <a:blip r:embed="rId3">
            <a:alphaModFix/>
          </a:blip>
          <a:srcRect t="62981"/>
          <a:stretch/>
        </p:blipFill>
        <p:spPr>
          <a:xfrm>
            <a:off x="4802275" y="3920766"/>
            <a:ext cx="3140625" cy="1162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5"/>
          <p:cNvPicPr preferRelativeResize="0"/>
          <p:nvPr/>
        </p:nvPicPr>
        <p:blipFill rotWithShape="1">
          <a:blip r:embed="rId3">
            <a:alphaModFix/>
          </a:blip>
          <a:srcRect t="25200" b="36279"/>
          <a:stretch/>
        </p:blipFill>
        <p:spPr>
          <a:xfrm>
            <a:off x="1100750" y="3897164"/>
            <a:ext cx="3140625" cy="120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36;p25">
            <a:extLst>
              <a:ext uri="{FF2B5EF4-FFF2-40B4-BE49-F238E27FC236}">
                <a16:creationId xmlns:a16="http://schemas.microsoft.com/office/drawing/2014/main" id="{EEC55552-E5B6-04D9-11D5-65DD8B0F05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5836" b="74751"/>
          <a:stretch/>
        </p:blipFill>
        <p:spPr>
          <a:xfrm>
            <a:off x="3128281" y="3508194"/>
            <a:ext cx="2435637" cy="47285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35;p25">
            <a:extLst>
              <a:ext uri="{FF2B5EF4-FFF2-40B4-BE49-F238E27FC236}">
                <a16:creationId xmlns:a16="http://schemas.microsoft.com/office/drawing/2014/main" id="{E1E9A11D-B49C-92E3-FDDB-CD85F4ACF49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6300" y="1263099"/>
            <a:ext cx="7779600" cy="21743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520"/>
              </a:spcBef>
              <a:spcAft>
                <a:spcPts val="0"/>
              </a:spcAft>
              <a:buSzPts val="2400"/>
              <a:buChar char="●"/>
            </a:pPr>
            <a:r>
              <a:rPr lang="en-US" sz="2400" dirty="0"/>
              <a:t>A signal is a way to send information from one place to another.</a:t>
            </a:r>
            <a:endParaRPr sz="2400" dirty="0"/>
          </a:p>
          <a:p>
            <a:pPr marL="914400" lvl="1" indent="-356616" algn="l" rtl="0">
              <a:spcBef>
                <a:spcPts val="400"/>
              </a:spcBef>
              <a:spcAft>
                <a:spcPts val="0"/>
              </a:spcAft>
              <a:buSzPts val="2400"/>
              <a:buChar char="○"/>
            </a:pPr>
            <a:r>
              <a:rPr lang="en-US" sz="2400" dirty="0"/>
              <a:t>Analog signal: Continuous, smooth, varies over time.</a:t>
            </a:r>
            <a:endParaRPr sz="2400" dirty="0"/>
          </a:p>
          <a:p>
            <a:pPr marL="914400" lvl="1" indent="-356616" algn="l" rtl="0">
              <a:spcBef>
                <a:spcPts val="400"/>
              </a:spcBef>
              <a:spcAft>
                <a:spcPts val="0"/>
              </a:spcAft>
              <a:buSzPts val="2400"/>
              <a:buChar char="○"/>
            </a:pPr>
            <a:r>
              <a:rPr lang="en-US" sz="2400" dirty="0"/>
              <a:t>Digital signal: Discrete, “stepped,” uses pulses to represent information. </a:t>
            </a:r>
            <a:endParaRPr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6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Analog Signals</a:t>
            </a:r>
            <a:endParaRPr/>
          </a:p>
        </p:txBody>
      </p:sp>
      <p:sp>
        <p:nvSpPr>
          <p:cNvPr id="144" name="Google Shape;144;p26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5431500" cy="30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Characteristics:</a:t>
            </a:r>
            <a:endParaRPr dirty="0"/>
          </a:p>
          <a:p>
            <a:pPr marL="914400" lvl="1" indent="-356616" algn="l" rtl="0">
              <a:spcBef>
                <a:spcPts val="400"/>
              </a:spcBef>
              <a:spcAft>
                <a:spcPts val="0"/>
              </a:spcAft>
              <a:buSzPts val="2600"/>
              <a:buChar char="○"/>
            </a:pPr>
            <a:r>
              <a:rPr lang="en-US" dirty="0"/>
              <a:t>Continuous; can vary in strength, amplitude, and frequency. </a:t>
            </a:r>
            <a:endParaRPr dirty="0"/>
          </a:p>
          <a:p>
            <a:pPr marL="914400" lvl="1" indent="-356616" algn="l" rtl="0">
              <a:spcBef>
                <a:spcPts val="400"/>
              </a:spcBef>
              <a:spcAft>
                <a:spcPts val="0"/>
              </a:spcAft>
              <a:buSzPts val="2600"/>
              <a:buChar char="○"/>
            </a:pPr>
            <a:r>
              <a:rPr lang="en-US" dirty="0"/>
              <a:t>Examples: human voice, landline phone, vinyl records.</a:t>
            </a:r>
            <a:endParaRPr dirty="0"/>
          </a:p>
        </p:txBody>
      </p:sp>
      <p:pic>
        <p:nvPicPr>
          <p:cNvPr id="145" name="Google Shape;145;p26" title="ralphs_fotos-phone-2181795.jpg"/>
          <p:cNvPicPr preferRelativeResize="0"/>
          <p:nvPr/>
        </p:nvPicPr>
        <p:blipFill rotWithShape="1">
          <a:blip r:embed="rId3">
            <a:alphaModFix/>
          </a:blip>
          <a:srcRect l="110" r="110"/>
          <a:stretch/>
        </p:blipFill>
        <p:spPr>
          <a:xfrm>
            <a:off x="5471500" y="445025"/>
            <a:ext cx="1733499" cy="11562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6" title="Record Player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25625" y="1783700"/>
            <a:ext cx="1853701" cy="1235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6" title="Singer.jpg"/>
          <p:cNvPicPr preferRelativeResize="0"/>
          <p:nvPr/>
        </p:nvPicPr>
        <p:blipFill rotWithShape="1">
          <a:blip r:embed="rId5">
            <a:alphaModFix/>
          </a:blip>
          <a:srcRect l="14459" r="14452"/>
          <a:stretch/>
        </p:blipFill>
        <p:spPr>
          <a:xfrm>
            <a:off x="5649375" y="3201650"/>
            <a:ext cx="1853701" cy="1738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Analog Signals</a:t>
            </a:r>
            <a:endParaRPr/>
          </a:p>
        </p:txBody>
      </p:sp>
      <p:sp>
        <p:nvSpPr>
          <p:cNvPr id="153" name="Google Shape;153;p27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7535400" cy="30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 dirty="0"/>
              <a:t>Strengths:</a:t>
            </a:r>
            <a:endParaRPr dirty="0"/>
          </a:p>
          <a:p>
            <a:pPr marL="914400" lvl="1" indent="-35661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Captures subtle details and variations (voice tone, music dynamics)</a:t>
            </a:r>
            <a:endParaRPr dirty="0"/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 dirty="0"/>
              <a:t>Weaknesses:</a:t>
            </a:r>
            <a:endParaRPr dirty="0"/>
          </a:p>
          <a:p>
            <a:pPr marL="914400" lvl="1" indent="-35661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Noise builds up → signal quality decreases over distance or time.</a:t>
            </a:r>
            <a:endParaRPr dirty="0"/>
          </a:p>
          <a:p>
            <a:pPr marL="914400" lvl="1" indent="-35661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400"/>
              <a:buChar char="○"/>
            </a:pPr>
            <a:r>
              <a:rPr lang="en-US" dirty="0"/>
              <a:t>Harder to store and copy without loss.</a:t>
            </a: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Digital Signals</a:t>
            </a:r>
            <a:endParaRPr/>
          </a:p>
        </p:txBody>
      </p:sp>
      <p:sp>
        <p:nvSpPr>
          <p:cNvPr id="159" name="Google Shape;159;p28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5431500" cy="30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Characteristics:</a:t>
            </a:r>
            <a:endParaRPr dirty="0"/>
          </a:p>
          <a:p>
            <a:pPr marL="914400" lvl="1" indent="-356616" algn="l" rtl="0">
              <a:spcBef>
                <a:spcPts val="400"/>
              </a:spcBef>
              <a:spcAft>
                <a:spcPts val="0"/>
              </a:spcAft>
              <a:buSzPts val="2600"/>
              <a:buChar char="○"/>
            </a:pPr>
            <a:r>
              <a:rPr lang="en-US" dirty="0"/>
              <a:t>Discrete pulses (on/off, 1s and 0s) represent information.</a:t>
            </a:r>
            <a:endParaRPr dirty="0"/>
          </a:p>
          <a:p>
            <a:pPr marL="914400" lvl="1" indent="-356616" algn="l" rtl="0">
              <a:spcBef>
                <a:spcPts val="400"/>
              </a:spcBef>
              <a:spcAft>
                <a:spcPts val="0"/>
              </a:spcAft>
              <a:buSzPts val="2600"/>
              <a:buChar char="○"/>
            </a:pPr>
            <a:r>
              <a:rPr lang="en-US" dirty="0"/>
              <a:t>Examples: texting, streaming video, emails.</a:t>
            </a:r>
            <a:endParaRPr dirty="0"/>
          </a:p>
        </p:txBody>
      </p:sp>
      <p:pic>
        <p:nvPicPr>
          <p:cNvPr id="160" name="Google Shape;160;p28" title="IPhone.jpg"/>
          <p:cNvPicPr preferRelativeResize="0"/>
          <p:nvPr/>
        </p:nvPicPr>
        <p:blipFill rotWithShape="1">
          <a:blip r:embed="rId3">
            <a:alphaModFix/>
          </a:blip>
          <a:srcRect l="11849" r="11856"/>
          <a:stretch/>
        </p:blipFill>
        <p:spPr>
          <a:xfrm>
            <a:off x="5887800" y="260825"/>
            <a:ext cx="1588398" cy="1387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8" title="Streaming Video.jpg"/>
          <p:cNvPicPr preferRelativeResize="0"/>
          <p:nvPr/>
        </p:nvPicPr>
        <p:blipFill rotWithShape="1">
          <a:blip r:embed="rId4">
            <a:alphaModFix/>
          </a:blip>
          <a:srcRect l="14183" r="14183"/>
          <a:stretch/>
        </p:blipFill>
        <p:spPr>
          <a:xfrm>
            <a:off x="6655750" y="1811250"/>
            <a:ext cx="1820851" cy="1694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8" title="email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71576" y="3668316"/>
            <a:ext cx="1820851" cy="1365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9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Digital Signals</a:t>
            </a:r>
            <a:endParaRPr/>
          </a:p>
        </p:txBody>
      </p:sp>
      <p:sp>
        <p:nvSpPr>
          <p:cNvPr id="168" name="Google Shape;168;p29"/>
          <p:cNvSpPr txBox="1">
            <a:spLocks noGrp="1"/>
          </p:cNvSpPr>
          <p:nvPr>
            <p:ph type="body" idx="1"/>
          </p:nvPr>
        </p:nvSpPr>
        <p:spPr>
          <a:xfrm>
            <a:off x="456299" y="1263099"/>
            <a:ext cx="8299511" cy="37402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 dirty="0"/>
              <a:t>Strengths:</a:t>
            </a:r>
            <a:endParaRPr dirty="0"/>
          </a:p>
          <a:p>
            <a:pPr marL="914400" lvl="1" indent="-356616" algn="l" rtl="0">
              <a:spcBef>
                <a:spcPts val="400"/>
              </a:spcBef>
              <a:spcAft>
                <a:spcPts val="0"/>
              </a:spcAft>
              <a:buSzPts val="2100"/>
              <a:buChar char="○"/>
            </a:pPr>
            <a:r>
              <a:rPr lang="en-US" sz="2000" dirty="0"/>
              <a:t>Reliable: errors can be detected and corrected.</a:t>
            </a:r>
            <a:endParaRPr sz="2000" dirty="0"/>
          </a:p>
          <a:p>
            <a:pPr marL="914400" lvl="1" indent="-356616" algn="l" rtl="0">
              <a:spcBef>
                <a:spcPts val="400"/>
              </a:spcBef>
              <a:spcAft>
                <a:spcPts val="0"/>
              </a:spcAft>
              <a:buSzPts val="2100"/>
              <a:buChar char="○"/>
            </a:pPr>
            <a:r>
              <a:rPr lang="en-US" sz="2000" dirty="0"/>
              <a:t>Can be stored, copied, or transmitted repeatedly without losing information.</a:t>
            </a:r>
            <a:endParaRPr sz="2000" dirty="0"/>
          </a:p>
          <a:p>
            <a:pPr marL="914400" lvl="1" indent="-356616" algn="l" rtl="0">
              <a:spcBef>
                <a:spcPts val="400"/>
              </a:spcBef>
              <a:spcAft>
                <a:spcPts val="0"/>
              </a:spcAft>
              <a:buSzPts val="2100"/>
              <a:buChar char="○"/>
            </a:pPr>
            <a:r>
              <a:rPr lang="en-US" sz="2000" dirty="0"/>
              <a:t>Easier to encrypt or secure.</a:t>
            </a:r>
            <a:endParaRPr sz="2000" dirty="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-US" dirty="0"/>
              <a:t>Weaknesses:</a:t>
            </a:r>
            <a:endParaRPr dirty="0"/>
          </a:p>
          <a:p>
            <a:pPr marL="914400" lvl="1" indent="-356616" algn="l" rtl="0">
              <a:spcBef>
                <a:spcPts val="400"/>
              </a:spcBef>
              <a:spcAft>
                <a:spcPts val="0"/>
              </a:spcAft>
              <a:buSzPts val="2100"/>
              <a:buChar char="○"/>
            </a:pPr>
            <a:r>
              <a:rPr lang="en-US" sz="2000" dirty="0"/>
              <a:t>Requires encoding/decoding.</a:t>
            </a:r>
            <a:endParaRPr sz="2000" dirty="0"/>
          </a:p>
          <a:p>
            <a:pPr marL="914400" lvl="1" indent="-356616" algn="l" rtl="0">
              <a:spcBef>
                <a:spcPts val="400"/>
              </a:spcBef>
              <a:spcAft>
                <a:spcPts val="0"/>
              </a:spcAft>
              <a:buSzPts val="2100"/>
              <a:buChar char="○"/>
            </a:pPr>
            <a:r>
              <a:rPr lang="en-US" sz="2000" dirty="0"/>
              <a:t>Can still be limited by network speed, hardware, </a:t>
            </a:r>
            <a:br>
              <a:rPr lang="en-US" sz="2000" dirty="0"/>
            </a:br>
            <a:r>
              <a:rPr lang="en-US" sz="2000" dirty="0"/>
              <a:t>or congestion. </a:t>
            </a:r>
            <a:endParaRPr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0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Connecting to Real-Life</a:t>
            </a:r>
            <a:endParaRPr/>
          </a:p>
        </p:txBody>
      </p:sp>
      <p:sp>
        <p:nvSpPr>
          <p:cNvPr id="174" name="Google Shape;174;p30"/>
          <p:cNvSpPr txBox="1">
            <a:spLocks noGrp="1"/>
          </p:cNvSpPr>
          <p:nvPr>
            <p:ph type="body" idx="1"/>
          </p:nvPr>
        </p:nvSpPr>
        <p:spPr>
          <a:xfrm>
            <a:off x="456300" y="1263100"/>
            <a:ext cx="5313300" cy="33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Digital signals are behind almost everything we use every day. 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Analog signals are still around.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Innovators like Marian Croak helped design systems that rely on digital signals for reliable communication. </a:t>
            </a:r>
            <a:endParaRPr dirty="0"/>
          </a:p>
        </p:txBody>
      </p:sp>
      <p:pic>
        <p:nvPicPr>
          <p:cNvPr id="175" name="Google Shape;175;p30"/>
          <p:cNvPicPr preferRelativeResize="0"/>
          <p:nvPr/>
        </p:nvPicPr>
        <p:blipFill rotWithShape="1">
          <a:blip r:embed="rId3">
            <a:alphaModFix/>
          </a:blip>
          <a:srcRect l="22381" r="27302"/>
          <a:stretch/>
        </p:blipFill>
        <p:spPr>
          <a:xfrm>
            <a:off x="5873800" y="859025"/>
            <a:ext cx="2889974" cy="302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1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Linking to Station Observations</a:t>
            </a:r>
            <a:endParaRPr/>
          </a:p>
        </p:txBody>
      </p:sp>
      <p:sp>
        <p:nvSpPr>
          <p:cNvPr id="181" name="Google Shape;181;p31"/>
          <p:cNvSpPr txBox="1">
            <a:spLocks noGrp="1"/>
          </p:cNvSpPr>
          <p:nvPr>
            <p:ph type="body" idx="1"/>
          </p:nvPr>
        </p:nvSpPr>
        <p:spPr>
          <a:xfrm>
            <a:off x="456300" y="1263111"/>
            <a:ext cx="8225400" cy="196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3500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How did your station activities show the differences between analog and digital?</a:t>
            </a: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2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/>
              <a:t>Jigsaw: Innovators of Digital Communication</a:t>
            </a:r>
            <a:endParaRPr sz="3500"/>
          </a:p>
        </p:txBody>
      </p:sp>
      <p:sp>
        <p:nvSpPr>
          <p:cNvPr id="187" name="Google Shape;187;p32"/>
          <p:cNvSpPr txBox="1">
            <a:spLocks noGrp="1"/>
          </p:cNvSpPr>
          <p:nvPr>
            <p:ph type="body" idx="1"/>
          </p:nvPr>
        </p:nvSpPr>
        <p:spPr>
          <a:xfrm>
            <a:off x="456175" y="1263125"/>
            <a:ext cx="5745600" cy="381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sz="2400" dirty="0"/>
              <a:t>In groups, read a one-page profile of </a:t>
            </a:r>
            <a:br>
              <a:rPr lang="en-US" sz="2400" dirty="0"/>
            </a:br>
            <a:r>
              <a:rPr lang="en-US" sz="2400" dirty="0"/>
              <a:t>a digital communication innovator.</a:t>
            </a:r>
            <a:endParaRPr sz="2400"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sz="2400" dirty="0"/>
              <a:t>Discuss:</a:t>
            </a:r>
            <a:endParaRPr sz="2400" dirty="0"/>
          </a:p>
          <a:p>
            <a:pPr marL="914400" lvl="1" indent="-356616" algn="l" rtl="0">
              <a:spcBef>
                <a:spcPts val="400"/>
              </a:spcBef>
              <a:spcAft>
                <a:spcPts val="0"/>
              </a:spcAft>
              <a:buSzPts val="2600"/>
              <a:buChar char="○"/>
            </a:pPr>
            <a:r>
              <a:rPr lang="en-US" sz="2400" dirty="0"/>
              <a:t>What problem did they solve?</a:t>
            </a:r>
            <a:endParaRPr sz="2400" dirty="0"/>
          </a:p>
          <a:p>
            <a:pPr marL="914400" lvl="1" indent="-356616" algn="l" rtl="0">
              <a:spcBef>
                <a:spcPts val="400"/>
              </a:spcBef>
              <a:spcAft>
                <a:spcPts val="0"/>
              </a:spcAft>
              <a:buSzPts val="2600"/>
              <a:buChar char="○"/>
            </a:pPr>
            <a:r>
              <a:rPr lang="en-US" sz="2400" dirty="0"/>
              <a:t>How did their work improve communication?</a:t>
            </a:r>
            <a:endParaRPr sz="2400" dirty="0"/>
          </a:p>
          <a:p>
            <a:pPr marL="914400" lvl="1" indent="-356616" algn="l" rtl="0">
              <a:spcBef>
                <a:spcPts val="400"/>
              </a:spcBef>
              <a:spcAft>
                <a:spcPts val="0"/>
              </a:spcAft>
              <a:buSzPts val="2600"/>
              <a:buChar char="○"/>
            </a:pPr>
            <a:r>
              <a:rPr lang="en-US" sz="2400" dirty="0"/>
              <a:t>How did their work reduce errors or data loss?</a:t>
            </a:r>
            <a:endParaRPr sz="2400" dirty="0"/>
          </a:p>
        </p:txBody>
      </p:sp>
      <p:pic>
        <p:nvPicPr>
          <p:cNvPr id="188" name="Google Shape;18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584776" y="1284200"/>
            <a:ext cx="993299" cy="1426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32"/>
          <p:cNvPicPr preferRelativeResize="0"/>
          <p:nvPr/>
        </p:nvPicPr>
        <p:blipFill rotWithShape="1">
          <a:blip r:embed="rId4">
            <a:alphaModFix/>
          </a:blip>
          <a:srcRect b="6156"/>
          <a:stretch/>
        </p:blipFill>
        <p:spPr>
          <a:xfrm flipH="1">
            <a:off x="6396551" y="1263125"/>
            <a:ext cx="993299" cy="1421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3998" y="3171650"/>
            <a:ext cx="1054849" cy="1264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19859" y="3168226"/>
            <a:ext cx="993301" cy="1271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3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/>
              <a:t>Jigsaw: Innovators of Digital Communication</a:t>
            </a:r>
            <a:endParaRPr sz="3500"/>
          </a:p>
        </p:txBody>
      </p:sp>
      <p:sp>
        <p:nvSpPr>
          <p:cNvPr id="197" name="Google Shape;197;p33"/>
          <p:cNvSpPr txBox="1">
            <a:spLocks noGrp="1"/>
          </p:cNvSpPr>
          <p:nvPr>
            <p:ph type="body" idx="1"/>
          </p:nvPr>
        </p:nvSpPr>
        <p:spPr>
          <a:xfrm>
            <a:off x="456300" y="1263090"/>
            <a:ext cx="8225400" cy="388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Step 1: </a:t>
            </a:r>
            <a:r>
              <a:rPr lang="en-US" dirty="0"/>
              <a:t>Read and discuss (10 minutes)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Step 2:</a:t>
            </a:r>
            <a:r>
              <a:rPr lang="en-US" dirty="0"/>
              <a:t> Regroup and teach your innovator to others </a:t>
            </a:r>
            <a:br>
              <a:rPr lang="en-US" dirty="0"/>
            </a:br>
            <a:r>
              <a:rPr lang="en-US" dirty="0"/>
              <a:t>(10 minutes)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Step 3:</a:t>
            </a:r>
            <a:r>
              <a:rPr lang="en-US" dirty="0"/>
              <a:t> Share out and build a class chart together.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198" name="Google Shape;19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7057" y="3661869"/>
            <a:ext cx="960649" cy="1489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105" y="3669639"/>
            <a:ext cx="1246427" cy="1489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3"/>
          <p:cNvPicPr preferRelativeResize="0"/>
          <p:nvPr/>
        </p:nvPicPr>
        <p:blipFill rotWithShape="1">
          <a:blip r:embed="rId5">
            <a:alphaModFix/>
          </a:blip>
          <a:srcRect b="16985"/>
          <a:stretch/>
        </p:blipFill>
        <p:spPr>
          <a:xfrm>
            <a:off x="6081731" y="3669639"/>
            <a:ext cx="1023424" cy="1489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3"/>
          <p:cNvPicPr preferRelativeResize="0"/>
          <p:nvPr/>
        </p:nvPicPr>
        <p:blipFill rotWithShape="1">
          <a:blip r:embed="rId6">
            <a:alphaModFix/>
          </a:blip>
          <a:srcRect b="12557"/>
          <a:stretch/>
        </p:blipFill>
        <p:spPr>
          <a:xfrm>
            <a:off x="7176915" y="3654102"/>
            <a:ext cx="1345526" cy="148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065391" y="3723129"/>
            <a:ext cx="1345526" cy="1481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33"/>
          <p:cNvPicPr preferRelativeResize="0"/>
          <p:nvPr/>
        </p:nvPicPr>
        <p:blipFill rotWithShape="1">
          <a:blip r:embed="rId8">
            <a:alphaModFix/>
          </a:blip>
          <a:srcRect b="10072"/>
          <a:stretch/>
        </p:blipFill>
        <p:spPr>
          <a:xfrm>
            <a:off x="4404225" y="3723134"/>
            <a:ext cx="1149865" cy="14263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4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Team Design Challenge: Digital Communication Tool</a:t>
            </a:r>
            <a:endParaRPr sz="3000"/>
          </a:p>
        </p:txBody>
      </p:sp>
      <p:sp>
        <p:nvSpPr>
          <p:cNvPr id="209" name="Google Shape;209;p34"/>
          <p:cNvSpPr txBox="1">
            <a:spLocks noGrp="1"/>
          </p:cNvSpPr>
          <p:nvPr>
            <p:ph type="body" idx="1"/>
          </p:nvPr>
        </p:nvSpPr>
        <p:spPr>
          <a:xfrm>
            <a:off x="456300" y="1735666"/>
            <a:ext cx="7714500" cy="27788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In teams, act as IT Applications Analysts. 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Design a digital communication tool for a specific community (elders, multilingual families, after-school programs, etc.) </a:t>
            </a:r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5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Team Design Challenge: Digital Communication Tool</a:t>
            </a:r>
            <a:endParaRPr sz="3000"/>
          </a:p>
        </p:txBody>
      </p:sp>
      <p:sp>
        <p:nvSpPr>
          <p:cNvPr id="215" name="Google Shape;215;p35"/>
          <p:cNvSpPr txBox="1">
            <a:spLocks noGrp="1"/>
          </p:cNvSpPr>
          <p:nvPr>
            <p:ph type="body" idx="1"/>
          </p:nvPr>
        </p:nvSpPr>
        <p:spPr>
          <a:xfrm>
            <a:off x="456300" y="1710266"/>
            <a:ext cx="7714500" cy="28042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Must Include: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A tool concept (app, SMS system, voice service, etc.)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Clear use of digital signals.</a:t>
            </a:r>
            <a:endParaRPr dirty="0"/>
          </a:p>
          <a:p>
            <a:pPr>
              <a:spcBef>
                <a:spcPts val="520"/>
              </a:spcBef>
            </a:pPr>
            <a:r>
              <a:rPr lang="en-US" dirty="0"/>
              <a:t>Where information is stored and the benefits and risks of digital storage.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At least one feature inspired by a jigsaw innovator. </a:t>
            </a:r>
            <a:endParaRPr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6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Team Design Challenge: Digital Communication Tool</a:t>
            </a:r>
            <a:endParaRPr sz="3000"/>
          </a:p>
        </p:txBody>
      </p:sp>
      <p:sp>
        <p:nvSpPr>
          <p:cNvPr id="221" name="Google Shape;221;p36"/>
          <p:cNvSpPr txBox="1">
            <a:spLocks noGrp="1"/>
          </p:cNvSpPr>
          <p:nvPr>
            <p:ph type="body" idx="1"/>
          </p:nvPr>
        </p:nvSpPr>
        <p:spPr>
          <a:xfrm>
            <a:off x="456300" y="1811866"/>
            <a:ext cx="7714500" cy="27026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You have 15 minutes to design!</a:t>
            </a:r>
            <a:endParaRPr dirty="0"/>
          </a:p>
          <a:p>
            <a:pPr marL="457200" lvl="0" indent="-393700" algn="l" rtl="0">
              <a:spcBef>
                <a:spcPts val="520"/>
              </a:spcBef>
              <a:spcAft>
                <a:spcPts val="0"/>
              </a:spcAft>
              <a:buSzPts val="2600"/>
              <a:buChar char="●"/>
            </a:pPr>
            <a:r>
              <a:rPr lang="en-US" dirty="0"/>
              <a:t>Each team will receive 2 minutes to pitch how it’s tool improves reliable communication. </a:t>
            </a: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7"/>
          <p:cNvSpPr txBox="1">
            <a:spLocks noGrp="1"/>
          </p:cNvSpPr>
          <p:nvPr>
            <p:ph type="body" idx="1"/>
          </p:nvPr>
        </p:nvSpPr>
        <p:spPr>
          <a:xfrm>
            <a:off x="456300" y="1629625"/>
            <a:ext cx="5021474" cy="28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Using the Exit Ticket questions provided on the handout, answer three of the six questions provided. </a:t>
            </a:r>
            <a:endParaRPr dirty="0"/>
          </a:p>
        </p:txBody>
      </p:sp>
      <p:sp>
        <p:nvSpPr>
          <p:cNvPr id="227" name="Google Shape;227;p37"/>
          <p:cNvSpPr txBox="1">
            <a:spLocks noGrp="1"/>
          </p:cNvSpPr>
          <p:nvPr>
            <p:ph type="title"/>
          </p:nvPr>
        </p:nvSpPr>
        <p:spPr>
          <a:xfrm>
            <a:off x="456175" y="445024"/>
            <a:ext cx="8225400" cy="81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Exit Ticket</a:t>
            </a:r>
            <a:endParaRPr/>
          </a:p>
        </p:txBody>
      </p:sp>
      <p:pic>
        <p:nvPicPr>
          <p:cNvPr id="228" name="Google Shape;22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31332">
            <a:off x="5822556" y="1721274"/>
            <a:ext cx="2812002" cy="1459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20 LEAR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8AC3"/>
      </a:accent1>
      <a:accent2>
        <a:srgbClr val="285781"/>
      </a:accent2>
      <a:accent3>
        <a:srgbClr val="971D20"/>
      </a:accent3>
      <a:accent4>
        <a:srgbClr val="E8BF3C"/>
      </a:accent4>
      <a:accent5>
        <a:srgbClr val="FFFFF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1248</Words>
  <Application>Microsoft Macintosh PowerPoint</Application>
  <PresentationFormat>On-screen Show (16:9)</PresentationFormat>
  <Paragraphs>125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Courier New</vt:lpstr>
      <vt:lpstr>Noto Sans Symbols</vt:lpstr>
      <vt:lpstr>NTR</vt:lpstr>
      <vt:lpstr>K20 LEARN</vt:lpstr>
      <vt:lpstr>PowerPoint Presentation</vt:lpstr>
      <vt:lpstr>No Static in Our Stories</vt:lpstr>
      <vt:lpstr>Essential Question</vt:lpstr>
      <vt:lpstr>Learning Objectives</vt:lpstr>
      <vt:lpstr>Chalk Talk: My Digital Day</vt:lpstr>
      <vt:lpstr>Chalk Talk: My Digital Day</vt:lpstr>
      <vt:lpstr>Class Discussion</vt:lpstr>
      <vt:lpstr>Signal Stations</vt:lpstr>
      <vt:lpstr>Station 1: Round 1</vt:lpstr>
      <vt:lpstr>Station 1: Round 2</vt:lpstr>
      <vt:lpstr>Station 2: Air Traffic Control Case Study</vt:lpstr>
      <vt:lpstr>PowerPoint Presentation</vt:lpstr>
      <vt:lpstr>Station 2: What Your Group Will Do</vt:lpstr>
      <vt:lpstr>Station 3: Glitch Lab</vt:lpstr>
      <vt:lpstr>What is a Signal?</vt:lpstr>
      <vt:lpstr>Analog Signals</vt:lpstr>
      <vt:lpstr>Analog Signals</vt:lpstr>
      <vt:lpstr>Digital Signals</vt:lpstr>
      <vt:lpstr>Digital Signals</vt:lpstr>
      <vt:lpstr>Connecting to Real-Life</vt:lpstr>
      <vt:lpstr>Linking to Station Observations</vt:lpstr>
      <vt:lpstr>Jigsaw: Innovators of Digital Communication</vt:lpstr>
      <vt:lpstr>Jigsaw: Innovators of Digital Communication</vt:lpstr>
      <vt:lpstr>Team Design Challenge: Digital Communication Tool</vt:lpstr>
      <vt:lpstr>Team Design Challenge: Digital Communication Tool</vt:lpstr>
      <vt:lpstr>Team Design Challenge: Digital Communication Tool</vt:lpstr>
      <vt:lpstr>Exit Ticket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Static in Our Stories</dc:title>
  <dc:creator>K20 Center</dc:creator>
  <cp:lastModifiedBy>Harris, Hudson J.</cp:lastModifiedBy>
  <cp:revision>6</cp:revision>
  <dcterms:modified xsi:type="dcterms:W3CDTF">2026-10-05T17:15:16Z</dcterms:modified>
</cp:coreProperties>
</file>