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33"/>
  </p:notesMasterIdLst>
  <p:sldIdLst>
    <p:sldId id="269" r:id="rId2"/>
    <p:sldId id="256" r:id="rId3"/>
    <p:sldId id="305" r:id="rId4"/>
    <p:sldId id="271" r:id="rId5"/>
    <p:sldId id="272" r:id="rId6"/>
    <p:sldId id="308" r:id="rId7"/>
    <p:sldId id="316" r:id="rId8"/>
    <p:sldId id="307" r:id="rId9"/>
    <p:sldId id="309" r:id="rId10"/>
    <p:sldId id="273" r:id="rId11"/>
    <p:sldId id="317" r:id="rId12"/>
    <p:sldId id="274" r:id="rId13"/>
    <p:sldId id="318" r:id="rId14"/>
    <p:sldId id="310" r:id="rId15"/>
    <p:sldId id="320" r:id="rId16"/>
    <p:sldId id="321" r:id="rId17"/>
    <p:sldId id="322" r:id="rId18"/>
    <p:sldId id="319" r:id="rId19"/>
    <p:sldId id="311" r:id="rId20"/>
    <p:sldId id="323" r:id="rId21"/>
    <p:sldId id="324" r:id="rId22"/>
    <p:sldId id="275" r:id="rId23"/>
    <p:sldId id="276" r:id="rId24"/>
    <p:sldId id="312" r:id="rId25"/>
    <p:sldId id="325" r:id="rId26"/>
    <p:sldId id="314" r:id="rId27"/>
    <p:sldId id="277" r:id="rId28"/>
    <p:sldId id="278" r:id="rId29"/>
    <p:sldId id="315" r:id="rId30"/>
    <p:sldId id="279" r:id="rId31"/>
    <p:sldId id="280"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0213" autoAdjust="0"/>
  </p:normalViewPr>
  <p:slideViewPr>
    <p:cSldViewPr snapToGrid="0" snapToObjects="1">
      <p:cViewPr varScale="1">
        <p:scale>
          <a:sx n="87" d="100"/>
          <a:sy n="87" d="100"/>
        </p:scale>
        <p:origin x="129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7794995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learn.k20center.ou.edu/strategy/d9908066f654727934df7bf4f505c351"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2340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will explore various media to develop a) hypotheses about the ecosystem effects of the Dust Bowl, and b) an understanding of how the events of the Dust Bowl were documented in media arts. Be sure that students get to observe 3-4 art sources during your allotted time (about 10+ minutes per source). While students are engaging with the various media, they should record two different sets of observations: a) what they notice about the ecosystem described or shown in the media, and b) the ways people discussed or interacted with their environment. </a:t>
            </a:r>
          </a:p>
          <a:p>
            <a:endParaRPr lang="en-US" dirty="0"/>
          </a:p>
        </p:txBody>
      </p:sp>
    </p:spTree>
    <p:extLst>
      <p:ext uri="{BB962C8B-B14F-4D97-AF65-F5344CB8AC3E}">
        <p14:creationId xmlns:p14="http://schemas.microsoft.com/office/powerpoint/2010/main" val="3559912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Referring back to the NOAA Atmospheric Dust Loading data and media, guide students as a class or in small groups to develop a list of factors which contribute to the high dust content and environment they observed in the images. Help students emphasize the lack of plants in the images and the wind required to generate blowing dust. Using this as a jumping off point, students will investigate the effects of wind and plants on soil stability in groups.</a:t>
            </a:r>
          </a:p>
        </p:txBody>
      </p:sp>
    </p:spTree>
    <p:extLst>
      <p:ext uri="{BB962C8B-B14F-4D97-AF65-F5344CB8AC3E}">
        <p14:creationId xmlns:p14="http://schemas.microsoft.com/office/powerpoint/2010/main" val="2887289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Referring back to the NOAA Atmospheric Dust Loading data and media, guide students as a class or in small groups to develop a list of factors contributing to the high dust content and environment they observed in the images. Help students emphasize the lack of plants in the images and the wind required to generate blowing dust. Using this as a jumping off point, students will investigate in groups the effects of wind and plants on soil stability.</a:t>
            </a:r>
          </a:p>
        </p:txBody>
      </p:sp>
    </p:spTree>
    <p:extLst>
      <p:ext uri="{BB962C8B-B14F-4D97-AF65-F5344CB8AC3E}">
        <p14:creationId xmlns:p14="http://schemas.microsoft.com/office/powerpoint/2010/main" val="1551047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638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2610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Emphasis at this point in the lesson is in making connections between the agriculture and its effects on the Southern Great Plains ecosystem. The clips noted above are highly descriptive without implicating agriculture as an explicit cause of the Dust Bowl. Students should add to their observation sheet, taking careful note of why some farmers and ranchers objected to The Great Plow Up, and how they described the native ecosystem and agricultural landscapes. </a:t>
            </a:r>
          </a:p>
        </p:txBody>
      </p:sp>
    </p:spTree>
    <p:extLst>
      <p:ext uri="{BB962C8B-B14F-4D97-AF65-F5344CB8AC3E}">
        <p14:creationId xmlns:p14="http://schemas.microsoft.com/office/powerpoint/2010/main" val="1411585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8337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3053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Students construct concept maps to explain how interactions among climate, human agriculture, and ecosystem features contributed to the Dust Bowl.</a:t>
            </a:r>
          </a:p>
        </p:txBody>
      </p:sp>
    </p:spTree>
    <p:extLst>
      <p:ext uri="{BB962C8B-B14F-4D97-AF65-F5344CB8AC3E}">
        <p14:creationId xmlns:p14="http://schemas.microsoft.com/office/powerpoint/2010/main" val="4064342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will create </a:t>
            </a:r>
            <a:r>
              <a:rPr lang="en-US" dirty="0">
                <a:hlinkClick r:id="rId3"/>
              </a:rPr>
              <a:t>Concept Card Maps</a:t>
            </a:r>
            <a:r>
              <a:rPr lang="en-US" dirty="0"/>
              <a:t> to help synthesize their understanding around the ideas they've developed from the art, science, and agricultural explorations. To generate a collection of concepts, remind students what activities they have done to this point and ask them to detail what they learned or explored in each. </a:t>
            </a:r>
          </a:p>
          <a:p>
            <a:endParaRPr lang="en-US" dirty="0"/>
          </a:p>
        </p:txBody>
      </p:sp>
    </p:spTree>
    <p:extLst>
      <p:ext uri="{BB962C8B-B14F-4D97-AF65-F5344CB8AC3E}">
        <p14:creationId xmlns:p14="http://schemas.microsoft.com/office/powerpoint/2010/main" val="11018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en-US" b="1" dirty="0" err="1"/>
              <a:t>Engage:</a:t>
            </a:r>
            <a:r>
              <a:rPr lang="en-US" dirty="0" err="1"/>
              <a:t>Students</a:t>
            </a:r>
            <a:r>
              <a:rPr lang="en-US" dirty="0"/>
              <a:t> identify patterns in weather data over time in Oklahoma. They make predictions about what weather, biological, and human impacts contributed to the Dust Bowl.</a:t>
            </a:r>
          </a:p>
          <a:p>
            <a:r>
              <a:rPr lang="en-US" b="1" dirty="0" err="1"/>
              <a:t>Explore:</a:t>
            </a:r>
            <a:r>
              <a:rPr lang="en-US" dirty="0" err="1"/>
              <a:t>Students</a:t>
            </a:r>
            <a:r>
              <a:rPr lang="en-US" dirty="0"/>
              <a:t> view period art to understand the ecosystem and cultural effects of the Dust Bowl. They then investigate the interaction of wind, soil, and plants as ecological factors which contributed to the Dust Bowl in Oklahoma. </a:t>
            </a:r>
          </a:p>
          <a:p>
            <a:r>
              <a:rPr lang="en-US" b="1" dirty="0" err="1"/>
              <a:t>Explain:</a:t>
            </a:r>
            <a:r>
              <a:rPr lang="en-US" dirty="0" err="1"/>
              <a:t>Students</a:t>
            </a:r>
            <a:r>
              <a:rPr lang="en-US" dirty="0"/>
              <a:t> construct concept maps to explain how interactions among climate, human agriculture, and ecosystem features contributed to the Dust Bowl.</a:t>
            </a:r>
          </a:p>
          <a:p>
            <a:r>
              <a:rPr lang="en-US" b="1" dirty="0" err="1"/>
              <a:t>Extend:</a:t>
            </a:r>
            <a:r>
              <a:rPr lang="en-US" dirty="0" err="1"/>
              <a:t>Students</a:t>
            </a:r>
            <a:r>
              <a:rPr lang="en-US" dirty="0"/>
              <a:t> watch clips from "Interstellar" and create new concept maps to predict/explain what ecosystem interactions led to the movie's catastrophic dust storms.</a:t>
            </a:r>
          </a:p>
          <a:p>
            <a:r>
              <a:rPr lang="en-US" b="1" dirty="0" err="1"/>
              <a:t>Evaluate:</a:t>
            </a:r>
            <a:r>
              <a:rPr lang="en-US" dirty="0" err="1"/>
              <a:t>Using</a:t>
            </a:r>
            <a:r>
              <a:rPr lang="en-US" dirty="0"/>
              <a:t> evidence collected during the lesson, students evaluate the claim that soil conservation practices were exclusively responsible for preventing another Dust Bowl event during the drought of the 1950s.</a:t>
            </a:r>
          </a:p>
          <a:p>
            <a:pPr lvl="0">
              <a:spcBef>
                <a:spcPts val="0"/>
              </a:spcBef>
              <a:buNone/>
            </a:pPr>
            <a:endParaRPr dirty="0"/>
          </a:p>
        </p:txBody>
      </p:sp>
    </p:spTree>
    <p:extLst>
      <p:ext uri="{BB962C8B-B14F-4D97-AF65-F5344CB8AC3E}">
        <p14:creationId xmlns:p14="http://schemas.microsoft.com/office/powerpoint/2010/main" val="1712543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Using the class set of concepts, have students create concept maps which, "Tell the story of the Dust Bowl." This activity can be successfully executed in student groups of 3-4, using sticky notes and chart paper. Regardless of the group size, have students explain how they constructed their concept maps to another student group. These discussions should include explanations of what art and science evidence students used and </a:t>
            </a:r>
            <a:r>
              <a:rPr lang="en-US" i="1" dirty="0"/>
              <a:t>how </a:t>
            </a:r>
            <a:r>
              <a:rPr lang="en-US" dirty="0"/>
              <a:t>they used it to put their concepts together. Use these discussions as an opportunity to correct misinformed student conceptions.</a:t>
            </a:r>
          </a:p>
        </p:txBody>
      </p:sp>
    </p:spTree>
    <p:extLst>
      <p:ext uri="{BB962C8B-B14F-4D97-AF65-F5344CB8AC3E}">
        <p14:creationId xmlns:p14="http://schemas.microsoft.com/office/powerpoint/2010/main" val="62956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Regardless of the group size, have students explain how they constructed their concept maps to another student group. These discussions should include explanations of what art and science evidence students used and </a:t>
            </a:r>
            <a:r>
              <a:rPr lang="en-US" i="1" dirty="0"/>
              <a:t>how </a:t>
            </a:r>
            <a:r>
              <a:rPr lang="en-US" dirty="0"/>
              <a:t>they used it to put their concepts together. Use these discussions as an opportunity to correct misinformed student conceptions.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here, students should also come to understand the changes in agricultural practices focused on soil conservation in response to the Dust Bowl. Ken Burns’ clips are suggested below to help provide information, but this would be an excellent opportunity to include the local community (e.g., farmers, 4-H resources) to teach students about sustainable farming practices.</a:t>
            </a:r>
          </a:p>
        </p:txBody>
      </p:sp>
    </p:spTree>
    <p:extLst>
      <p:ext uri="{BB962C8B-B14F-4D97-AF65-F5344CB8AC3E}">
        <p14:creationId xmlns:p14="http://schemas.microsoft.com/office/powerpoint/2010/main" val="1235067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mathematical representation should include factors students observed in the data, investigations, and discussions, but does not have to include actual numbers.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a:t>
            </a:r>
            <a:r>
              <a:rPr lang="en-US" b="1" dirty="0"/>
              <a:t>"O</a:t>
            </a:r>
            <a:r>
              <a:rPr lang="en-US" b="1" i="1" dirty="0"/>
              <a:t>ver-plowing + Drought + Wind = Dust Bowl"</a:t>
            </a:r>
            <a:r>
              <a:rPr lang="en-US" i="1" dirty="0"/>
              <a:t> </a:t>
            </a:r>
            <a:r>
              <a:rPr lang="en-US" dirty="0"/>
              <a:t>or </a:t>
            </a:r>
            <a:r>
              <a:rPr lang="en-US" b="1" i="1" dirty="0"/>
              <a:t>"Wind x (High Temperature + Low Rain) + Agricultural Practices = Dust Bowl"</a:t>
            </a:r>
            <a:r>
              <a:rPr lang="en-US" i="1" dirty="0"/>
              <a:t> </a:t>
            </a:r>
            <a:r>
              <a:rPr lang="en-US" dirty="0"/>
              <a:t>would both be accurate equations.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point is not complexity, but to have students intentionally synthesize their learning into a summary.</a:t>
            </a:r>
          </a:p>
        </p:txBody>
      </p:sp>
    </p:spTree>
    <p:extLst>
      <p:ext uri="{BB962C8B-B14F-4D97-AF65-F5344CB8AC3E}">
        <p14:creationId xmlns:p14="http://schemas.microsoft.com/office/powerpoint/2010/main" val="988481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Students watch clips from </a:t>
            </a:r>
            <a:r>
              <a:rPr lang="en-US" i="1" dirty="0"/>
              <a:t>Interstellar</a:t>
            </a:r>
            <a:r>
              <a:rPr lang="en-US" dirty="0"/>
              <a:t> and create new concept maps to predict/explain what ecosystem interactions led to the movie's catastrophic dust storms.</a:t>
            </a:r>
          </a:p>
        </p:txBody>
      </p:sp>
    </p:spTree>
    <p:extLst>
      <p:ext uri="{BB962C8B-B14F-4D97-AF65-F5344CB8AC3E}">
        <p14:creationId xmlns:p14="http://schemas.microsoft.com/office/powerpoint/2010/main" val="2018615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the movie </a:t>
            </a:r>
            <a:r>
              <a:rPr lang="en-US" i="1" dirty="0"/>
              <a:t>Interstellar</a:t>
            </a:r>
            <a:r>
              <a:rPr lang="en-US" dirty="0"/>
              <a:t>, Earth experiences events which parallel the Dust Bowl. Using clips of </a:t>
            </a:r>
            <a:r>
              <a:rPr lang="en-US" i="1" dirty="0"/>
              <a:t>Interstellar</a:t>
            </a:r>
            <a:r>
              <a:rPr lang="en-US" dirty="0"/>
              <a:t> as a point of comparison, students will create new concept maps to predict the reasons for the dust storms in the movie. Use the following three clips (listed as times) to develop modified concepts:</a:t>
            </a:r>
          </a:p>
          <a:p>
            <a:pPr>
              <a:buFont typeface="+mj-lt"/>
              <a:buAutoNum type="arabicPeriod"/>
            </a:pPr>
            <a:r>
              <a:rPr lang="en-US" dirty="0"/>
              <a:t>2:40-3:30 (death of wheat/crops)</a:t>
            </a:r>
          </a:p>
          <a:p>
            <a:pPr>
              <a:buFont typeface="+mj-lt"/>
              <a:buAutoNum type="arabicPeriod"/>
            </a:pPr>
            <a:r>
              <a:rPr lang="en-US" dirty="0"/>
              <a:t>17:10-19:40 (dust storm)</a:t>
            </a:r>
          </a:p>
          <a:p>
            <a:pPr>
              <a:buFont typeface="+mj-lt"/>
              <a:buAutoNum type="arabicPeriod"/>
            </a:pPr>
            <a:r>
              <a:rPr lang="en-US" dirty="0"/>
              <a:t>27:57-29:15 (scientific and social context)</a:t>
            </a:r>
          </a:p>
          <a:p>
            <a:endParaRPr lang="en-US" dirty="0"/>
          </a:p>
        </p:txBody>
      </p:sp>
    </p:spTree>
    <p:extLst>
      <p:ext uri="{BB962C8B-B14F-4D97-AF65-F5344CB8AC3E}">
        <p14:creationId xmlns:p14="http://schemas.microsoft.com/office/powerpoint/2010/main" val="146097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Have students review their Dust Bowl concept lists to remove factors that don't apply to </a:t>
            </a:r>
            <a:r>
              <a:rPr lang="en-US" i="1" dirty="0"/>
              <a:t>Interstellar</a:t>
            </a:r>
            <a:r>
              <a:rPr lang="en-US" dirty="0"/>
              <a:t> and add new factors which do. For example, "blight" would be a new concept for the movie which did not come up in their Dust Bowl list. Following the creation of the new concept maps, have student groups share with one another, or the entire class, as was done in the Explain portion.</a:t>
            </a:r>
          </a:p>
          <a:p>
            <a:endParaRPr lang="en-US" b="1" dirty="0"/>
          </a:p>
          <a:p>
            <a:r>
              <a:rPr lang="en-US" b="1" dirty="0"/>
              <a:t>“</a:t>
            </a:r>
            <a:r>
              <a:rPr lang="en-US" dirty="0"/>
              <a:t>Based on what we are told/observe/infer about local environmental conditions in </a:t>
            </a:r>
            <a:r>
              <a:rPr lang="en-US" i="1" dirty="0"/>
              <a:t>Interstellar</a:t>
            </a:r>
            <a:r>
              <a:rPr lang="en-US" dirty="0"/>
              <a:t>, </a:t>
            </a:r>
            <a:r>
              <a:rPr lang="en-US" b="1" dirty="0"/>
              <a:t>and</a:t>
            </a:r>
            <a:r>
              <a:rPr lang="en-US" dirty="0"/>
              <a:t> based on what we know about the causes of the real-world Dust Bowl in the 1930s, </a:t>
            </a:r>
            <a:r>
              <a:rPr lang="en-US" i="1" dirty="0"/>
              <a:t>why are there dust storms occurring in Interstellar?”</a:t>
            </a:r>
            <a:endParaRPr lang="en-US" b="1" dirty="0"/>
          </a:p>
        </p:txBody>
      </p:sp>
    </p:spTree>
    <p:extLst>
      <p:ext uri="{BB962C8B-B14F-4D97-AF65-F5344CB8AC3E}">
        <p14:creationId xmlns:p14="http://schemas.microsoft.com/office/powerpoint/2010/main" val="800950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Using evidence collected during the lesson, students evaluate the claim that soil conservation practices were exclusively responsible for preventing another Dust Bowl event during the drought of the 1950s.</a:t>
            </a:r>
          </a:p>
        </p:txBody>
      </p:sp>
    </p:spTree>
    <p:extLst>
      <p:ext uri="{BB962C8B-B14F-4D97-AF65-F5344CB8AC3E}">
        <p14:creationId xmlns:p14="http://schemas.microsoft.com/office/powerpoint/2010/main" val="199442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conclude the lesson, students will circle back to their climate graphs from the Engage. If they did not make the connection before, help students identify the drought of the 1950s on the temperature and precipitation graphs. Students will evaluate the claim below, supporting their support or rejection of it using all the evidence they have collected over the course of the lesson. (See Attachments for scoring rubric.) Evidence sources include:</a:t>
            </a:r>
          </a:p>
          <a:p>
            <a:pPr>
              <a:buFont typeface="Arial" panose="020B0604020202020204" pitchFamily="34" charset="0"/>
              <a:buChar char="•"/>
            </a:pPr>
            <a:r>
              <a:rPr lang="en-US" dirty="0"/>
              <a:t>Observations from art</a:t>
            </a:r>
          </a:p>
          <a:p>
            <a:pPr>
              <a:buFont typeface="Arial" panose="020B0604020202020204" pitchFamily="34" charset="0"/>
              <a:buChar char="•"/>
            </a:pPr>
            <a:r>
              <a:rPr lang="en-US" dirty="0"/>
              <a:t>Observations and data from grass investigation</a:t>
            </a:r>
          </a:p>
          <a:p>
            <a:pPr>
              <a:buFont typeface="Arial" panose="020B0604020202020204" pitchFamily="34" charset="0"/>
              <a:buChar char="•"/>
            </a:pPr>
            <a:r>
              <a:rPr lang="en-US" dirty="0"/>
              <a:t>Observations from </a:t>
            </a:r>
            <a:r>
              <a:rPr lang="en-US"/>
              <a:t>Ken Burns’ </a:t>
            </a:r>
            <a:r>
              <a:rPr lang="en-US" dirty="0"/>
              <a:t>clips</a:t>
            </a:r>
          </a:p>
          <a:p>
            <a:pPr>
              <a:buFont typeface="Arial" panose="020B0604020202020204" pitchFamily="34" charset="0"/>
              <a:buChar char="•"/>
            </a:pPr>
            <a:r>
              <a:rPr lang="en-US" dirty="0"/>
              <a:t>Dust Bowl and </a:t>
            </a:r>
            <a:r>
              <a:rPr lang="en-US" i="1" dirty="0"/>
              <a:t>Interstellar </a:t>
            </a:r>
            <a:r>
              <a:rPr lang="en-US" dirty="0"/>
              <a:t>concept maps</a:t>
            </a:r>
          </a:p>
          <a:p>
            <a:endParaRPr lang="en-US" b="1" dirty="0"/>
          </a:p>
        </p:txBody>
      </p:sp>
    </p:spTree>
    <p:extLst>
      <p:ext uri="{BB962C8B-B14F-4D97-AF65-F5344CB8AC3E}">
        <p14:creationId xmlns:p14="http://schemas.microsoft.com/office/powerpoint/2010/main" val="2756156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Students identify patterns in weather data over time in Oklahoma. They make predictions about what weather, biological, and human impacts contributed to the Dust Bowl.</a:t>
            </a:r>
          </a:p>
        </p:txBody>
      </p:sp>
    </p:spTree>
    <p:extLst>
      <p:ext uri="{BB962C8B-B14F-4D97-AF65-F5344CB8AC3E}">
        <p14:creationId xmlns:p14="http://schemas.microsoft.com/office/powerpoint/2010/main" val="862273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https://www.mesonet.org/index.php/earthstorm/bellringer/oklahoma_rain</a:t>
            </a:r>
          </a:p>
          <a:p>
            <a:endParaRPr lang="en-US" dirty="0"/>
          </a:p>
          <a:p>
            <a:endParaRPr lang="en-US" dirty="0"/>
          </a:p>
          <a:p>
            <a:r>
              <a:rPr lang="en-US" dirty="0"/>
              <a:t>A few trends students might observe in the individual maps include,</a:t>
            </a:r>
            <a:br>
              <a:rPr lang="en-US" dirty="0"/>
            </a:br>
            <a:endParaRPr lang="en-US" dirty="0"/>
          </a:p>
          <a:p>
            <a:pPr>
              <a:buFont typeface="Arial" panose="020B0604020202020204" pitchFamily="34" charset="0"/>
              <a:buChar char="•"/>
            </a:pPr>
            <a:r>
              <a:rPr lang="en-US" dirty="0"/>
              <a:t>"Record high" average temperature in 2012 </a:t>
            </a:r>
          </a:p>
          <a:p>
            <a:pPr>
              <a:buFont typeface="Arial" panose="020B0604020202020204" pitchFamily="34" charset="0"/>
              <a:buChar char="•"/>
            </a:pPr>
            <a:r>
              <a:rPr lang="en-US" dirty="0"/>
              <a:t>Extremely dry periods are much drier (larger magnitude) than wetter periods are wet.  </a:t>
            </a:r>
          </a:p>
          <a:p>
            <a:pPr>
              <a:buFont typeface="Arial" panose="020B0604020202020204" pitchFamily="34" charset="0"/>
              <a:buChar char="•"/>
            </a:pPr>
            <a:r>
              <a:rPr lang="en-US" dirty="0"/>
              <a:t>Since the 1980s Oklahoma has been, on average, wetter and wet for longer than in previous graph history.</a:t>
            </a:r>
          </a:p>
        </p:txBody>
      </p:sp>
    </p:spTree>
    <p:extLst>
      <p:ext uri="{BB962C8B-B14F-4D97-AF65-F5344CB8AC3E}">
        <p14:creationId xmlns:p14="http://schemas.microsoft.com/office/powerpoint/2010/main" val="2790586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https://www.ncdc.noaa.gov/temp-and-precip/state-temps/</a:t>
            </a:r>
          </a:p>
          <a:p>
            <a:endParaRPr lang="en-US" dirty="0"/>
          </a:p>
          <a:p>
            <a:r>
              <a:rPr lang="en-US" dirty="0"/>
              <a:t>A few trends students might observe in the individual maps include</a:t>
            </a:r>
            <a:br>
              <a:rPr lang="en-US" dirty="0"/>
            </a:br>
            <a:endParaRPr lang="en-US" dirty="0"/>
          </a:p>
          <a:p>
            <a:pPr>
              <a:buFont typeface="Arial" panose="020B0604020202020204" pitchFamily="34" charset="0"/>
              <a:buChar char="•"/>
            </a:pPr>
            <a:r>
              <a:rPr lang="en-US" dirty="0"/>
              <a:t>Consistently increasing temperatures since mid-1990s.  </a:t>
            </a:r>
          </a:p>
          <a:p>
            <a:pPr>
              <a:buFont typeface="Arial" panose="020B0604020202020204" pitchFamily="34" charset="0"/>
              <a:buChar char="•"/>
            </a:pPr>
            <a:r>
              <a:rPr lang="en-US" dirty="0"/>
              <a:t>Notable above average temperatures in the 1920s, 1950s, and mid-late 1990s.  </a:t>
            </a:r>
          </a:p>
          <a:p>
            <a:pPr>
              <a:buFont typeface="Arial" panose="020B0604020202020204" pitchFamily="34" charset="0"/>
              <a:buChar char="•"/>
            </a:pPr>
            <a:r>
              <a:rPr lang="en-US" dirty="0"/>
              <a:t>"Record high" average temperature in 2012.</a:t>
            </a:r>
          </a:p>
          <a:p>
            <a:pPr>
              <a:buFont typeface="Arial" panose="020B0604020202020204" pitchFamily="34" charset="0"/>
              <a:buNone/>
            </a:pPr>
            <a:endParaRPr lang="en-US" dirty="0"/>
          </a:p>
          <a:p>
            <a:r>
              <a:rPr lang="en-US" dirty="0"/>
              <a:t>Some possible comparative data trends might include</a:t>
            </a:r>
            <a:br>
              <a:rPr lang="en-US" dirty="0"/>
            </a:br>
            <a:endParaRPr lang="en-US" dirty="0"/>
          </a:p>
          <a:p>
            <a:pPr>
              <a:buFont typeface="Arial" panose="020B0604020202020204" pitchFamily="34" charset="0"/>
              <a:buChar char="•"/>
            </a:pPr>
            <a:r>
              <a:rPr lang="en-US" dirty="0"/>
              <a:t>The most severe dry periods tend to be the hottest periods.  </a:t>
            </a:r>
          </a:p>
          <a:p>
            <a:pPr>
              <a:buFont typeface="Arial" panose="020B0604020202020204" pitchFamily="34" charset="0"/>
              <a:buChar char="•"/>
            </a:pPr>
            <a:r>
              <a:rPr lang="en-US" dirty="0"/>
              <a:t>The dry period in the 1950s was worse (more dry) than the period in the 1930s.  </a:t>
            </a:r>
          </a:p>
          <a:p>
            <a:pPr>
              <a:buFont typeface="Arial" panose="020B0604020202020204" pitchFamily="34" charset="0"/>
              <a:buChar char="•"/>
            </a:pPr>
            <a:r>
              <a:rPr lang="en-US" dirty="0"/>
              <a:t>Precipitation amounts vary among data sources, but the temperature values are consistent among graphs.</a:t>
            </a:r>
          </a:p>
          <a:p>
            <a:endParaRPr lang="en-US" dirty="0"/>
          </a:p>
        </p:txBody>
      </p:sp>
    </p:spTree>
    <p:extLst>
      <p:ext uri="{BB962C8B-B14F-4D97-AF65-F5344CB8AC3E}">
        <p14:creationId xmlns:p14="http://schemas.microsoft.com/office/powerpoint/2010/main" val="3961789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https://www.ars.usda.gov/ARSUserFiles/30700510/CliVarOK05.pdf</a:t>
            </a:r>
          </a:p>
          <a:p>
            <a:endParaRPr lang="en-US" dirty="0"/>
          </a:p>
          <a:p>
            <a:r>
              <a:rPr lang="en-US" dirty="0"/>
              <a:t>A few trends students might observe in the individual maps include,</a:t>
            </a:r>
            <a:br>
              <a:rPr lang="en-US" dirty="0"/>
            </a:br>
            <a:endParaRPr lang="en-US" dirty="0"/>
          </a:p>
          <a:p>
            <a:pPr>
              <a:buFont typeface="Arial" panose="020B0604020202020204" pitchFamily="34" charset="0"/>
              <a:buChar char="•"/>
            </a:pPr>
            <a:r>
              <a:rPr lang="en-US" dirty="0"/>
              <a:t>Consistently increasing temperatures since mid-1990s.  </a:t>
            </a:r>
          </a:p>
          <a:p>
            <a:pPr>
              <a:buFont typeface="Arial" panose="020B0604020202020204" pitchFamily="34" charset="0"/>
              <a:buChar char="•"/>
            </a:pPr>
            <a:r>
              <a:rPr lang="en-US" dirty="0"/>
              <a:t>Notable above average temperatures in the 1920s, 1950s, and mid-late 1990s.  </a:t>
            </a:r>
          </a:p>
          <a:p>
            <a:pPr>
              <a:buFont typeface="Arial" panose="020B0604020202020204" pitchFamily="34" charset="0"/>
              <a:buChar char="•"/>
            </a:pPr>
            <a:r>
              <a:rPr lang="en-US" dirty="0"/>
              <a:t>"Record high" average temperature in 2012 (Students may recall this as a severely hot spring and summer.)  </a:t>
            </a:r>
          </a:p>
          <a:p>
            <a:pPr>
              <a:buFont typeface="Arial" panose="020B0604020202020204" pitchFamily="34" charset="0"/>
              <a:buChar char="•"/>
            </a:pPr>
            <a:r>
              <a:rPr lang="en-US" dirty="0"/>
              <a:t>Extremely dry periods are much drier (larger magnitude) than wetter periods are wet.  </a:t>
            </a:r>
          </a:p>
          <a:p>
            <a:pPr>
              <a:buFont typeface="Arial" panose="020B0604020202020204" pitchFamily="34" charset="0"/>
              <a:buChar char="•"/>
            </a:pPr>
            <a:r>
              <a:rPr lang="en-US" dirty="0"/>
              <a:t>Since the 1980s Oklahoma has been, on average, wetter and wet for longer than in previous graph history.</a:t>
            </a:r>
            <a:br>
              <a:rPr lang="en-US" dirty="0"/>
            </a:br>
            <a:endParaRPr lang="en-US" dirty="0"/>
          </a:p>
          <a:p>
            <a:r>
              <a:rPr lang="en-US" dirty="0"/>
              <a:t>Some possible comparative data trends might include,</a:t>
            </a:r>
            <a:br>
              <a:rPr lang="en-US" dirty="0"/>
            </a:br>
            <a:endParaRPr lang="en-US" dirty="0"/>
          </a:p>
          <a:p>
            <a:pPr>
              <a:buFont typeface="Arial" panose="020B0604020202020204" pitchFamily="34" charset="0"/>
              <a:buChar char="•"/>
            </a:pPr>
            <a:r>
              <a:rPr lang="en-US" dirty="0"/>
              <a:t>The most severe dry periods tend to be the hottest periods.  </a:t>
            </a:r>
          </a:p>
          <a:p>
            <a:pPr>
              <a:buFont typeface="Arial" panose="020B0604020202020204" pitchFamily="34" charset="0"/>
              <a:buChar char="•"/>
            </a:pPr>
            <a:r>
              <a:rPr lang="en-US" dirty="0"/>
              <a:t>The dry period in the 1950s was worse (more dry) than the period in the 1930s.  </a:t>
            </a:r>
          </a:p>
          <a:p>
            <a:pPr>
              <a:buFont typeface="Arial" panose="020B0604020202020204" pitchFamily="34" charset="0"/>
              <a:buChar char="•"/>
            </a:pPr>
            <a:r>
              <a:rPr lang="en-US" dirty="0"/>
              <a:t>Precipitation amounts vary among data sources, but the temperature values are consistent among graphs.</a:t>
            </a:r>
          </a:p>
          <a:p>
            <a:endParaRPr lang="en-US" dirty="0"/>
          </a:p>
        </p:txBody>
      </p:sp>
    </p:spTree>
    <p:extLst>
      <p:ext uri="{BB962C8B-B14F-4D97-AF65-F5344CB8AC3E}">
        <p14:creationId xmlns:p14="http://schemas.microsoft.com/office/powerpoint/2010/main" val="3367306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http://www.giss.nasa.gov/research/briefs/cook_01/</a:t>
            </a:r>
          </a:p>
          <a:p>
            <a:endParaRPr lang="en-US" dirty="0"/>
          </a:p>
          <a:p>
            <a:r>
              <a:rPr lang="en-US" dirty="0"/>
              <a:t>At this point provide students with the NASA Atmospheric Dust Loading map (1932-1936). </a:t>
            </a:r>
          </a:p>
          <a:p>
            <a:endParaRPr lang="en-US" dirty="0"/>
          </a:p>
          <a:p>
            <a:r>
              <a:rPr lang="en-US" dirty="0"/>
              <a:t>Ask them how it connects to the temperature and precipitation data. When they have noticed that the extremely high dust concentration over the middle of the USA coincides with the extremely hot, dry period in the 1930s, explain/confirm their hunch that these are data from the Dust Bowl.</a:t>
            </a:r>
          </a:p>
        </p:txBody>
      </p:sp>
    </p:spTree>
    <p:extLst>
      <p:ext uri="{BB962C8B-B14F-4D97-AF65-F5344CB8AC3E}">
        <p14:creationId xmlns:p14="http://schemas.microsoft.com/office/powerpoint/2010/main" val="1903938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student knowledge on the topic is limited, at this point they only need to know what the Dust Bowl was. If their prior knowledge extends to the causes of the Dust Bowl, simply accept their ideas without confirming or denying them. Wrap up by asking students to make and justify claims for each of the following prompts:</a:t>
            </a:r>
            <a:br>
              <a:rPr lang="en-US" dirty="0"/>
            </a:br>
            <a:endParaRPr lang="en-US" dirty="0"/>
          </a:p>
          <a:p>
            <a:pPr>
              <a:buFont typeface="+mj-lt"/>
              <a:buAutoNum type="arabicPeriod"/>
            </a:pPr>
            <a:r>
              <a:rPr lang="en-US" dirty="0"/>
              <a:t>What factors caused the Dust Bowl?  </a:t>
            </a:r>
          </a:p>
          <a:p>
            <a:pPr>
              <a:buFont typeface="+mj-lt"/>
              <a:buAutoNum type="arabicPeriod"/>
            </a:pPr>
            <a:r>
              <a:rPr lang="en-US" dirty="0"/>
              <a:t>How was the Dust Bowl historically documented (e.g., how did people make a record of the event)?</a:t>
            </a:r>
          </a:p>
        </p:txBody>
      </p:sp>
    </p:spTree>
    <p:extLst>
      <p:ext uri="{BB962C8B-B14F-4D97-AF65-F5344CB8AC3E}">
        <p14:creationId xmlns:p14="http://schemas.microsoft.com/office/powerpoint/2010/main" val="1714360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Students view period art to understand the ecosystem and cultural effects of the Dust Bowl. They then investigate the interaction of wind, soil, and plants as ecological factors which contributed to the Dust Bowl in Oklahoma. </a:t>
            </a:r>
          </a:p>
        </p:txBody>
      </p:sp>
    </p:spTree>
    <p:extLst>
      <p:ext uri="{BB962C8B-B14F-4D97-AF65-F5344CB8AC3E}">
        <p14:creationId xmlns:p14="http://schemas.microsoft.com/office/powerpoint/2010/main" val="1788327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452" y="1028700"/>
            <a:ext cx="1911096" cy="3122792"/>
          </a:xfrm>
          <a:prstGeom prst="rect">
            <a:avLst/>
          </a:prstGeom>
        </p:spPr>
      </p:pic>
    </p:spTree>
    <p:extLst>
      <p:ext uri="{BB962C8B-B14F-4D97-AF65-F5344CB8AC3E}">
        <p14:creationId xmlns:p14="http://schemas.microsoft.com/office/powerpoint/2010/main" val="40500185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75050" y="1428750"/>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[place photo or chart here]</a:t>
            </a:r>
          </a:p>
        </p:txBody>
      </p:sp>
      <p:sp>
        <p:nvSpPr>
          <p:cNvPr id="8" name="Title 1"/>
          <p:cNvSpPr>
            <a:spLocks noGrp="1"/>
          </p:cNvSpPr>
          <p:nvPr>
            <p:ph type="title" hasCustomPrompt="1"/>
          </p:nvPr>
        </p:nvSpPr>
        <p:spPr>
          <a:xfrm>
            <a:off x="457200" y="528066"/>
            <a:ext cx="8229600" cy="857250"/>
          </a:xfrm>
        </p:spPr>
        <p:txBody>
          <a:bodyPr tIns="45718" anchor="b"/>
          <a:lstStyle>
            <a:lvl1pPr>
              <a:defRPr/>
            </a:lvl1pPr>
          </a:lstStyle>
          <a:p>
            <a:r>
              <a:rPr kumimoji="0" lang="en-US" dirty="0"/>
              <a:t>CLICK TO EDIT MASTER TITLE STYLE</a:t>
            </a:r>
          </a:p>
        </p:txBody>
      </p:sp>
      <p:sp>
        <p:nvSpPr>
          <p:cNvPr id="9" name="Content Placeholder 4"/>
          <p:cNvSpPr>
            <a:spLocks noGrp="1"/>
          </p:cNvSpPr>
          <p:nvPr>
            <p:ph sz="quarter" idx="2"/>
          </p:nvPr>
        </p:nvSpPr>
        <p:spPr>
          <a:xfrm>
            <a:off x="457200" y="1428750"/>
            <a:ext cx="3124200" cy="3257550"/>
          </a:xfrm>
        </p:spPr>
        <p:txBody>
          <a:bodyPr tIns="0"/>
          <a:lstStyle>
            <a:lvl1pPr>
              <a:buSzPct val="100000"/>
              <a:defRPr sz="1800"/>
            </a:lvl1pPr>
            <a:lvl2pPr>
              <a:defRPr sz="1500"/>
            </a:lvl2pPr>
            <a:lvl3pPr>
              <a:defRPr sz="1350"/>
            </a:lvl3pPr>
            <a:lvl4pPr>
              <a:defRPr sz="1200"/>
            </a:lvl4pPr>
            <a:lvl5pPr>
              <a:defRPr sz="120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8516928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a:noFill/>
          <a:ln>
            <a:noFill/>
          </a:ln>
        </p:spPr>
        <p:txBody>
          <a:bodyPr lIns="91421" tIns="91421" rIns="91421" bIns="91421" anchor="ctr" anchorCtr="0"/>
          <a:lstStyle>
            <a:lvl1pPr algn="l" rtl="0">
              <a:spcBef>
                <a:spcPts val="0"/>
              </a:spcBef>
              <a:buSzPct val="100000"/>
              <a:buFont typeface="Georgia"/>
              <a:buNone/>
              <a:defRPr sz="3600" b="0">
                <a:solidFill>
                  <a:srgbClr val="991B1E"/>
                </a:solidFill>
                <a:latin typeface="Calibri"/>
                <a:ea typeface="Georgia"/>
                <a:cs typeface="Calibri"/>
                <a:sym typeface="Georgia"/>
              </a:defRPr>
            </a:lvl1pPr>
            <a:lvl2pPr algn="l" rtl="0">
              <a:spcBef>
                <a:spcPts val="0"/>
              </a:spcBef>
              <a:buSzPct val="100000"/>
              <a:buFont typeface="Georgia"/>
              <a:buNone/>
              <a:defRPr sz="3600" b="0">
                <a:solidFill>
                  <a:schemeClr val="lt1"/>
                </a:solidFill>
                <a:latin typeface="Georgia"/>
                <a:ea typeface="Georgia"/>
                <a:cs typeface="Georgia"/>
                <a:sym typeface="Georgia"/>
              </a:defRPr>
            </a:lvl2pPr>
            <a:lvl3pPr algn="l" rtl="0">
              <a:spcBef>
                <a:spcPts val="0"/>
              </a:spcBef>
              <a:buSzPct val="100000"/>
              <a:buFont typeface="Georgia"/>
              <a:buNone/>
              <a:defRPr sz="3600" b="0">
                <a:solidFill>
                  <a:schemeClr val="lt1"/>
                </a:solidFill>
                <a:latin typeface="Georgia"/>
                <a:ea typeface="Georgia"/>
                <a:cs typeface="Georgia"/>
                <a:sym typeface="Georgia"/>
              </a:defRPr>
            </a:lvl3pPr>
            <a:lvl4pPr algn="l" rtl="0">
              <a:spcBef>
                <a:spcPts val="0"/>
              </a:spcBef>
              <a:buSzPct val="100000"/>
              <a:buFont typeface="Georgia"/>
              <a:buNone/>
              <a:defRPr sz="3600" b="0">
                <a:solidFill>
                  <a:schemeClr val="lt1"/>
                </a:solidFill>
                <a:latin typeface="Georgia"/>
                <a:ea typeface="Georgia"/>
                <a:cs typeface="Georgia"/>
                <a:sym typeface="Georgia"/>
              </a:defRPr>
            </a:lvl4pPr>
            <a:lvl5pPr algn="l" rtl="0">
              <a:spcBef>
                <a:spcPts val="0"/>
              </a:spcBef>
              <a:buSzPct val="100000"/>
              <a:buFont typeface="Georgia"/>
              <a:buNone/>
              <a:defRPr sz="3600" b="0">
                <a:solidFill>
                  <a:schemeClr val="lt1"/>
                </a:solidFill>
                <a:latin typeface="Georgia"/>
                <a:ea typeface="Georgia"/>
                <a:cs typeface="Georgia"/>
                <a:sym typeface="Georgia"/>
              </a:defRPr>
            </a:lvl5pPr>
            <a:lvl6pPr algn="l" rtl="0">
              <a:spcBef>
                <a:spcPts val="0"/>
              </a:spcBef>
              <a:buSzPct val="100000"/>
              <a:buFont typeface="Georgia"/>
              <a:buNone/>
              <a:defRPr sz="3600" b="0">
                <a:solidFill>
                  <a:schemeClr val="lt1"/>
                </a:solidFill>
                <a:latin typeface="Georgia"/>
                <a:ea typeface="Georgia"/>
                <a:cs typeface="Georgia"/>
                <a:sym typeface="Georgia"/>
              </a:defRPr>
            </a:lvl6pPr>
            <a:lvl7pPr algn="l" rtl="0">
              <a:spcBef>
                <a:spcPts val="0"/>
              </a:spcBef>
              <a:buSzPct val="100000"/>
              <a:buFont typeface="Georgia"/>
              <a:buNone/>
              <a:defRPr sz="3600" b="0">
                <a:solidFill>
                  <a:schemeClr val="lt1"/>
                </a:solidFill>
                <a:latin typeface="Georgia"/>
                <a:ea typeface="Georgia"/>
                <a:cs typeface="Georgia"/>
                <a:sym typeface="Georgia"/>
              </a:defRPr>
            </a:lvl7pPr>
            <a:lvl8pPr algn="l" rtl="0">
              <a:spcBef>
                <a:spcPts val="0"/>
              </a:spcBef>
              <a:buSzPct val="100000"/>
              <a:buFont typeface="Georgia"/>
              <a:buNone/>
              <a:defRPr sz="3600" b="0">
                <a:solidFill>
                  <a:schemeClr val="lt1"/>
                </a:solidFill>
                <a:latin typeface="Georgia"/>
                <a:ea typeface="Georgia"/>
                <a:cs typeface="Georgia"/>
                <a:sym typeface="Georgia"/>
              </a:defRPr>
            </a:lvl8pPr>
            <a:lvl9pPr algn="l" rtl="0">
              <a:spcBef>
                <a:spcPts val="0"/>
              </a:spcBef>
              <a:buSzPct val="100000"/>
              <a:buFont typeface="Georgia"/>
              <a:buNone/>
              <a:defRPr sz="3600" b="0">
                <a:solidFill>
                  <a:schemeClr val="lt1"/>
                </a:solidFill>
                <a:latin typeface="Georgia"/>
                <a:ea typeface="Georgia"/>
                <a:cs typeface="Georgia"/>
                <a:sym typeface="Georgia"/>
              </a:defRPr>
            </a:lvl9pPr>
          </a:lstStyle>
          <a:p>
            <a:r>
              <a:rPr lang="en-US" dirty="0"/>
              <a:t>Click to edit Master title style</a:t>
            </a:r>
          </a:p>
        </p:txBody>
      </p:sp>
      <p:sp>
        <p:nvSpPr>
          <p:cNvPr id="23" name="Shape 23"/>
          <p:cNvSpPr txBox="1">
            <a:spLocks noGrp="1"/>
          </p:cNvSpPr>
          <p:nvPr>
            <p:ph type="body" idx="1"/>
          </p:nvPr>
        </p:nvSpPr>
        <p:spPr>
          <a:xfrm>
            <a:off x="457200" y="1200150"/>
            <a:ext cx="3994500" cy="3725775"/>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Edit Master text styles</a:t>
            </a:r>
          </a:p>
        </p:txBody>
      </p:sp>
      <p:sp>
        <p:nvSpPr>
          <p:cNvPr id="25" name="Shape 25"/>
          <p:cNvSpPr txBox="1">
            <a:spLocks noGrp="1"/>
          </p:cNvSpPr>
          <p:nvPr>
            <p:ph type="body" idx="2"/>
          </p:nvPr>
        </p:nvSpPr>
        <p:spPr>
          <a:xfrm>
            <a:off x="4692274" y="1200150"/>
            <a:ext cx="3994500" cy="3725775"/>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dirty="0"/>
              <a:t>Edit Master text styles</a:t>
            </a:r>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0200022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ogo slide">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821829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body blue">
    <p:spTree>
      <p:nvGrpSpPr>
        <p:cNvPr id="1" name="Shape 213"/>
        <p:cNvGrpSpPr/>
        <p:nvPr/>
      </p:nvGrpSpPr>
      <p:grpSpPr>
        <a:xfrm>
          <a:off x="0" y="0"/>
          <a:ext cx="0" cy="0"/>
          <a:chOff x="0" y="0"/>
          <a:chExt cx="0" cy="0"/>
        </a:xfrm>
      </p:grpSpPr>
      <p:sp>
        <p:nvSpPr>
          <p:cNvPr id="230" name="Shape 2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1A2836"/>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31" name="Shape 23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pic>
        <p:nvPicPr>
          <p:cNvPr id="21" name="Picture 20">
            <a:extLst>
              <a:ext uri="{FF2B5EF4-FFF2-40B4-BE49-F238E27FC236}">
                <a16:creationId xmlns:a16="http://schemas.microsoft.com/office/drawing/2014/main" id="{BD588CD6-00FA-3647-9C32-955C9EE21388}"/>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768191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body red">
    <p:bg>
      <p:bgPr>
        <a:solidFill>
          <a:schemeClr val="bg1"/>
        </a:solidFill>
        <a:effectLst/>
      </p:bgPr>
    </p:bg>
    <p:spTree>
      <p:nvGrpSpPr>
        <p:cNvPr id="1" name="Shape 193"/>
        <p:cNvGrpSpPr/>
        <p:nvPr/>
      </p:nvGrpSpPr>
      <p:grpSpPr>
        <a:xfrm>
          <a:off x="0" y="0"/>
          <a:ext cx="0" cy="0"/>
          <a:chOff x="0" y="0"/>
          <a:chExt cx="0" cy="0"/>
        </a:xfrm>
      </p:grpSpPr>
      <p:sp>
        <p:nvSpPr>
          <p:cNvPr id="210" name="Shape 21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971D20"/>
              </a:buClr>
              <a:defRPr>
                <a:solidFill>
                  <a:srgbClr val="971D2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11" name="Shape 21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pic>
        <p:nvPicPr>
          <p:cNvPr id="21" name="Picture 20">
            <a:extLst>
              <a:ext uri="{FF2B5EF4-FFF2-40B4-BE49-F238E27FC236}">
                <a16:creationId xmlns:a16="http://schemas.microsoft.com/office/drawing/2014/main" id="{6FC4E35A-9159-9949-BC55-44AB60AEC9F4}"/>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713557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body yellow">
    <p:spTree>
      <p:nvGrpSpPr>
        <p:cNvPr id="1" name="Shape 233"/>
        <p:cNvGrpSpPr/>
        <p:nvPr/>
      </p:nvGrpSpPr>
      <p:grpSpPr>
        <a:xfrm>
          <a:off x="0" y="0"/>
          <a:ext cx="0" cy="0"/>
          <a:chOff x="0" y="0"/>
          <a:chExt cx="0" cy="0"/>
        </a:xfrm>
      </p:grpSpPr>
      <p:sp>
        <p:nvSpPr>
          <p:cNvPr id="250" name="Shape 25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9A8219"/>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251" name="Shape 25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pic>
        <p:nvPicPr>
          <p:cNvPr id="21" name="Picture 20">
            <a:extLst>
              <a:ext uri="{FF2B5EF4-FFF2-40B4-BE49-F238E27FC236}">
                <a16:creationId xmlns:a16="http://schemas.microsoft.com/office/drawing/2014/main" id="{4E1121FC-8B0E-0F4B-8A9D-C7B1ADC4049F}"/>
              </a:ext>
            </a:extLst>
          </p:cNvPr>
          <p:cNvPicPr>
            <a:picLocks noChangeAspect="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979509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533400" y="1028700"/>
            <a:ext cx="7851648" cy="13716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533400" y="2421402"/>
            <a:ext cx="7854696" cy="131445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dirty="0"/>
              <a:t>Click to edit Master subtitle style</a:t>
            </a:r>
          </a:p>
        </p:txBody>
      </p:sp>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7029980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kumimoji="0" lang="en-US" dirty="0"/>
              <a:t>CLICK TO EDIT MASTER TITLE STYLE</a:t>
            </a:r>
          </a:p>
        </p:txBody>
      </p:sp>
      <p:sp>
        <p:nvSpPr>
          <p:cNvPr id="3" name="Content Placeholder 2"/>
          <p:cNvSpPr>
            <a:spLocks noGrp="1"/>
          </p:cNvSpPr>
          <p:nvPr>
            <p:ph idx="1"/>
          </p:nvPr>
        </p:nvSpPr>
        <p:spPr/>
        <p:txBody>
          <a:bodyPr/>
          <a:lstStyle>
            <a:lvl1pPr marL="205730" indent="-205730">
              <a:buClr>
                <a:schemeClr val="accent4"/>
              </a:buClr>
              <a:buSzPct val="100000"/>
              <a:buFont typeface="Arial" panose="020B0604020202020204" pitchFamily="34" charset="0"/>
              <a:buChar char="•"/>
              <a:defRPr sz="2600"/>
            </a:lvl1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34235061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530352" y="2028498"/>
            <a:ext cx="7772400" cy="1132284"/>
          </a:xfrm>
        </p:spPr>
        <p:txBody>
          <a:bodyPr lIns="45718" rIns="45718" anchor="t">
            <a:normAutofit/>
          </a:bodyPr>
          <a:lstStyle>
            <a:lvl1pPr marL="0" indent="0">
              <a:buNone/>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dirty="0"/>
              <a:t>Edit Master text styles</a:t>
            </a:r>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9431184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229600" cy="857250"/>
          </a:xfrm>
        </p:spPr>
        <p:txBody>
          <a:bodyPr/>
          <a:lstStyle/>
          <a:p>
            <a:r>
              <a:rPr kumimoji="0" lang="en-US" dirty="0"/>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buSzPct val="100000"/>
              <a:defRPr sz="2400"/>
            </a:lvl1pPr>
            <a:lvl2pPr>
              <a:defRPr sz="1800"/>
            </a:lvl2pPr>
            <a:lvl3pPr>
              <a:defRPr sz="1500"/>
            </a:lvl3pPr>
            <a:lvl4pPr>
              <a:defRPr sz="1350"/>
            </a:lvl4pPr>
            <a:lvl5pPr>
              <a:defRPr sz="135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440064"/>
            <a:ext cx="4038600" cy="3326130"/>
          </a:xfrm>
        </p:spPr>
        <p:txBody>
          <a:bodyPr/>
          <a:lstStyle>
            <a:lvl1pPr>
              <a:buSzPct val="100000"/>
              <a:defRPr sz="2400"/>
            </a:lvl1pPr>
            <a:lvl2pPr>
              <a:defRPr sz="1800"/>
            </a:lvl2pPr>
            <a:lvl3pPr>
              <a:defRPr sz="1500"/>
            </a:lvl3pPr>
            <a:lvl4pPr>
              <a:defRPr sz="1350"/>
            </a:lvl4pPr>
            <a:lvl5pPr>
              <a:defRPr sz="135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17322309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229600" cy="857250"/>
          </a:xfrm>
        </p:spPr>
        <p:txBody>
          <a:bodyPr tIns="45718"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Edit Master text styles</a:t>
            </a:r>
          </a:p>
        </p:txBody>
      </p:sp>
      <p:sp>
        <p:nvSpPr>
          <p:cNvPr id="4" name="Text Placeholder 3"/>
          <p:cNvSpPr>
            <a:spLocks noGrp="1"/>
          </p:cNvSpPr>
          <p:nvPr>
            <p:ph type="body" sz="half" idx="3"/>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dirty="0"/>
              <a:t>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1800"/>
            </a:lvl1pPr>
            <a:lvl2pPr>
              <a:defRPr sz="1500"/>
            </a:lvl2pPr>
            <a:lvl3pPr>
              <a:defRPr sz="1350"/>
            </a:lvl3pPr>
            <a:lvl4pPr>
              <a:defRPr sz="1200"/>
            </a:lvl4pPr>
            <a:lvl5pPr>
              <a:defRPr sz="120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7" y="1885950"/>
            <a:ext cx="4041775" cy="2884290"/>
          </a:xfrm>
        </p:spPr>
        <p:txBody>
          <a:bodyPr tIns="0"/>
          <a:lstStyle>
            <a:lvl1pPr>
              <a:defRPr sz="1800"/>
            </a:lvl1pPr>
            <a:lvl2pPr>
              <a:defRPr sz="1500"/>
            </a:lvl2pPr>
            <a:lvl3pPr>
              <a:defRPr sz="1350"/>
            </a:lvl3pPr>
            <a:lvl4pPr>
              <a:defRPr sz="1200"/>
            </a:lvl4pPr>
            <a:lvl5pPr>
              <a:defRPr sz="1200"/>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7" name="Picture 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10514484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305800" cy="857250"/>
          </a:xfrm>
        </p:spPr>
        <p:txBody>
          <a:bodyPr vert="horz" tIns="45718"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600" b="0">
                <a:ln>
                  <a:noFill/>
                </a:ln>
                <a:solidFill>
                  <a:schemeClr val="accent4"/>
                </a:solidFill>
                <a:effectLst/>
                <a:latin typeface="+mj-lt"/>
                <a:ea typeface="+mj-ea"/>
                <a:cs typeface="+mj-cs"/>
              </a:defRPr>
            </a:lvl1pPr>
          </a:lstStyle>
          <a:p>
            <a:r>
              <a:rPr kumimoji="0" lang="en-US" dirty="0"/>
              <a:t>CLICK TO EDIT MASTER TITLE STYLE</a:t>
            </a:r>
          </a:p>
        </p:txBody>
      </p:sp>
      <p:pic>
        <p:nvPicPr>
          <p:cNvPr id="3" name="Picture 2"/>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040282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476570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927848" y="3943350"/>
            <a:ext cx="914400" cy="914400"/>
          </a:xfrm>
          <a:prstGeom prst="rect">
            <a:avLst/>
          </a:prstGeom>
        </p:spPr>
      </p:pic>
    </p:spTree>
    <p:extLst>
      <p:ext uri="{BB962C8B-B14F-4D97-AF65-F5344CB8AC3E}">
        <p14:creationId xmlns:p14="http://schemas.microsoft.com/office/powerpoint/2010/main" val="2313873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dirty="0"/>
              <a:t>Click to edit Master title style</a:t>
            </a:r>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extLst>
      <p:ext uri="{BB962C8B-B14F-4D97-AF65-F5344CB8AC3E}">
        <p14:creationId xmlns:p14="http://schemas.microsoft.com/office/powerpoint/2010/main" val="364073070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8" r:id="rId9"/>
    <p:sldLayoutId id="2147483680" r:id="rId10"/>
    <p:sldLayoutId id="2147483681" r:id="rId11"/>
    <p:sldLayoutId id="2147483682" r:id="rId12"/>
    <p:sldLayoutId id="2147483683" r:id="rId13"/>
    <p:sldLayoutId id="2147483684" r:id="rId14"/>
    <p:sldLayoutId id="2147483687" r:id="rId15"/>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5822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65768FB-5345-414B-8BE2-9DDA00A256B7}"/>
              </a:ext>
            </a:extLst>
          </p:cNvPr>
          <p:cNvPicPr>
            <a:picLocks noGrp="1" noChangeAspect="1"/>
          </p:cNvPicPr>
          <p:nvPr>
            <p:ph idx="4294967295"/>
          </p:nvPr>
        </p:nvPicPr>
        <p:blipFill>
          <a:blip r:embed="rId3"/>
          <a:stretch>
            <a:fillRect/>
          </a:stretch>
        </p:blipFill>
        <p:spPr>
          <a:xfrm>
            <a:off x="792163" y="926302"/>
            <a:ext cx="7559675" cy="3290897"/>
          </a:xfrm>
        </p:spPr>
      </p:pic>
    </p:spTree>
    <p:extLst>
      <p:ext uri="{BB962C8B-B14F-4D97-AF65-F5344CB8AC3E}">
        <p14:creationId xmlns:p14="http://schemas.microsoft.com/office/powerpoint/2010/main" val="4289885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62264D-6213-4045-8FA9-86E50C647848}"/>
              </a:ext>
            </a:extLst>
          </p:cNvPr>
          <p:cNvSpPr>
            <a:spLocks noGrp="1"/>
          </p:cNvSpPr>
          <p:nvPr>
            <p:ph type="title"/>
          </p:nvPr>
        </p:nvSpPr>
        <p:spPr/>
        <p:txBody>
          <a:bodyPr/>
          <a:lstStyle/>
          <a:p>
            <a:r>
              <a:rPr lang="en-US" dirty="0"/>
              <a:t>Exploring Art</a:t>
            </a:r>
          </a:p>
        </p:txBody>
      </p:sp>
      <p:sp>
        <p:nvSpPr>
          <p:cNvPr id="5" name="Text Placeholder 4">
            <a:extLst>
              <a:ext uri="{FF2B5EF4-FFF2-40B4-BE49-F238E27FC236}">
                <a16:creationId xmlns:a16="http://schemas.microsoft.com/office/drawing/2014/main" id="{B2F92815-A175-4ED5-A1DE-2A9ADDE0069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1887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6B86C4-C277-42C3-AD64-6E0309D9DEE4}"/>
              </a:ext>
            </a:extLst>
          </p:cNvPr>
          <p:cNvSpPr>
            <a:spLocks noGrp="1"/>
          </p:cNvSpPr>
          <p:nvPr>
            <p:ph type="title"/>
          </p:nvPr>
        </p:nvSpPr>
        <p:spPr>
          <a:xfrm>
            <a:off x="457200" y="274117"/>
            <a:ext cx="8229600" cy="594763"/>
          </a:xfrm>
        </p:spPr>
        <p:txBody>
          <a:bodyPr anchor="t"/>
          <a:lstStyle/>
          <a:p>
            <a:r>
              <a:rPr lang="en-US" dirty="0"/>
              <a:t>The Dust Bowl in Art and Media</a:t>
            </a:r>
          </a:p>
        </p:txBody>
      </p:sp>
      <p:pic>
        <p:nvPicPr>
          <p:cNvPr id="5" name="Content Placeholder 4">
            <a:extLst>
              <a:ext uri="{FF2B5EF4-FFF2-40B4-BE49-F238E27FC236}">
                <a16:creationId xmlns:a16="http://schemas.microsoft.com/office/drawing/2014/main" id="{4B753D8C-7A52-4DEC-8D42-74FC74776271}"/>
              </a:ext>
            </a:extLst>
          </p:cNvPr>
          <p:cNvPicPr>
            <a:picLocks noGrp="1" noChangeAspect="1"/>
          </p:cNvPicPr>
          <p:nvPr>
            <p:ph sz="half" idx="1"/>
          </p:nvPr>
        </p:nvPicPr>
        <p:blipFill>
          <a:blip r:embed="rId3"/>
          <a:stretch>
            <a:fillRect/>
          </a:stretch>
        </p:blipFill>
        <p:spPr>
          <a:xfrm>
            <a:off x="1964390" y="868880"/>
            <a:ext cx="5215219" cy="1673037"/>
          </a:xfrm>
        </p:spPr>
      </p:pic>
      <p:sp>
        <p:nvSpPr>
          <p:cNvPr id="3" name="Content Placeholder 2">
            <a:extLst>
              <a:ext uri="{FF2B5EF4-FFF2-40B4-BE49-F238E27FC236}">
                <a16:creationId xmlns:a16="http://schemas.microsoft.com/office/drawing/2014/main" id="{5A3C61AA-E516-4DC4-B008-CF53E9986BF0}"/>
              </a:ext>
            </a:extLst>
          </p:cNvPr>
          <p:cNvSpPr>
            <a:spLocks noGrp="1"/>
          </p:cNvSpPr>
          <p:nvPr>
            <p:ph sz="half" idx="2"/>
          </p:nvPr>
        </p:nvSpPr>
        <p:spPr>
          <a:xfrm>
            <a:off x="457199" y="2689412"/>
            <a:ext cx="8229600" cy="1882590"/>
          </a:xfrm>
        </p:spPr>
        <p:txBody>
          <a:bodyPr>
            <a:normAutofit lnSpcReduction="10000"/>
          </a:bodyPr>
          <a:lstStyle/>
          <a:p>
            <a:r>
              <a:rPr lang="en-US" dirty="0"/>
              <a:t>Explore the pictures, newspaper articles, literature, poems, and music about the Dust Bowl.</a:t>
            </a:r>
          </a:p>
          <a:p>
            <a:r>
              <a:rPr lang="en-US" dirty="0"/>
              <a:t>For each source, write down anything you observe or infer about the ecosystem, how people described the ecosystem, and the ways people interacted with the ecosystem. </a:t>
            </a:r>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4"/>
          <a:srcRect t="19478" b="30250"/>
          <a:stretch/>
        </p:blipFill>
        <p:spPr>
          <a:xfrm>
            <a:off x="3266281" y="4572001"/>
            <a:ext cx="2611437" cy="571500"/>
          </a:xfrm>
          <a:prstGeom prst="rect">
            <a:avLst/>
          </a:prstGeom>
        </p:spPr>
      </p:pic>
    </p:spTree>
    <p:extLst>
      <p:ext uri="{BB962C8B-B14F-4D97-AF65-F5344CB8AC3E}">
        <p14:creationId xmlns:p14="http://schemas.microsoft.com/office/powerpoint/2010/main" val="39034946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62264D-6213-4045-8FA9-86E50C647848}"/>
              </a:ext>
            </a:extLst>
          </p:cNvPr>
          <p:cNvSpPr>
            <a:spLocks noGrp="1"/>
          </p:cNvSpPr>
          <p:nvPr>
            <p:ph type="title"/>
          </p:nvPr>
        </p:nvSpPr>
        <p:spPr/>
        <p:txBody>
          <a:bodyPr/>
          <a:lstStyle/>
          <a:p>
            <a:r>
              <a:rPr lang="en-US" dirty="0"/>
              <a:t>Exploring Science</a:t>
            </a:r>
          </a:p>
        </p:txBody>
      </p:sp>
      <p:sp>
        <p:nvSpPr>
          <p:cNvPr id="5" name="Text Placeholder 4">
            <a:extLst>
              <a:ext uri="{FF2B5EF4-FFF2-40B4-BE49-F238E27FC236}">
                <a16:creationId xmlns:a16="http://schemas.microsoft.com/office/drawing/2014/main" id="{B2F92815-A175-4ED5-A1DE-2A9ADDE0069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44394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B3726C9-18C0-4C62-8519-057AD04AC75E}"/>
              </a:ext>
            </a:extLst>
          </p:cNvPr>
          <p:cNvSpPr>
            <a:spLocks noGrp="1"/>
          </p:cNvSpPr>
          <p:nvPr>
            <p:ph type="title"/>
          </p:nvPr>
        </p:nvSpPr>
        <p:spPr/>
        <p:txBody>
          <a:bodyPr anchor="t"/>
          <a:lstStyle/>
          <a:p>
            <a:r>
              <a:rPr lang="en-US" dirty="0"/>
              <a:t>The Dust Bowl</a:t>
            </a:r>
          </a:p>
        </p:txBody>
      </p:sp>
      <p:sp>
        <p:nvSpPr>
          <p:cNvPr id="12" name="Content Placeholder 11">
            <a:extLst>
              <a:ext uri="{FF2B5EF4-FFF2-40B4-BE49-F238E27FC236}">
                <a16:creationId xmlns:a16="http://schemas.microsoft.com/office/drawing/2014/main" id="{B2FAC2CF-90F7-4AAF-A534-1E85DB7F0F90}"/>
              </a:ext>
            </a:extLst>
          </p:cNvPr>
          <p:cNvSpPr>
            <a:spLocks noGrp="1"/>
          </p:cNvSpPr>
          <p:nvPr>
            <p:ph sz="quarter" idx="2"/>
          </p:nvPr>
        </p:nvSpPr>
        <p:spPr>
          <a:xfrm>
            <a:off x="4999597" y="1428750"/>
            <a:ext cx="3687202" cy="3143251"/>
          </a:xfrm>
        </p:spPr>
        <p:txBody>
          <a:bodyPr anchor="ctr">
            <a:normAutofit/>
          </a:bodyPr>
          <a:lstStyle/>
          <a:p>
            <a:pPr marL="0" indent="0" algn="ctr">
              <a:buNone/>
            </a:pPr>
            <a:r>
              <a:rPr lang="en-US" sz="2400" dirty="0"/>
              <a:t>What environmental factors contributed to the high dust content shown in the media you explored?</a:t>
            </a:r>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3"/>
          <a:srcRect t="19478" b="30250"/>
          <a:stretch/>
        </p:blipFill>
        <p:spPr>
          <a:xfrm>
            <a:off x="3266281" y="4572001"/>
            <a:ext cx="2611437" cy="571500"/>
          </a:xfrm>
          <a:prstGeom prst="rect">
            <a:avLst/>
          </a:prstGeom>
        </p:spPr>
      </p:pic>
      <p:pic>
        <p:nvPicPr>
          <p:cNvPr id="16" name="Content Placeholder 15">
            <a:extLst>
              <a:ext uri="{FF2B5EF4-FFF2-40B4-BE49-F238E27FC236}">
                <a16:creationId xmlns:a16="http://schemas.microsoft.com/office/drawing/2014/main" id="{A62254F4-F36A-4CFF-9D29-B4B1F632B8AE}"/>
              </a:ext>
            </a:extLst>
          </p:cNvPr>
          <p:cNvPicPr>
            <a:picLocks noGrp="1" noChangeAspect="1"/>
          </p:cNvPicPr>
          <p:nvPr>
            <p:ph sz="half" idx="1"/>
          </p:nvPr>
        </p:nvPicPr>
        <p:blipFill>
          <a:blip r:embed="rId4"/>
          <a:stretch>
            <a:fillRect/>
          </a:stretch>
        </p:blipFill>
        <p:spPr>
          <a:xfrm>
            <a:off x="457200" y="1406753"/>
            <a:ext cx="4173395" cy="3165248"/>
          </a:xfrm>
        </p:spPr>
      </p:pic>
    </p:spTree>
    <p:extLst>
      <p:ext uri="{BB962C8B-B14F-4D97-AF65-F5344CB8AC3E}">
        <p14:creationId xmlns:p14="http://schemas.microsoft.com/office/powerpoint/2010/main" val="2623701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5C94AB4B-825E-4E12-94D5-B09D7604D005}"/>
              </a:ext>
            </a:extLst>
          </p:cNvPr>
          <p:cNvPicPr>
            <a:picLocks noGrp="1" noChangeAspect="1"/>
          </p:cNvPicPr>
          <p:nvPr>
            <p:ph sz="half" idx="1"/>
          </p:nvPr>
        </p:nvPicPr>
        <p:blipFill rotWithShape="1">
          <a:blip r:embed="rId3"/>
          <a:srcRect t="8433"/>
          <a:stretch/>
        </p:blipFill>
        <p:spPr>
          <a:xfrm>
            <a:off x="4330851" y="1730124"/>
            <a:ext cx="4355949" cy="2243586"/>
          </a:xfrm>
        </p:spPr>
      </p:pic>
      <p:sp>
        <p:nvSpPr>
          <p:cNvPr id="11" name="Title 10">
            <a:extLst>
              <a:ext uri="{FF2B5EF4-FFF2-40B4-BE49-F238E27FC236}">
                <a16:creationId xmlns:a16="http://schemas.microsoft.com/office/drawing/2014/main" id="{3B3726C9-18C0-4C62-8519-057AD04AC75E}"/>
              </a:ext>
            </a:extLst>
          </p:cNvPr>
          <p:cNvSpPr>
            <a:spLocks noGrp="1"/>
          </p:cNvSpPr>
          <p:nvPr>
            <p:ph type="title"/>
          </p:nvPr>
        </p:nvSpPr>
        <p:spPr/>
        <p:txBody>
          <a:bodyPr anchor="t"/>
          <a:lstStyle/>
          <a:p>
            <a:r>
              <a:rPr lang="en-US" dirty="0"/>
              <a:t>Environmental Factors in the Dust Bowl</a:t>
            </a:r>
          </a:p>
        </p:txBody>
      </p:sp>
      <p:sp>
        <p:nvSpPr>
          <p:cNvPr id="12" name="Content Placeholder 11">
            <a:extLst>
              <a:ext uri="{FF2B5EF4-FFF2-40B4-BE49-F238E27FC236}">
                <a16:creationId xmlns:a16="http://schemas.microsoft.com/office/drawing/2014/main" id="{B2FAC2CF-90F7-4AAF-A534-1E85DB7F0F90}"/>
              </a:ext>
            </a:extLst>
          </p:cNvPr>
          <p:cNvSpPr>
            <a:spLocks noGrp="1"/>
          </p:cNvSpPr>
          <p:nvPr>
            <p:ph sz="quarter" idx="2"/>
          </p:nvPr>
        </p:nvSpPr>
        <p:spPr/>
        <p:txBody>
          <a:bodyPr/>
          <a:lstStyle/>
          <a:p>
            <a:r>
              <a:rPr lang="en-US" b="1" dirty="0">
                <a:highlight>
                  <a:srgbClr val="FFFF00"/>
                </a:highlight>
              </a:rPr>
              <a:t>INSERT YOUR CLASS-SPECIFIC INVESTIGATION INSTRUCTIONS HERE</a:t>
            </a:r>
          </a:p>
          <a:p>
            <a:endParaRPr lang="en-US" b="1" dirty="0"/>
          </a:p>
          <a:p>
            <a:r>
              <a:rPr lang="en-US" b="1" dirty="0"/>
              <a:t>REMOVE/DUPLICATE THE SLIDE IF NECESSARY</a:t>
            </a:r>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4"/>
          <a:srcRect t="19478" b="30250"/>
          <a:stretch/>
        </p:blipFill>
        <p:spPr>
          <a:xfrm>
            <a:off x="3266281" y="4572001"/>
            <a:ext cx="2611437" cy="571500"/>
          </a:xfrm>
          <a:prstGeom prst="rect">
            <a:avLst/>
          </a:prstGeom>
        </p:spPr>
      </p:pic>
    </p:spTree>
    <p:extLst>
      <p:ext uri="{BB962C8B-B14F-4D97-AF65-F5344CB8AC3E}">
        <p14:creationId xmlns:p14="http://schemas.microsoft.com/office/powerpoint/2010/main" val="14507917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5C94AB4B-825E-4E12-94D5-B09D7604D005}"/>
              </a:ext>
            </a:extLst>
          </p:cNvPr>
          <p:cNvPicPr>
            <a:picLocks noGrp="1" noChangeAspect="1"/>
          </p:cNvPicPr>
          <p:nvPr>
            <p:ph sz="half" idx="1"/>
          </p:nvPr>
        </p:nvPicPr>
        <p:blipFill rotWithShape="1">
          <a:blip r:embed="rId3"/>
          <a:srcRect t="8433"/>
          <a:stretch/>
        </p:blipFill>
        <p:spPr>
          <a:xfrm>
            <a:off x="4330851" y="1730124"/>
            <a:ext cx="4355949" cy="2243586"/>
          </a:xfrm>
        </p:spPr>
      </p:pic>
      <p:sp>
        <p:nvSpPr>
          <p:cNvPr id="11" name="Title 10">
            <a:extLst>
              <a:ext uri="{FF2B5EF4-FFF2-40B4-BE49-F238E27FC236}">
                <a16:creationId xmlns:a16="http://schemas.microsoft.com/office/drawing/2014/main" id="{3B3726C9-18C0-4C62-8519-057AD04AC75E}"/>
              </a:ext>
            </a:extLst>
          </p:cNvPr>
          <p:cNvSpPr>
            <a:spLocks noGrp="1"/>
          </p:cNvSpPr>
          <p:nvPr>
            <p:ph type="title"/>
          </p:nvPr>
        </p:nvSpPr>
        <p:spPr/>
        <p:txBody>
          <a:bodyPr anchor="t"/>
          <a:lstStyle/>
          <a:p>
            <a:r>
              <a:rPr lang="en-US" dirty="0"/>
              <a:t>Environmental Factors in the Dust Bowl</a:t>
            </a:r>
          </a:p>
        </p:txBody>
      </p:sp>
      <p:sp>
        <p:nvSpPr>
          <p:cNvPr id="12" name="Content Placeholder 11">
            <a:extLst>
              <a:ext uri="{FF2B5EF4-FFF2-40B4-BE49-F238E27FC236}">
                <a16:creationId xmlns:a16="http://schemas.microsoft.com/office/drawing/2014/main" id="{B2FAC2CF-90F7-4AAF-A534-1E85DB7F0F90}"/>
              </a:ext>
            </a:extLst>
          </p:cNvPr>
          <p:cNvSpPr>
            <a:spLocks noGrp="1"/>
          </p:cNvSpPr>
          <p:nvPr>
            <p:ph sz="quarter" idx="2"/>
          </p:nvPr>
        </p:nvSpPr>
        <p:spPr/>
        <p:txBody>
          <a:bodyPr/>
          <a:lstStyle/>
          <a:p>
            <a:r>
              <a:rPr lang="en-US" b="1" dirty="0">
                <a:highlight>
                  <a:srgbClr val="FFFF00"/>
                </a:highlight>
              </a:rPr>
              <a:t>INSERT YOUR CLASS-SPECIFIC INVESTIGATION INSTRUCTIONS HERE</a:t>
            </a:r>
          </a:p>
          <a:p>
            <a:endParaRPr lang="en-US" b="1" dirty="0"/>
          </a:p>
          <a:p>
            <a:r>
              <a:rPr lang="en-US" b="1" dirty="0"/>
              <a:t>REMOVE/DUPLICATE THE SLIDE IF NECESSARY</a:t>
            </a:r>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4"/>
          <a:srcRect t="19478" b="30250"/>
          <a:stretch/>
        </p:blipFill>
        <p:spPr>
          <a:xfrm>
            <a:off x="3266281" y="4572001"/>
            <a:ext cx="2611437" cy="571500"/>
          </a:xfrm>
          <a:prstGeom prst="rect">
            <a:avLst/>
          </a:prstGeom>
        </p:spPr>
      </p:pic>
    </p:spTree>
    <p:extLst>
      <p:ext uri="{BB962C8B-B14F-4D97-AF65-F5344CB8AC3E}">
        <p14:creationId xmlns:p14="http://schemas.microsoft.com/office/powerpoint/2010/main" val="33953990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5C94AB4B-825E-4E12-94D5-B09D7604D005}"/>
              </a:ext>
            </a:extLst>
          </p:cNvPr>
          <p:cNvPicPr>
            <a:picLocks noGrp="1" noChangeAspect="1"/>
          </p:cNvPicPr>
          <p:nvPr>
            <p:ph sz="half" idx="1"/>
          </p:nvPr>
        </p:nvPicPr>
        <p:blipFill rotWithShape="1">
          <a:blip r:embed="rId3"/>
          <a:srcRect t="8433"/>
          <a:stretch/>
        </p:blipFill>
        <p:spPr>
          <a:xfrm>
            <a:off x="4330851" y="1730124"/>
            <a:ext cx="4355949" cy="2243586"/>
          </a:xfrm>
        </p:spPr>
      </p:pic>
      <p:sp>
        <p:nvSpPr>
          <p:cNvPr id="11" name="Title 10">
            <a:extLst>
              <a:ext uri="{FF2B5EF4-FFF2-40B4-BE49-F238E27FC236}">
                <a16:creationId xmlns:a16="http://schemas.microsoft.com/office/drawing/2014/main" id="{3B3726C9-18C0-4C62-8519-057AD04AC75E}"/>
              </a:ext>
            </a:extLst>
          </p:cNvPr>
          <p:cNvSpPr>
            <a:spLocks noGrp="1"/>
          </p:cNvSpPr>
          <p:nvPr>
            <p:ph type="title"/>
          </p:nvPr>
        </p:nvSpPr>
        <p:spPr/>
        <p:txBody>
          <a:bodyPr anchor="t"/>
          <a:lstStyle/>
          <a:p>
            <a:r>
              <a:rPr lang="en-US" dirty="0"/>
              <a:t>Environmental Factors in the Dust Bowl</a:t>
            </a:r>
          </a:p>
        </p:txBody>
      </p:sp>
      <p:sp>
        <p:nvSpPr>
          <p:cNvPr id="12" name="Content Placeholder 11">
            <a:extLst>
              <a:ext uri="{FF2B5EF4-FFF2-40B4-BE49-F238E27FC236}">
                <a16:creationId xmlns:a16="http://schemas.microsoft.com/office/drawing/2014/main" id="{B2FAC2CF-90F7-4AAF-A534-1E85DB7F0F90}"/>
              </a:ext>
            </a:extLst>
          </p:cNvPr>
          <p:cNvSpPr>
            <a:spLocks noGrp="1"/>
          </p:cNvSpPr>
          <p:nvPr>
            <p:ph sz="quarter" idx="2"/>
          </p:nvPr>
        </p:nvSpPr>
        <p:spPr/>
        <p:txBody>
          <a:bodyPr/>
          <a:lstStyle/>
          <a:p>
            <a:r>
              <a:rPr lang="en-US" b="1" dirty="0">
                <a:highlight>
                  <a:srgbClr val="FFFF00"/>
                </a:highlight>
              </a:rPr>
              <a:t>INSERT YOUR CLASS-SPECIFIC INVESTIGATION INSTRUCTIONS HERE</a:t>
            </a:r>
          </a:p>
          <a:p>
            <a:endParaRPr lang="en-US" b="1" dirty="0"/>
          </a:p>
          <a:p>
            <a:r>
              <a:rPr lang="en-US" b="1" dirty="0"/>
              <a:t>REMOVE/DUPLICATE THE SLIDE IF NECESSARY</a:t>
            </a:r>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4"/>
          <a:srcRect t="19478" b="30250"/>
          <a:stretch/>
        </p:blipFill>
        <p:spPr>
          <a:xfrm>
            <a:off x="3266281" y="4572001"/>
            <a:ext cx="2611437" cy="571500"/>
          </a:xfrm>
          <a:prstGeom prst="rect">
            <a:avLst/>
          </a:prstGeom>
        </p:spPr>
      </p:pic>
    </p:spTree>
    <p:extLst>
      <p:ext uri="{BB962C8B-B14F-4D97-AF65-F5344CB8AC3E}">
        <p14:creationId xmlns:p14="http://schemas.microsoft.com/office/powerpoint/2010/main" val="34271049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62264D-6213-4045-8FA9-86E50C647848}"/>
              </a:ext>
            </a:extLst>
          </p:cNvPr>
          <p:cNvSpPr>
            <a:spLocks noGrp="1"/>
          </p:cNvSpPr>
          <p:nvPr>
            <p:ph type="title"/>
          </p:nvPr>
        </p:nvSpPr>
        <p:spPr/>
        <p:txBody>
          <a:bodyPr/>
          <a:lstStyle/>
          <a:p>
            <a:r>
              <a:rPr lang="en-US" dirty="0"/>
              <a:t>Exploring Agriculture</a:t>
            </a:r>
          </a:p>
        </p:txBody>
      </p:sp>
      <p:sp>
        <p:nvSpPr>
          <p:cNvPr id="5" name="Text Placeholder 4">
            <a:extLst>
              <a:ext uri="{FF2B5EF4-FFF2-40B4-BE49-F238E27FC236}">
                <a16:creationId xmlns:a16="http://schemas.microsoft.com/office/drawing/2014/main" id="{B2F92815-A175-4ED5-A1DE-2A9ADDE0069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5039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5111A78-0E37-4C9C-8D05-0D0065E14EB2}"/>
              </a:ext>
            </a:extLst>
          </p:cNvPr>
          <p:cNvPicPr>
            <a:picLocks noGrp="1" noChangeAspect="1"/>
          </p:cNvPicPr>
          <p:nvPr>
            <p:ph sz="half" idx="1"/>
          </p:nvPr>
        </p:nvPicPr>
        <p:blipFill rotWithShape="1">
          <a:blip r:embed="rId3"/>
          <a:srcRect t="13896" b="7346"/>
          <a:stretch/>
        </p:blipFill>
        <p:spPr>
          <a:xfrm>
            <a:off x="3687762" y="1288958"/>
            <a:ext cx="4886325" cy="2565584"/>
          </a:xfrm>
        </p:spPr>
      </p:pic>
      <p:sp>
        <p:nvSpPr>
          <p:cNvPr id="2" name="Title 1">
            <a:extLst>
              <a:ext uri="{FF2B5EF4-FFF2-40B4-BE49-F238E27FC236}">
                <a16:creationId xmlns:a16="http://schemas.microsoft.com/office/drawing/2014/main" id="{4ED2E662-09C1-4AA6-B785-140471A4BCD3}"/>
              </a:ext>
            </a:extLst>
          </p:cNvPr>
          <p:cNvSpPr>
            <a:spLocks noGrp="1"/>
          </p:cNvSpPr>
          <p:nvPr>
            <p:ph type="title"/>
          </p:nvPr>
        </p:nvSpPr>
        <p:spPr/>
        <p:txBody>
          <a:bodyPr anchor="t"/>
          <a:lstStyle/>
          <a:p>
            <a:r>
              <a:rPr lang="en-US" dirty="0"/>
              <a:t>Agricultural Factors in the Dust Bowl</a:t>
            </a:r>
          </a:p>
        </p:txBody>
      </p:sp>
      <p:sp>
        <p:nvSpPr>
          <p:cNvPr id="4" name="Content Placeholder 3">
            <a:extLst>
              <a:ext uri="{FF2B5EF4-FFF2-40B4-BE49-F238E27FC236}">
                <a16:creationId xmlns:a16="http://schemas.microsoft.com/office/drawing/2014/main" id="{D9B5D943-3D49-4EF4-9633-EB0C706D9DD8}"/>
              </a:ext>
            </a:extLst>
          </p:cNvPr>
          <p:cNvSpPr>
            <a:spLocks noGrp="1"/>
          </p:cNvSpPr>
          <p:nvPr>
            <p:ph sz="quarter" idx="2"/>
          </p:nvPr>
        </p:nvSpPr>
        <p:spPr/>
        <p:txBody>
          <a:bodyPr/>
          <a:lstStyle/>
          <a:p>
            <a:r>
              <a:rPr lang="en-US" b="1" dirty="0">
                <a:highlight>
                  <a:srgbClr val="FFFF00"/>
                </a:highlight>
              </a:rPr>
              <a:t>INSERT YOUR CLASS-SPECIFIC AGRICULTURAL PRACTICE INFORMATION HERE</a:t>
            </a:r>
          </a:p>
          <a:p>
            <a:endParaRPr lang="en-US" b="1" dirty="0"/>
          </a:p>
          <a:p>
            <a:r>
              <a:rPr lang="en-US" b="1" dirty="0"/>
              <a:t>REMOVE/DUPLICATE THE SLIDE IF NECESSARY</a:t>
            </a:r>
          </a:p>
          <a:p>
            <a:pPr marL="0" indent="0">
              <a:buNone/>
            </a:pPr>
            <a:endParaRPr lang="en-US" dirty="0"/>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4"/>
          <a:srcRect t="19478" b="30250"/>
          <a:stretch/>
        </p:blipFill>
        <p:spPr>
          <a:xfrm>
            <a:off x="3266281" y="4572001"/>
            <a:ext cx="2611437" cy="571500"/>
          </a:xfrm>
          <a:prstGeom prst="rect">
            <a:avLst/>
          </a:prstGeom>
        </p:spPr>
      </p:pic>
    </p:spTree>
    <p:extLst>
      <p:ext uri="{BB962C8B-B14F-4D97-AF65-F5344CB8AC3E}">
        <p14:creationId xmlns:p14="http://schemas.microsoft.com/office/powerpoint/2010/main" val="3055881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3" name="Title 2">
            <a:extLst>
              <a:ext uri="{FF2B5EF4-FFF2-40B4-BE49-F238E27FC236}">
                <a16:creationId xmlns:a16="http://schemas.microsoft.com/office/drawing/2014/main" id="{C1FBCA28-140F-8A42-9364-1ED04BA0B6E2}"/>
              </a:ext>
            </a:extLst>
          </p:cNvPr>
          <p:cNvSpPr>
            <a:spLocks noGrp="1"/>
          </p:cNvSpPr>
          <p:nvPr>
            <p:ph type="ctrTitle"/>
          </p:nvPr>
        </p:nvSpPr>
        <p:spPr/>
        <p:txBody>
          <a:bodyPr/>
          <a:lstStyle/>
          <a:p>
            <a:r>
              <a:rPr lang="en-US" dirty="0"/>
              <a:t>Drought and the Dust Bowl</a:t>
            </a:r>
          </a:p>
        </p:txBody>
      </p:sp>
      <p:sp>
        <p:nvSpPr>
          <p:cNvPr id="4" name="Subtitle 3">
            <a:extLst>
              <a:ext uri="{FF2B5EF4-FFF2-40B4-BE49-F238E27FC236}">
                <a16:creationId xmlns:a16="http://schemas.microsoft.com/office/drawing/2014/main" id="{AD9A7854-D128-194F-AB89-C5ADDB206B0D}"/>
              </a:ext>
            </a:extLst>
          </p:cNvPr>
          <p:cNvSpPr>
            <a:spLocks noGrp="1"/>
          </p:cNvSpPr>
          <p:nvPr>
            <p:ph type="subTitle" idx="1"/>
          </p:nvPr>
        </p:nvSpPr>
        <p:spPr/>
        <p:txBody>
          <a:bodyPr/>
          <a:lstStyle/>
          <a:p>
            <a:r>
              <a:rPr lang="en-US" dirty="0"/>
              <a:t>Climate, Ecosystems, and Human Impacts</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5111A78-0E37-4C9C-8D05-0D0065E14EB2}"/>
              </a:ext>
            </a:extLst>
          </p:cNvPr>
          <p:cNvPicPr>
            <a:picLocks noGrp="1" noChangeAspect="1"/>
          </p:cNvPicPr>
          <p:nvPr>
            <p:ph sz="half" idx="1"/>
          </p:nvPr>
        </p:nvPicPr>
        <p:blipFill rotWithShape="1">
          <a:blip r:embed="rId3"/>
          <a:srcRect t="13896" b="7346"/>
          <a:stretch/>
        </p:blipFill>
        <p:spPr>
          <a:xfrm>
            <a:off x="3687762" y="1288958"/>
            <a:ext cx="4886325" cy="2565584"/>
          </a:xfrm>
        </p:spPr>
      </p:pic>
      <p:sp>
        <p:nvSpPr>
          <p:cNvPr id="2" name="Title 1">
            <a:extLst>
              <a:ext uri="{FF2B5EF4-FFF2-40B4-BE49-F238E27FC236}">
                <a16:creationId xmlns:a16="http://schemas.microsoft.com/office/drawing/2014/main" id="{4ED2E662-09C1-4AA6-B785-140471A4BCD3}"/>
              </a:ext>
            </a:extLst>
          </p:cNvPr>
          <p:cNvSpPr>
            <a:spLocks noGrp="1"/>
          </p:cNvSpPr>
          <p:nvPr>
            <p:ph type="title"/>
          </p:nvPr>
        </p:nvSpPr>
        <p:spPr/>
        <p:txBody>
          <a:bodyPr anchor="t"/>
          <a:lstStyle/>
          <a:p>
            <a:r>
              <a:rPr lang="en-US" dirty="0"/>
              <a:t>Agricultural Factors in the Dust Bowl</a:t>
            </a:r>
          </a:p>
        </p:txBody>
      </p:sp>
      <p:sp>
        <p:nvSpPr>
          <p:cNvPr id="4" name="Content Placeholder 3">
            <a:extLst>
              <a:ext uri="{FF2B5EF4-FFF2-40B4-BE49-F238E27FC236}">
                <a16:creationId xmlns:a16="http://schemas.microsoft.com/office/drawing/2014/main" id="{D9B5D943-3D49-4EF4-9633-EB0C706D9DD8}"/>
              </a:ext>
            </a:extLst>
          </p:cNvPr>
          <p:cNvSpPr>
            <a:spLocks noGrp="1"/>
          </p:cNvSpPr>
          <p:nvPr>
            <p:ph sz="quarter" idx="2"/>
          </p:nvPr>
        </p:nvSpPr>
        <p:spPr/>
        <p:txBody>
          <a:bodyPr/>
          <a:lstStyle/>
          <a:p>
            <a:r>
              <a:rPr lang="en-US" b="1" dirty="0">
                <a:highlight>
                  <a:srgbClr val="FFFF00"/>
                </a:highlight>
              </a:rPr>
              <a:t>INSERT YOUR CLASS-SPECIFIC AGRICULTURAL PRACTICE INFORMATION HERE</a:t>
            </a:r>
          </a:p>
          <a:p>
            <a:endParaRPr lang="en-US" b="1" dirty="0"/>
          </a:p>
          <a:p>
            <a:r>
              <a:rPr lang="en-US" b="1" dirty="0"/>
              <a:t>REMOVE/DUPLICATE THE SLIDE IF NECESSARY</a:t>
            </a:r>
          </a:p>
          <a:p>
            <a:pPr marL="0" indent="0">
              <a:buNone/>
            </a:pPr>
            <a:endParaRPr lang="en-US" dirty="0"/>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4"/>
          <a:srcRect t="19478" b="30250"/>
          <a:stretch/>
        </p:blipFill>
        <p:spPr>
          <a:xfrm>
            <a:off x="3266281" y="4572001"/>
            <a:ext cx="2611437" cy="571500"/>
          </a:xfrm>
          <a:prstGeom prst="rect">
            <a:avLst/>
          </a:prstGeom>
        </p:spPr>
      </p:pic>
    </p:spTree>
    <p:extLst>
      <p:ext uri="{BB962C8B-B14F-4D97-AF65-F5344CB8AC3E}">
        <p14:creationId xmlns:p14="http://schemas.microsoft.com/office/powerpoint/2010/main" val="3434653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5111A78-0E37-4C9C-8D05-0D0065E14EB2}"/>
              </a:ext>
            </a:extLst>
          </p:cNvPr>
          <p:cNvPicPr>
            <a:picLocks noGrp="1" noChangeAspect="1"/>
          </p:cNvPicPr>
          <p:nvPr>
            <p:ph sz="half" idx="1"/>
          </p:nvPr>
        </p:nvPicPr>
        <p:blipFill rotWithShape="1">
          <a:blip r:embed="rId3"/>
          <a:srcRect t="13896" b="7346"/>
          <a:stretch/>
        </p:blipFill>
        <p:spPr>
          <a:xfrm>
            <a:off x="3687762" y="1288958"/>
            <a:ext cx="4886325" cy="2565584"/>
          </a:xfrm>
        </p:spPr>
      </p:pic>
      <p:sp>
        <p:nvSpPr>
          <p:cNvPr id="2" name="Title 1">
            <a:extLst>
              <a:ext uri="{FF2B5EF4-FFF2-40B4-BE49-F238E27FC236}">
                <a16:creationId xmlns:a16="http://schemas.microsoft.com/office/drawing/2014/main" id="{4ED2E662-09C1-4AA6-B785-140471A4BCD3}"/>
              </a:ext>
            </a:extLst>
          </p:cNvPr>
          <p:cNvSpPr>
            <a:spLocks noGrp="1"/>
          </p:cNvSpPr>
          <p:nvPr>
            <p:ph type="title"/>
          </p:nvPr>
        </p:nvSpPr>
        <p:spPr/>
        <p:txBody>
          <a:bodyPr anchor="t"/>
          <a:lstStyle/>
          <a:p>
            <a:r>
              <a:rPr lang="en-US" dirty="0"/>
              <a:t>Agricultural Factors in the Dust Bowl</a:t>
            </a:r>
          </a:p>
        </p:txBody>
      </p:sp>
      <p:sp>
        <p:nvSpPr>
          <p:cNvPr id="4" name="Content Placeholder 3">
            <a:extLst>
              <a:ext uri="{FF2B5EF4-FFF2-40B4-BE49-F238E27FC236}">
                <a16:creationId xmlns:a16="http://schemas.microsoft.com/office/drawing/2014/main" id="{D9B5D943-3D49-4EF4-9633-EB0C706D9DD8}"/>
              </a:ext>
            </a:extLst>
          </p:cNvPr>
          <p:cNvSpPr>
            <a:spLocks noGrp="1"/>
          </p:cNvSpPr>
          <p:nvPr>
            <p:ph sz="quarter" idx="2"/>
          </p:nvPr>
        </p:nvSpPr>
        <p:spPr/>
        <p:txBody>
          <a:bodyPr/>
          <a:lstStyle/>
          <a:p>
            <a:r>
              <a:rPr lang="en-US" b="1" dirty="0">
                <a:highlight>
                  <a:srgbClr val="FFFF00"/>
                </a:highlight>
              </a:rPr>
              <a:t>INSERT YOUR CLASS-SPECIFIC AGRICULTURAL PRACTICE INFORMATION HERE</a:t>
            </a:r>
          </a:p>
          <a:p>
            <a:endParaRPr lang="en-US" b="1" dirty="0"/>
          </a:p>
          <a:p>
            <a:r>
              <a:rPr lang="en-US" b="1" dirty="0"/>
              <a:t>REMOVE/DUPLICATE THE SLIDE IF NECESSARY</a:t>
            </a:r>
          </a:p>
          <a:p>
            <a:pPr marL="0" indent="0">
              <a:buNone/>
            </a:pPr>
            <a:endParaRPr lang="en-US" dirty="0"/>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4"/>
          <a:srcRect t="19478" b="30250"/>
          <a:stretch/>
        </p:blipFill>
        <p:spPr>
          <a:xfrm>
            <a:off x="3266281" y="4572001"/>
            <a:ext cx="2611437" cy="571500"/>
          </a:xfrm>
          <a:prstGeom prst="rect">
            <a:avLst/>
          </a:prstGeom>
        </p:spPr>
      </p:pic>
    </p:spTree>
    <p:extLst>
      <p:ext uri="{BB962C8B-B14F-4D97-AF65-F5344CB8AC3E}">
        <p14:creationId xmlns:p14="http://schemas.microsoft.com/office/powerpoint/2010/main" val="20853665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65768FB-5345-414B-8BE2-9DDA00A256B7}"/>
              </a:ext>
            </a:extLst>
          </p:cNvPr>
          <p:cNvPicPr>
            <a:picLocks noGrp="1" noChangeAspect="1"/>
          </p:cNvPicPr>
          <p:nvPr>
            <p:ph idx="4294967295"/>
          </p:nvPr>
        </p:nvPicPr>
        <p:blipFill>
          <a:blip r:embed="rId3"/>
          <a:stretch>
            <a:fillRect/>
          </a:stretch>
        </p:blipFill>
        <p:spPr>
          <a:xfrm>
            <a:off x="792164" y="926302"/>
            <a:ext cx="7559673" cy="3290897"/>
          </a:xfrm>
        </p:spPr>
      </p:pic>
    </p:spTree>
    <p:extLst>
      <p:ext uri="{BB962C8B-B14F-4D97-AF65-F5344CB8AC3E}">
        <p14:creationId xmlns:p14="http://schemas.microsoft.com/office/powerpoint/2010/main" val="12975533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80E3C1-4695-4E3B-9A50-AEBDBECB15DA}"/>
              </a:ext>
            </a:extLst>
          </p:cNvPr>
          <p:cNvSpPr>
            <a:spLocks noGrp="1"/>
          </p:cNvSpPr>
          <p:nvPr>
            <p:ph type="title"/>
          </p:nvPr>
        </p:nvSpPr>
        <p:spPr/>
        <p:txBody>
          <a:bodyPr/>
          <a:lstStyle/>
          <a:p>
            <a:r>
              <a:rPr lang="en-US" dirty="0"/>
              <a:t>What concepts have we addressed so far?</a:t>
            </a:r>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3"/>
          <a:srcRect t="23299" b="30250"/>
          <a:stretch/>
        </p:blipFill>
        <p:spPr>
          <a:xfrm>
            <a:off x="3266282" y="4615435"/>
            <a:ext cx="2611435" cy="528066"/>
          </a:xfrm>
          <a:prstGeom prst="rect">
            <a:avLst/>
          </a:prstGeom>
        </p:spPr>
      </p:pic>
    </p:spTree>
    <p:extLst>
      <p:ext uri="{BB962C8B-B14F-4D97-AF65-F5344CB8AC3E}">
        <p14:creationId xmlns:p14="http://schemas.microsoft.com/office/powerpoint/2010/main" val="23080839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80E3C1-4695-4E3B-9A50-AEBDBECB15DA}"/>
              </a:ext>
            </a:extLst>
          </p:cNvPr>
          <p:cNvSpPr>
            <a:spLocks noGrp="1"/>
          </p:cNvSpPr>
          <p:nvPr>
            <p:ph type="title"/>
          </p:nvPr>
        </p:nvSpPr>
        <p:spPr>
          <a:xfrm>
            <a:off x="457200" y="528066"/>
            <a:ext cx="8229600" cy="596843"/>
          </a:xfrm>
        </p:spPr>
        <p:txBody>
          <a:bodyPr anchor="t">
            <a:normAutofit/>
          </a:bodyPr>
          <a:lstStyle/>
          <a:p>
            <a:r>
              <a:rPr lang="en-US" dirty="0"/>
              <a:t>Concept Maps: The Story of the Dust Bowl</a:t>
            </a:r>
          </a:p>
        </p:txBody>
      </p:sp>
      <p:pic>
        <p:nvPicPr>
          <p:cNvPr id="5" name="Content Placeholder 4">
            <a:extLst>
              <a:ext uri="{FF2B5EF4-FFF2-40B4-BE49-F238E27FC236}">
                <a16:creationId xmlns:a16="http://schemas.microsoft.com/office/drawing/2014/main" id="{9273337E-C31F-45A6-9BBD-905297F4C077}"/>
              </a:ext>
            </a:extLst>
          </p:cNvPr>
          <p:cNvPicPr>
            <a:picLocks noGrp="1" noChangeAspect="1"/>
          </p:cNvPicPr>
          <p:nvPr>
            <p:ph sz="half" idx="1"/>
          </p:nvPr>
        </p:nvPicPr>
        <p:blipFill>
          <a:blip r:embed="rId3"/>
          <a:stretch>
            <a:fillRect/>
          </a:stretch>
        </p:blipFill>
        <p:spPr>
          <a:xfrm>
            <a:off x="457200" y="1289305"/>
            <a:ext cx="2896982" cy="3325812"/>
          </a:xfrm>
        </p:spPr>
      </p:pic>
      <p:sp>
        <p:nvSpPr>
          <p:cNvPr id="3" name="Content Placeholder 2">
            <a:extLst>
              <a:ext uri="{FF2B5EF4-FFF2-40B4-BE49-F238E27FC236}">
                <a16:creationId xmlns:a16="http://schemas.microsoft.com/office/drawing/2014/main" id="{38321D33-C920-4C84-B551-714DD30F71F7}"/>
              </a:ext>
            </a:extLst>
          </p:cNvPr>
          <p:cNvSpPr>
            <a:spLocks noGrp="1"/>
          </p:cNvSpPr>
          <p:nvPr>
            <p:ph sz="half" idx="2"/>
          </p:nvPr>
        </p:nvSpPr>
        <p:spPr>
          <a:xfrm>
            <a:off x="3552345" y="1207107"/>
            <a:ext cx="5134455" cy="3326130"/>
          </a:xfrm>
        </p:spPr>
        <p:txBody>
          <a:bodyPr>
            <a:normAutofit/>
          </a:bodyPr>
          <a:lstStyle/>
          <a:p>
            <a:r>
              <a:rPr lang="en-US" dirty="0"/>
              <a:t>Create a concept map that “tells the story” of the Dust Bowl. </a:t>
            </a:r>
          </a:p>
          <a:p>
            <a:r>
              <a:rPr lang="en-US" dirty="0"/>
              <a:t>Use evidence from your explorations to decide what concepts are connected.</a:t>
            </a:r>
          </a:p>
          <a:p>
            <a:r>
              <a:rPr lang="en-US" dirty="0"/>
              <a:t>Draw lines between these concepts.</a:t>
            </a:r>
          </a:p>
          <a:p>
            <a:r>
              <a:rPr lang="en-US" dirty="0"/>
              <a:t>Label each line with a short description of the relationship</a:t>
            </a:r>
          </a:p>
          <a:p>
            <a:endParaRPr lang="en-US" dirty="0"/>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4"/>
          <a:srcRect t="23299" b="30250"/>
          <a:stretch/>
        </p:blipFill>
        <p:spPr>
          <a:xfrm>
            <a:off x="3266282" y="4615435"/>
            <a:ext cx="2611435" cy="528066"/>
          </a:xfrm>
          <a:prstGeom prst="rect">
            <a:avLst/>
          </a:prstGeom>
        </p:spPr>
      </p:pic>
    </p:spTree>
    <p:extLst>
      <p:ext uri="{BB962C8B-B14F-4D97-AF65-F5344CB8AC3E}">
        <p14:creationId xmlns:p14="http://schemas.microsoft.com/office/powerpoint/2010/main" val="28655714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80E3C1-4695-4E3B-9A50-AEBDBECB15DA}"/>
              </a:ext>
            </a:extLst>
          </p:cNvPr>
          <p:cNvSpPr>
            <a:spLocks noGrp="1"/>
          </p:cNvSpPr>
          <p:nvPr>
            <p:ph type="title"/>
          </p:nvPr>
        </p:nvSpPr>
        <p:spPr>
          <a:xfrm>
            <a:off x="457200" y="528066"/>
            <a:ext cx="8229600" cy="596843"/>
          </a:xfrm>
        </p:spPr>
        <p:txBody>
          <a:bodyPr anchor="t">
            <a:normAutofit/>
          </a:bodyPr>
          <a:lstStyle/>
          <a:p>
            <a:r>
              <a:rPr lang="en-US" dirty="0"/>
              <a:t>Concept Maps: The Story of the Dust Bowl</a:t>
            </a:r>
          </a:p>
        </p:txBody>
      </p:sp>
      <p:pic>
        <p:nvPicPr>
          <p:cNvPr id="5" name="Content Placeholder 4">
            <a:extLst>
              <a:ext uri="{FF2B5EF4-FFF2-40B4-BE49-F238E27FC236}">
                <a16:creationId xmlns:a16="http://schemas.microsoft.com/office/drawing/2014/main" id="{9273337E-C31F-45A6-9BBD-905297F4C077}"/>
              </a:ext>
            </a:extLst>
          </p:cNvPr>
          <p:cNvPicPr>
            <a:picLocks noGrp="1" noChangeAspect="1"/>
          </p:cNvPicPr>
          <p:nvPr>
            <p:ph sz="half" idx="1"/>
          </p:nvPr>
        </p:nvPicPr>
        <p:blipFill>
          <a:blip r:embed="rId3"/>
          <a:stretch>
            <a:fillRect/>
          </a:stretch>
        </p:blipFill>
        <p:spPr>
          <a:xfrm>
            <a:off x="457200" y="1289305"/>
            <a:ext cx="2896982" cy="3325812"/>
          </a:xfrm>
        </p:spPr>
      </p:pic>
      <p:sp>
        <p:nvSpPr>
          <p:cNvPr id="3" name="Content Placeholder 2">
            <a:extLst>
              <a:ext uri="{FF2B5EF4-FFF2-40B4-BE49-F238E27FC236}">
                <a16:creationId xmlns:a16="http://schemas.microsoft.com/office/drawing/2014/main" id="{38321D33-C920-4C84-B551-714DD30F71F7}"/>
              </a:ext>
            </a:extLst>
          </p:cNvPr>
          <p:cNvSpPr>
            <a:spLocks noGrp="1"/>
          </p:cNvSpPr>
          <p:nvPr>
            <p:ph sz="half" idx="2"/>
          </p:nvPr>
        </p:nvSpPr>
        <p:spPr>
          <a:xfrm>
            <a:off x="3552345" y="1207107"/>
            <a:ext cx="5134455" cy="3326130"/>
          </a:xfrm>
        </p:spPr>
        <p:txBody>
          <a:bodyPr>
            <a:normAutofit/>
          </a:bodyPr>
          <a:lstStyle/>
          <a:p>
            <a:r>
              <a:rPr lang="en-US" dirty="0"/>
              <a:t>Pair up with another group</a:t>
            </a:r>
          </a:p>
          <a:p>
            <a:r>
              <a:rPr lang="en-US" dirty="0"/>
              <a:t>Share your Dust Bowl story by explaining your concept map to the other group</a:t>
            </a:r>
          </a:p>
          <a:p>
            <a:r>
              <a:rPr lang="en-US" dirty="0"/>
              <a:t>Be sure to describe how you used evidence to make your connections</a:t>
            </a:r>
          </a:p>
          <a:p>
            <a:endParaRPr lang="en-US" dirty="0"/>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4"/>
          <a:srcRect t="23299" b="30250"/>
          <a:stretch/>
        </p:blipFill>
        <p:spPr>
          <a:xfrm>
            <a:off x="3266282" y="4615435"/>
            <a:ext cx="2611435" cy="528066"/>
          </a:xfrm>
          <a:prstGeom prst="rect">
            <a:avLst/>
          </a:prstGeom>
        </p:spPr>
      </p:pic>
    </p:spTree>
    <p:extLst>
      <p:ext uri="{BB962C8B-B14F-4D97-AF65-F5344CB8AC3E}">
        <p14:creationId xmlns:p14="http://schemas.microsoft.com/office/powerpoint/2010/main" val="1560020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80E3C1-4695-4E3B-9A50-AEBDBECB15DA}"/>
              </a:ext>
            </a:extLst>
          </p:cNvPr>
          <p:cNvSpPr>
            <a:spLocks noGrp="1"/>
          </p:cNvSpPr>
          <p:nvPr>
            <p:ph type="title"/>
          </p:nvPr>
        </p:nvSpPr>
        <p:spPr>
          <a:xfrm>
            <a:off x="457200" y="528066"/>
            <a:ext cx="8229600" cy="682363"/>
          </a:xfrm>
        </p:spPr>
        <p:txBody>
          <a:bodyPr anchor="t"/>
          <a:lstStyle/>
          <a:p>
            <a:r>
              <a:rPr lang="en-US" dirty="0"/>
              <a:t>A Simple Explanation</a:t>
            </a:r>
          </a:p>
        </p:txBody>
      </p:sp>
      <p:sp>
        <p:nvSpPr>
          <p:cNvPr id="9" name="Content Placeholder 8">
            <a:extLst>
              <a:ext uri="{FF2B5EF4-FFF2-40B4-BE49-F238E27FC236}">
                <a16:creationId xmlns:a16="http://schemas.microsoft.com/office/drawing/2014/main" id="{5D6FD8E8-885E-444B-8C60-E886904E9311}"/>
              </a:ext>
            </a:extLst>
          </p:cNvPr>
          <p:cNvSpPr>
            <a:spLocks noGrp="1"/>
          </p:cNvSpPr>
          <p:nvPr>
            <p:ph idx="1"/>
          </p:nvPr>
        </p:nvSpPr>
        <p:spPr>
          <a:xfrm>
            <a:off x="171037" y="1210429"/>
            <a:ext cx="8801923" cy="3533021"/>
          </a:xfrm>
        </p:spPr>
        <p:txBody>
          <a:bodyPr>
            <a:normAutofit/>
          </a:bodyPr>
          <a:lstStyle/>
          <a:p>
            <a:r>
              <a:rPr lang="en-US" dirty="0"/>
              <a:t>Create an “equation” for what you think caused the Dust Bowl.</a:t>
            </a:r>
          </a:p>
          <a:p>
            <a:r>
              <a:rPr lang="en-US" dirty="0"/>
              <a:t>You can use one of these formats or make your own:</a:t>
            </a:r>
          </a:p>
          <a:p>
            <a:pPr marL="0" indent="0">
              <a:buNone/>
            </a:pPr>
            <a:endParaRPr lang="en-US" sz="1000" dirty="0"/>
          </a:p>
          <a:p>
            <a:pPr marL="0" indent="0" algn="ctr">
              <a:buNone/>
            </a:pPr>
            <a:r>
              <a:rPr lang="en-US" dirty="0"/>
              <a:t>_____ + _____ + _____ = Dust Bowl</a:t>
            </a:r>
          </a:p>
          <a:p>
            <a:pPr marL="0" indent="0" algn="ctr">
              <a:spcBef>
                <a:spcPts val="0"/>
              </a:spcBef>
              <a:buNone/>
            </a:pPr>
            <a:endParaRPr lang="en-US" sz="2000" dirty="0"/>
          </a:p>
          <a:p>
            <a:pPr marL="0" indent="0" algn="ctr">
              <a:spcBef>
                <a:spcPts val="0"/>
              </a:spcBef>
              <a:buNone/>
            </a:pPr>
            <a:r>
              <a:rPr lang="en-US" dirty="0"/>
              <a:t>_____ (x or +) _____ (x or +) _____ = Dust Bowl</a:t>
            </a:r>
          </a:p>
          <a:p>
            <a:pPr marL="0" indent="0" algn="ctr">
              <a:spcBef>
                <a:spcPts val="0"/>
              </a:spcBef>
              <a:buNone/>
            </a:pPr>
            <a:endParaRPr lang="en-US" sz="2000" dirty="0"/>
          </a:p>
          <a:p>
            <a:pPr marL="0" indent="0" algn="ctr">
              <a:spcBef>
                <a:spcPts val="0"/>
              </a:spcBef>
              <a:buNone/>
            </a:pPr>
            <a:r>
              <a:rPr lang="en-US" dirty="0"/>
              <a:t> _____ x  (_____ + _____) + _____ = Dust Bowl</a:t>
            </a:r>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3"/>
          <a:srcRect t="23299" b="30250"/>
          <a:stretch/>
        </p:blipFill>
        <p:spPr>
          <a:xfrm>
            <a:off x="3266282" y="4615435"/>
            <a:ext cx="2611435" cy="528066"/>
          </a:xfrm>
          <a:prstGeom prst="rect">
            <a:avLst/>
          </a:prstGeom>
        </p:spPr>
      </p:pic>
    </p:spTree>
    <p:extLst>
      <p:ext uri="{BB962C8B-B14F-4D97-AF65-F5344CB8AC3E}">
        <p14:creationId xmlns:p14="http://schemas.microsoft.com/office/powerpoint/2010/main" val="853876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65768FB-5345-414B-8BE2-9DDA00A256B7}"/>
              </a:ext>
            </a:extLst>
          </p:cNvPr>
          <p:cNvPicPr>
            <a:picLocks noGrp="1" noChangeAspect="1"/>
          </p:cNvPicPr>
          <p:nvPr>
            <p:ph idx="4294967295"/>
          </p:nvPr>
        </p:nvPicPr>
        <p:blipFill>
          <a:blip r:embed="rId3"/>
          <a:stretch>
            <a:fillRect/>
          </a:stretch>
        </p:blipFill>
        <p:spPr>
          <a:xfrm>
            <a:off x="792164" y="926302"/>
            <a:ext cx="7559673" cy="3290896"/>
          </a:xfrm>
        </p:spPr>
      </p:pic>
    </p:spTree>
    <p:extLst>
      <p:ext uri="{BB962C8B-B14F-4D97-AF65-F5344CB8AC3E}">
        <p14:creationId xmlns:p14="http://schemas.microsoft.com/office/powerpoint/2010/main" val="4120826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2CE20F-F636-4161-9859-C52B1BC52408}"/>
              </a:ext>
            </a:extLst>
          </p:cNvPr>
          <p:cNvSpPr>
            <a:spLocks noGrp="1"/>
          </p:cNvSpPr>
          <p:nvPr>
            <p:ph type="title"/>
          </p:nvPr>
        </p:nvSpPr>
        <p:spPr/>
        <p:txBody>
          <a:bodyPr/>
          <a:lstStyle/>
          <a:p>
            <a:r>
              <a:rPr lang="en-US" i="1" dirty="0"/>
              <a:t>Interstellar</a:t>
            </a:r>
            <a:r>
              <a:rPr lang="en-US" dirty="0"/>
              <a:t> Concept Map</a:t>
            </a:r>
          </a:p>
        </p:txBody>
      </p:sp>
      <p:sp>
        <p:nvSpPr>
          <p:cNvPr id="9" name="Content Placeholder 8">
            <a:extLst>
              <a:ext uri="{FF2B5EF4-FFF2-40B4-BE49-F238E27FC236}">
                <a16:creationId xmlns:a16="http://schemas.microsoft.com/office/drawing/2014/main" id="{725D59FB-2987-443B-B268-1B1A108AF911}"/>
              </a:ext>
            </a:extLst>
          </p:cNvPr>
          <p:cNvSpPr>
            <a:spLocks noGrp="1"/>
          </p:cNvSpPr>
          <p:nvPr>
            <p:ph idx="1"/>
          </p:nvPr>
        </p:nvSpPr>
        <p:spPr/>
        <p:txBody>
          <a:bodyPr anchor="ctr"/>
          <a:lstStyle/>
          <a:p>
            <a:r>
              <a:rPr lang="en-US" dirty="0"/>
              <a:t>Which concepts from our original list were not in the Interstellar clips we watched?</a:t>
            </a:r>
          </a:p>
          <a:p>
            <a:pPr marL="0" indent="0">
              <a:buNone/>
            </a:pPr>
            <a:endParaRPr lang="en-US" dirty="0"/>
          </a:p>
          <a:p>
            <a:r>
              <a:rPr lang="en-US" dirty="0"/>
              <a:t>What concepts from </a:t>
            </a:r>
            <a:r>
              <a:rPr lang="en-US" i="1" dirty="0"/>
              <a:t>Interstellar</a:t>
            </a:r>
            <a:r>
              <a:rPr lang="en-US" dirty="0"/>
              <a:t> were not on our original list?</a:t>
            </a:r>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3"/>
          <a:srcRect t="23299" b="30250"/>
          <a:stretch/>
        </p:blipFill>
        <p:spPr>
          <a:xfrm>
            <a:off x="3266282" y="4615434"/>
            <a:ext cx="2611435" cy="528066"/>
          </a:xfrm>
          <a:prstGeom prst="rect">
            <a:avLst/>
          </a:prstGeom>
        </p:spPr>
      </p:pic>
    </p:spTree>
    <p:extLst>
      <p:ext uri="{BB962C8B-B14F-4D97-AF65-F5344CB8AC3E}">
        <p14:creationId xmlns:p14="http://schemas.microsoft.com/office/powerpoint/2010/main" val="3553234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2CE20F-F636-4161-9859-C52B1BC52408}"/>
              </a:ext>
            </a:extLst>
          </p:cNvPr>
          <p:cNvSpPr>
            <a:spLocks noGrp="1"/>
          </p:cNvSpPr>
          <p:nvPr>
            <p:ph type="title"/>
          </p:nvPr>
        </p:nvSpPr>
        <p:spPr/>
        <p:txBody>
          <a:bodyPr/>
          <a:lstStyle/>
          <a:p>
            <a:r>
              <a:rPr lang="en-US" i="1" dirty="0"/>
              <a:t>Interstellar</a:t>
            </a:r>
            <a:r>
              <a:rPr lang="en-US" dirty="0"/>
              <a:t> Concept Map</a:t>
            </a:r>
          </a:p>
        </p:txBody>
      </p:sp>
      <p:sp>
        <p:nvSpPr>
          <p:cNvPr id="9" name="Content Placeholder 8">
            <a:extLst>
              <a:ext uri="{FF2B5EF4-FFF2-40B4-BE49-F238E27FC236}">
                <a16:creationId xmlns:a16="http://schemas.microsoft.com/office/drawing/2014/main" id="{725D59FB-2987-443B-B268-1B1A108AF911}"/>
              </a:ext>
            </a:extLst>
          </p:cNvPr>
          <p:cNvSpPr>
            <a:spLocks noGrp="1"/>
          </p:cNvSpPr>
          <p:nvPr>
            <p:ph idx="1"/>
          </p:nvPr>
        </p:nvSpPr>
        <p:spPr/>
        <p:txBody>
          <a:bodyPr>
            <a:normAutofit/>
          </a:bodyPr>
          <a:lstStyle/>
          <a:p>
            <a:r>
              <a:rPr lang="en-US" dirty="0"/>
              <a:t>Create a new concept map using our revised concept list to</a:t>
            </a:r>
            <a:r>
              <a:rPr lang="en-US" i="1" dirty="0"/>
              <a:t> </a:t>
            </a:r>
            <a:r>
              <a:rPr lang="en-US" dirty="0"/>
              <a:t>explain why dust storms occur in </a:t>
            </a:r>
            <a:r>
              <a:rPr lang="en-US" i="1" dirty="0"/>
              <a:t>Interstellar</a:t>
            </a:r>
            <a:r>
              <a:rPr lang="en-US" dirty="0"/>
              <a:t>.</a:t>
            </a:r>
          </a:p>
          <a:p>
            <a:r>
              <a:rPr lang="en-US" dirty="0"/>
              <a:t>Use evidence from the movie clips and what you know about the causes of the Dust Bowl to develop the connections among your concepts.</a:t>
            </a:r>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3"/>
          <a:srcRect t="23299" b="30250"/>
          <a:stretch/>
        </p:blipFill>
        <p:spPr>
          <a:xfrm>
            <a:off x="3266282" y="4615434"/>
            <a:ext cx="2611435" cy="528066"/>
          </a:xfrm>
          <a:prstGeom prst="rect">
            <a:avLst/>
          </a:prstGeom>
        </p:spPr>
      </p:pic>
    </p:spTree>
    <p:extLst>
      <p:ext uri="{BB962C8B-B14F-4D97-AF65-F5344CB8AC3E}">
        <p14:creationId xmlns:p14="http://schemas.microsoft.com/office/powerpoint/2010/main" val="11323137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1F8325-28C3-4927-8639-831BEDA3A25F}"/>
              </a:ext>
            </a:extLst>
          </p:cNvPr>
          <p:cNvSpPr>
            <a:spLocks noGrp="1"/>
          </p:cNvSpPr>
          <p:nvPr>
            <p:ph type="title"/>
          </p:nvPr>
        </p:nvSpPr>
        <p:spPr/>
        <p:txBody>
          <a:bodyPr/>
          <a:lstStyle/>
          <a:p>
            <a:r>
              <a:rPr lang="en-US" dirty="0"/>
              <a:t>Essential Question</a:t>
            </a:r>
          </a:p>
        </p:txBody>
      </p:sp>
      <p:sp>
        <p:nvSpPr>
          <p:cNvPr id="2" name="Text Placeholder 1">
            <a:extLst>
              <a:ext uri="{FF2B5EF4-FFF2-40B4-BE49-F238E27FC236}">
                <a16:creationId xmlns:a16="http://schemas.microsoft.com/office/drawing/2014/main" id="{5DBC6D75-1A8C-4A20-A9C7-8FFD4D7C7068}"/>
              </a:ext>
            </a:extLst>
          </p:cNvPr>
          <p:cNvSpPr>
            <a:spLocks noGrp="1"/>
          </p:cNvSpPr>
          <p:nvPr>
            <p:ph type="body" idx="1"/>
          </p:nvPr>
        </p:nvSpPr>
        <p:spPr/>
        <p:txBody>
          <a:bodyPr/>
          <a:lstStyle/>
          <a:p>
            <a:r>
              <a:rPr lang="en-US" i="1" dirty="0"/>
              <a:t>What factors led to the Dust Bowl, and how was this event documented through the arts and science?</a:t>
            </a:r>
            <a:endParaRPr lang="en-US" dirty="0"/>
          </a:p>
        </p:txBody>
      </p:sp>
    </p:spTree>
    <p:extLst>
      <p:ext uri="{BB962C8B-B14F-4D97-AF65-F5344CB8AC3E}">
        <p14:creationId xmlns:p14="http://schemas.microsoft.com/office/powerpoint/2010/main" val="1320794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65768FB-5345-414B-8BE2-9DDA00A256B7}"/>
              </a:ext>
            </a:extLst>
          </p:cNvPr>
          <p:cNvPicPr>
            <a:picLocks noGrp="1" noChangeAspect="1"/>
          </p:cNvPicPr>
          <p:nvPr>
            <p:ph idx="4294967295"/>
          </p:nvPr>
        </p:nvPicPr>
        <p:blipFill>
          <a:blip r:embed="rId3"/>
          <a:stretch>
            <a:fillRect/>
          </a:stretch>
        </p:blipFill>
        <p:spPr>
          <a:xfrm>
            <a:off x="792165" y="926302"/>
            <a:ext cx="7559670" cy="3290896"/>
          </a:xfrm>
        </p:spPr>
      </p:pic>
    </p:spTree>
    <p:extLst>
      <p:ext uri="{BB962C8B-B14F-4D97-AF65-F5344CB8AC3E}">
        <p14:creationId xmlns:p14="http://schemas.microsoft.com/office/powerpoint/2010/main" val="19329180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61D6A5-4834-470A-A591-2C96A742EDAA}"/>
              </a:ext>
            </a:extLst>
          </p:cNvPr>
          <p:cNvSpPr>
            <a:spLocks noGrp="1"/>
          </p:cNvSpPr>
          <p:nvPr>
            <p:ph type="title"/>
          </p:nvPr>
        </p:nvSpPr>
        <p:spPr>
          <a:xfrm>
            <a:off x="457200" y="330718"/>
            <a:ext cx="8229600" cy="642892"/>
          </a:xfrm>
        </p:spPr>
        <p:txBody>
          <a:bodyPr anchor="t"/>
          <a:lstStyle/>
          <a:p>
            <a:r>
              <a:rPr lang="en-US" dirty="0"/>
              <a:t>Evaluating a Claim</a:t>
            </a:r>
          </a:p>
        </p:txBody>
      </p:sp>
      <p:sp>
        <p:nvSpPr>
          <p:cNvPr id="9" name="Content Placeholder 8">
            <a:extLst>
              <a:ext uri="{FF2B5EF4-FFF2-40B4-BE49-F238E27FC236}">
                <a16:creationId xmlns:a16="http://schemas.microsoft.com/office/drawing/2014/main" id="{BA7D40ED-A06C-4B4D-ABD3-526C5CAA57CE}"/>
              </a:ext>
            </a:extLst>
          </p:cNvPr>
          <p:cNvSpPr>
            <a:spLocks noGrp="1"/>
          </p:cNvSpPr>
          <p:nvPr>
            <p:ph idx="1"/>
          </p:nvPr>
        </p:nvSpPr>
        <p:spPr>
          <a:xfrm>
            <a:off x="457200" y="1059125"/>
            <a:ext cx="8229600" cy="3684325"/>
          </a:xfrm>
        </p:spPr>
        <p:txBody>
          <a:bodyPr>
            <a:normAutofit/>
          </a:bodyPr>
          <a:lstStyle/>
          <a:p>
            <a:pPr>
              <a:spcBef>
                <a:spcPts val="0"/>
              </a:spcBef>
            </a:pPr>
            <a:r>
              <a:rPr lang="en-US" dirty="0"/>
              <a:t>Write a CER to explain why you agree or disagree with the following statement:</a:t>
            </a:r>
          </a:p>
          <a:p>
            <a:pPr marL="0" indent="0">
              <a:spcBef>
                <a:spcPts val="0"/>
              </a:spcBef>
              <a:buNone/>
            </a:pPr>
            <a:endParaRPr lang="en-US" sz="1600" dirty="0"/>
          </a:p>
          <a:p>
            <a:pPr marL="0" indent="0" algn="ctr">
              <a:spcBef>
                <a:spcPts val="0"/>
              </a:spcBef>
              <a:buNone/>
            </a:pPr>
            <a:r>
              <a:rPr lang="en-US" b="1" dirty="0"/>
              <a:t>The use of soil conservation practices is the only reason the severe drought in the 1950s did not produce another Dust Bowl event. </a:t>
            </a:r>
          </a:p>
          <a:p>
            <a:pPr marL="0" indent="0" algn="ctr">
              <a:spcBef>
                <a:spcPts val="0"/>
              </a:spcBef>
              <a:buNone/>
            </a:pPr>
            <a:endParaRPr lang="en-US" sz="1400" dirty="0"/>
          </a:p>
          <a:p>
            <a:pPr>
              <a:spcBef>
                <a:spcPts val="0"/>
              </a:spcBef>
            </a:pPr>
            <a:r>
              <a:rPr lang="en-US" dirty="0"/>
              <a:t>You should use a variety of evidence from all the sources we’ve covered during this lesson.</a:t>
            </a:r>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3"/>
          <a:srcRect t="17901" b="30250"/>
          <a:stretch/>
        </p:blipFill>
        <p:spPr>
          <a:xfrm>
            <a:off x="3266283" y="4554071"/>
            <a:ext cx="2611433" cy="589430"/>
          </a:xfrm>
          <a:prstGeom prst="rect">
            <a:avLst/>
          </a:prstGeom>
        </p:spPr>
      </p:pic>
    </p:spTree>
    <p:extLst>
      <p:ext uri="{BB962C8B-B14F-4D97-AF65-F5344CB8AC3E}">
        <p14:creationId xmlns:p14="http://schemas.microsoft.com/office/powerpoint/2010/main" val="3122206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65768FB-5345-414B-8BE2-9DDA00A256B7}"/>
              </a:ext>
            </a:extLst>
          </p:cNvPr>
          <p:cNvPicPr>
            <a:picLocks noGrp="1" noChangeAspect="1"/>
          </p:cNvPicPr>
          <p:nvPr>
            <p:ph idx="4294967295"/>
          </p:nvPr>
        </p:nvPicPr>
        <p:blipFill>
          <a:blip r:embed="rId3"/>
          <a:stretch>
            <a:fillRect/>
          </a:stretch>
        </p:blipFill>
        <p:spPr>
          <a:xfrm>
            <a:off x="792163" y="925513"/>
            <a:ext cx="7559675" cy="3292475"/>
          </a:xfrm>
        </p:spPr>
      </p:pic>
    </p:spTree>
    <p:extLst>
      <p:ext uri="{BB962C8B-B14F-4D97-AF65-F5344CB8AC3E}">
        <p14:creationId xmlns:p14="http://schemas.microsoft.com/office/powerpoint/2010/main" val="17083300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3"/>
          <a:srcRect t="23312" b="30259"/>
          <a:stretch/>
        </p:blipFill>
        <p:spPr>
          <a:xfrm>
            <a:off x="3266281" y="4615434"/>
            <a:ext cx="2611437" cy="528066"/>
          </a:xfrm>
          <a:prstGeom prst="rect">
            <a:avLst/>
          </a:prstGeom>
        </p:spPr>
      </p:pic>
      <p:pic>
        <p:nvPicPr>
          <p:cNvPr id="3" name="Picture 2">
            <a:extLst>
              <a:ext uri="{FF2B5EF4-FFF2-40B4-BE49-F238E27FC236}">
                <a16:creationId xmlns:a16="http://schemas.microsoft.com/office/drawing/2014/main" id="{4DB06492-BDB6-4043-9FA4-6F1BB1D095EE}"/>
              </a:ext>
            </a:extLst>
          </p:cNvPr>
          <p:cNvPicPr>
            <a:picLocks noChangeAspect="1"/>
          </p:cNvPicPr>
          <p:nvPr/>
        </p:nvPicPr>
        <p:blipFill>
          <a:blip r:embed="rId4"/>
          <a:stretch>
            <a:fillRect/>
          </a:stretch>
        </p:blipFill>
        <p:spPr>
          <a:xfrm>
            <a:off x="0" y="72447"/>
            <a:ext cx="9144000" cy="4998605"/>
          </a:xfrm>
          <a:prstGeom prst="rect">
            <a:avLst/>
          </a:prstGeom>
        </p:spPr>
      </p:pic>
    </p:spTree>
    <p:extLst>
      <p:ext uri="{BB962C8B-B14F-4D97-AF65-F5344CB8AC3E}">
        <p14:creationId xmlns:p14="http://schemas.microsoft.com/office/powerpoint/2010/main" val="38061298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3"/>
          <a:srcRect t="23312" b="30259"/>
          <a:stretch/>
        </p:blipFill>
        <p:spPr>
          <a:xfrm>
            <a:off x="3266281" y="4615434"/>
            <a:ext cx="2611437" cy="528066"/>
          </a:xfrm>
          <a:prstGeom prst="rect">
            <a:avLst/>
          </a:prstGeom>
        </p:spPr>
      </p:pic>
      <p:pic>
        <p:nvPicPr>
          <p:cNvPr id="3" name="Picture 2">
            <a:extLst>
              <a:ext uri="{FF2B5EF4-FFF2-40B4-BE49-F238E27FC236}">
                <a16:creationId xmlns:a16="http://schemas.microsoft.com/office/drawing/2014/main" id="{61B1E47B-4049-47B3-A75D-EEFBE8ECAEBE}"/>
              </a:ext>
            </a:extLst>
          </p:cNvPr>
          <p:cNvPicPr>
            <a:picLocks noChangeAspect="1"/>
          </p:cNvPicPr>
          <p:nvPr/>
        </p:nvPicPr>
        <p:blipFill>
          <a:blip r:embed="rId4"/>
          <a:stretch>
            <a:fillRect/>
          </a:stretch>
        </p:blipFill>
        <p:spPr>
          <a:xfrm>
            <a:off x="1207253" y="51680"/>
            <a:ext cx="6729494" cy="5040140"/>
          </a:xfrm>
          <a:prstGeom prst="rect">
            <a:avLst/>
          </a:prstGeom>
        </p:spPr>
      </p:pic>
    </p:spTree>
    <p:extLst>
      <p:ext uri="{BB962C8B-B14F-4D97-AF65-F5344CB8AC3E}">
        <p14:creationId xmlns:p14="http://schemas.microsoft.com/office/powerpoint/2010/main" val="28994213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3"/>
          <a:srcRect t="23312" b="30259"/>
          <a:stretch/>
        </p:blipFill>
        <p:spPr>
          <a:xfrm>
            <a:off x="3266281" y="4615434"/>
            <a:ext cx="2611437" cy="528066"/>
          </a:xfrm>
          <a:prstGeom prst="rect">
            <a:avLst/>
          </a:prstGeom>
        </p:spPr>
      </p:pic>
      <p:pic>
        <p:nvPicPr>
          <p:cNvPr id="3" name="Picture 2">
            <a:extLst>
              <a:ext uri="{FF2B5EF4-FFF2-40B4-BE49-F238E27FC236}">
                <a16:creationId xmlns:a16="http://schemas.microsoft.com/office/drawing/2014/main" id="{6A338C33-2C98-496F-9E1A-8748DA33CA4B}"/>
              </a:ext>
            </a:extLst>
          </p:cNvPr>
          <p:cNvPicPr>
            <a:picLocks noChangeAspect="1"/>
          </p:cNvPicPr>
          <p:nvPr/>
        </p:nvPicPr>
        <p:blipFill rotWithShape="1">
          <a:blip r:embed="rId4"/>
          <a:srcRect b="50895"/>
          <a:stretch/>
        </p:blipFill>
        <p:spPr>
          <a:xfrm>
            <a:off x="168933" y="1168292"/>
            <a:ext cx="4388855" cy="2806915"/>
          </a:xfrm>
          <a:prstGeom prst="rect">
            <a:avLst/>
          </a:prstGeom>
        </p:spPr>
      </p:pic>
      <p:pic>
        <p:nvPicPr>
          <p:cNvPr id="4" name="Picture 3">
            <a:extLst>
              <a:ext uri="{FF2B5EF4-FFF2-40B4-BE49-F238E27FC236}">
                <a16:creationId xmlns:a16="http://schemas.microsoft.com/office/drawing/2014/main" id="{5F275EE2-39D4-471B-A969-3C8E0F737B52}"/>
              </a:ext>
            </a:extLst>
          </p:cNvPr>
          <p:cNvPicPr>
            <a:picLocks noChangeAspect="1"/>
          </p:cNvPicPr>
          <p:nvPr/>
        </p:nvPicPr>
        <p:blipFill rotWithShape="1">
          <a:blip r:embed="rId4"/>
          <a:srcRect t="49986"/>
          <a:stretch/>
        </p:blipFill>
        <p:spPr>
          <a:xfrm>
            <a:off x="4586213" y="1143344"/>
            <a:ext cx="4344995" cy="2830283"/>
          </a:xfrm>
          <a:prstGeom prst="rect">
            <a:avLst/>
          </a:prstGeom>
        </p:spPr>
      </p:pic>
    </p:spTree>
    <p:extLst>
      <p:ext uri="{BB962C8B-B14F-4D97-AF65-F5344CB8AC3E}">
        <p14:creationId xmlns:p14="http://schemas.microsoft.com/office/powerpoint/2010/main" val="10842208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3"/>
          <a:srcRect t="23312" b="30259"/>
          <a:stretch/>
        </p:blipFill>
        <p:spPr>
          <a:xfrm>
            <a:off x="3266281" y="4615434"/>
            <a:ext cx="2611437" cy="528066"/>
          </a:xfrm>
          <a:prstGeom prst="rect">
            <a:avLst/>
          </a:prstGeom>
        </p:spPr>
      </p:pic>
      <p:pic>
        <p:nvPicPr>
          <p:cNvPr id="3" name="Picture 2">
            <a:extLst>
              <a:ext uri="{FF2B5EF4-FFF2-40B4-BE49-F238E27FC236}">
                <a16:creationId xmlns:a16="http://schemas.microsoft.com/office/drawing/2014/main" id="{499B809E-06D4-4789-B516-74F40EA4328E}"/>
              </a:ext>
            </a:extLst>
          </p:cNvPr>
          <p:cNvPicPr>
            <a:picLocks noChangeAspect="1"/>
          </p:cNvPicPr>
          <p:nvPr/>
        </p:nvPicPr>
        <p:blipFill>
          <a:blip r:embed="rId4"/>
          <a:stretch>
            <a:fillRect/>
          </a:stretch>
        </p:blipFill>
        <p:spPr>
          <a:xfrm>
            <a:off x="716983" y="77052"/>
            <a:ext cx="6578545" cy="4989396"/>
          </a:xfrm>
          <a:prstGeom prst="rect">
            <a:avLst/>
          </a:prstGeom>
        </p:spPr>
      </p:pic>
      <p:sp>
        <p:nvSpPr>
          <p:cNvPr id="4" name="Title 3">
            <a:extLst>
              <a:ext uri="{FF2B5EF4-FFF2-40B4-BE49-F238E27FC236}">
                <a16:creationId xmlns:a16="http://schemas.microsoft.com/office/drawing/2014/main" id="{396616DF-0371-4F88-94C9-07BB93DBE2D5}"/>
              </a:ext>
            </a:extLst>
          </p:cNvPr>
          <p:cNvSpPr>
            <a:spLocks noGrp="1"/>
          </p:cNvSpPr>
          <p:nvPr>
            <p:ph type="title"/>
          </p:nvPr>
        </p:nvSpPr>
        <p:spPr>
          <a:xfrm>
            <a:off x="6943455" y="2286954"/>
            <a:ext cx="2174167" cy="569592"/>
          </a:xfrm>
        </p:spPr>
        <p:txBody>
          <a:bodyPr anchor="ctr">
            <a:normAutofit fontScale="90000"/>
          </a:bodyPr>
          <a:lstStyle/>
          <a:p>
            <a:pPr algn="ctr"/>
            <a:r>
              <a:rPr lang="en-US" dirty="0"/>
              <a:t>1932-1936</a:t>
            </a:r>
          </a:p>
        </p:txBody>
      </p:sp>
    </p:spTree>
    <p:extLst>
      <p:ext uri="{BB962C8B-B14F-4D97-AF65-F5344CB8AC3E}">
        <p14:creationId xmlns:p14="http://schemas.microsoft.com/office/powerpoint/2010/main" val="2640130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42516C-68A1-4BB1-A94A-4B72ED1837EA}"/>
              </a:ext>
            </a:extLst>
          </p:cNvPr>
          <p:cNvSpPr>
            <a:spLocks noGrp="1"/>
          </p:cNvSpPr>
          <p:nvPr>
            <p:ph type="title"/>
          </p:nvPr>
        </p:nvSpPr>
        <p:spPr/>
        <p:txBody>
          <a:bodyPr/>
          <a:lstStyle/>
          <a:p>
            <a:r>
              <a:rPr lang="en-US" dirty="0"/>
              <a:t>The Dust Bowl</a:t>
            </a:r>
          </a:p>
        </p:txBody>
      </p:sp>
      <p:sp>
        <p:nvSpPr>
          <p:cNvPr id="9" name="Content Placeholder 8">
            <a:extLst>
              <a:ext uri="{FF2B5EF4-FFF2-40B4-BE49-F238E27FC236}">
                <a16:creationId xmlns:a16="http://schemas.microsoft.com/office/drawing/2014/main" id="{DFC8F7B0-C178-40E3-95DA-441639FEC4A3}"/>
              </a:ext>
            </a:extLst>
          </p:cNvPr>
          <p:cNvSpPr>
            <a:spLocks noGrp="1"/>
          </p:cNvSpPr>
          <p:nvPr>
            <p:ph idx="1"/>
          </p:nvPr>
        </p:nvSpPr>
        <p:spPr/>
        <p:txBody>
          <a:bodyPr/>
          <a:lstStyle/>
          <a:p>
            <a:pPr marL="0" indent="0">
              <a:buNone/>
            </a:pPr>
            <a:r>
              <a:rPr lang="en-US" dirty="0"/>
              <a:t>For each prompt, make a claim and justify it.</a:t>
            </a:r>
          </a:p>
          <a:p>
            <a:pPr marL="0" indent="0">
              <a:buNone/>
            </a:pPr>
            <a:endParaRPr lang="en-US" dirty="0"/>
          </a:p>
          <a:p>
            <a:r>
              <a:rPr lang="en-US" dirty="0"/>
              <a:t>What factors caused the Dust Bowl?  </a:t>
            </a:r>
          </a:p>
          <a:p>
            <a:r>
              <a:rPr lang="en-US" dirty="0"/>
              <a:t>How was the Dust Bowl historically documented (e.g., how did people make a record of the event)?</a:t>
            </a:r>
          </a:p>
          <a:p>
            <a:pPr marL="0" indent="0">
              <a:buNone/>
            </a:pPr>
            <a:endParaRPr lang="en-US" dirty="0"/>
          </a:p>
        </p:txBody>
      </p:sp>
      <p:pic>
        <p:nvPicPr>
          <p:cNvPr id="8" name="Content Placeholder 4">
            <a:extLst>
              <a:ext uri="{FF2B5EF4-FFF2-40B4-BE49-F238E27FC236}">
                <a16:creationId xmlns:a16="http://schemas.microsoft.com/office/drawing/2014/main" id="{DCF9A20D-44E7-46D0-B4ED-7C256F576C3F}"/>
              </a:ext>
            </a:extLst>
          </p:cNvPr>
          <p:cNvPicPr>
            <a:picLocks noChangeAspect="1"/>
          </p:cNvPicPr>
          <p:nvPr/>
        </p:nvPicPr>
        <p:blipFill rotWithShape="1">
          <a:blip r:embed="rId3"/>
          <a:srcRect t="23312" b="30259"/>
          <a:stretch/>
        </p:blipFill>
        <p:spPr>
          <a:xfrm>
            <a:off x="3266281" y="4615434"/>
            <a:ext cx="2611437" cy="528066"/>
          </a:xfrm>
          <a:prstGeom prst="rect">
            <a:avLst/>
          </a:prstGeom>
        </p:spPr>
      </p:pic>
    </p:spTree>
    <p:extLst>
      <p:ext uri="{BB962C8B-B14F-4D97-AF65-F5344CB8AC3E}">
        <p14:creationId xmlns:p14="http://schemas.microsoft.com/office/powerpoint/2010/main" val="3649886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ARN theme">
  <a:themeElements>
    <a:clrScheme name="Custom 11">
      <a:dk1>
        <a:sysClr val="windowText" lastClr="000000"/>
      </a:dk1>
      <a:lt1>
        <a:sysClr val="window" lastClr="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LEARN theme" id="{4C833FEB-3A0E-2F4D-9438-2C228479B3EA}" vid="{D5143739-D326-BE47-BBAC-0144614A2E7C}"/>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1670</TotalTime>
  <Words>2422</Words>
  <Application>Microsoft Office PowerPoint</Application>
  <PresentationFormat>On-screen Show (16:9)</PresentationFormat>
  <Paragraphs>148</Paragraphs>
  <Slides>31</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Georgia</vt:lpstr>
      <vt:lpstr>Wingdings 2</vt:lpstr>
      <vt:lpstr>LEARN theme</vt:lpstr>
      <vt:lpstr>PowerPoint Presentation</vt:lpstr>
      <vt:lpstr>Drought and the Dust Bowl</vt:lpstr>
      <vt:lpstr>Essential Question</vt:lpstr>
      <vt:lpstr>PowerPoint Presentation</vt:lpstr>
      <vt:lpstr>PowerPoint Presentation</vt:lpstr>
      <vt:lpstr>PowerPoint Presentation</vt:lpstr>
      <vt:lpstr>PowerPoint Presentation</vt:lpstr>
      <vt:lpstr>1932-1936</vt:lpstr>
      <vt:lpstr>The Dust Bowl</vt:lpstr>
      <vt:lpstr>PowerPoint Presentation</vt:lpstr>
      <vt:lpstr>Exploring Art</vt:lpstr>
      <vt:lpstr>The Dust Bowl in Art and Media</vt:lpstr>
      <vt:lpstr>Exploring Science</vt:lpstr>
      <vt:lpstr>The Dust Bowl</vt:lpstr>
      <vt:lpstr>Environmental Factors in the Dust Bowl</vt:lpstr>
      <vt:lpstr>Environmental Factors in the Dust Bowl</vt:lpstr>
      <vt:lpstr>Environmental Factors in the Dust Bowl</vt:lpstr>
      <vt:lpstr>Exploring Agriculture</vt:lpstr>
      <vt:lpstr>Agricultural Factors in the Dust Bowl</vt:lpstr>
      <vt:lpstr>Agricultural Factors in the Dust Bowl</vt:lpstr>
      <vt:lpstr>Agricultural Factors in the Dust Bowl</vt:lpstr>
      <vt:lpstr>PowerPoint Presentation</vt:lpstr>
      <vt:lpstr>What concepts have we addressed so far?</vt:lpstr>
      <vt:lpstr>Concept Maps: The Story of the Dust Bowl</vt:lpstr>
      <vt:lpstr>Concept Maps: The Story of the Dust Bowl</vt:lpstr>
      <vt:lpstr>A Simple Explanation</vt:lpstr>
      <vt:lpstr>PowerPoint Presentation</vt:lpstr>
      <vt:lpstr>Interstellar Concept Map</vt:lpstr>
      <vt:lpstr>Interstellar Concept Map</vt:lpstr>
      <vt:lpstr>PowerPoint Presentation</vt:lpstr>
      <vt:lpstr>Evaluating a Claim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Bracken, Pam</cp:lastModifiedBy>
  <cp:revision>38</cp:revision>
  <dcterms:modified xsi:type="dcterms:W3CDTF">2024-10-10T17:12:17Z</dcterms:modified>
</cp:coreProperties>
</file>