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embeddedFontLst>
    <p:embeddedFont>
      <p:font typeface="Constantia" panose="02030602050306030303" pitchFamily="18" charset="0"/>
      <p:regular r:id="rId17"/>
      <p:bold r:id="rId18"/>
      <p:italic r:id="rId19"/>
      <p:boldItalic r:id="rId20"/>
    </p:embeddedFont>
    <p:embeddedFont>
      <p:font typeface="Georgia" panose="02040502050405020303" pitchFamily="18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SYeN2nhJKaPfe7d3Gb5kakn51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0DB1FA-B31D-4588-8ED3-DF180D3F0E52}">
  <a:tblStyle styleId="{340DB1FA-B31D-4588-8ED3-DF180D3F0E52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8F3E7"/>
          </a:solidFill>
        </a:fill>
      </a:tcStyle>
    </a:wholeTbl>
    <a:band1H>
      <a:tcTxStyle/>
      <a:tcStyle>
        <a:tcBdr/>
        <a:fill>
          <a:solidFill>
            <a:srgbClr val="F2E6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2E6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font" Target="fonts/font5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1.fntdata"/><Relationship Id="rId25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8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7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youtu.be/e9COYjna5Go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9COYjna5Go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d9908066f654727934df7bf4f506cf73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rive.google.com/file/d/1fDYRV1KBRNUEhDQVdQl8FG-E0PBFDdQi/view?usp=sharing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K20 Center. (n.d.). 3-2-1. Strategies.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https://learn.k20center.ou.edu/strategy/117</a:t>
            </a:r>
            <a:r>
              <a:rPr lang="en-US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KTVQ News. (2019, June 2). A look at gambling addiction [Video]. YouTube. </a:t>
            </a:r>
            <a:r>
              <a:rPr lang="en-US" sz="12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https://youtu.be/e9COYjna5Go</a:t>
            </a:r>
            <a:r>
              <a:rPr lang="en-US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86" name="Google Shape;18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181b5c2ac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181b5c2ac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KTVQ News. (2019, June 2). A look at gambling addiction [Video]. YouTube. </a:t>
            </a:r>
            <a:r>
              <a:rPr lang="en-US">
                <a:solidFill>
                  <a:srgbClr val="1155CC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https://youtu.be/e9COYjna5Go</a:t>
            </a:r>
            <a:endParaRPr/>
          </a:p>
        </p:txBody>
      </p:sp>
      <p:sp>
        <p:nvSpPr>
          <p:cNvPr id="194" name="Google Shape;194;g35181b5c2ac_0_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181b5c2a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181b5c2ac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K20 Center. (n.d.). Two-minute paper. Strategies. </a:t>
            </a:r>
            <a:r>
              <a:rPr lang="en-US" sz="11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https://learn.k20center.ou.edu/strategy/152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https://drive.google.com/file/d/1fDYRV1KBRNUEhDQVdQl8FG-E0PBFDdQi/view?usp=sharing</a:t>
            </a:r>
            <a:r>
              <a:rPr lang="en-US"/>
              <a:t> </a:t>
            </a:r>
            <a:endParaRPr/>
          </a:p>
        </p:txBody>
      </p:sp>
      <p:sp>
        <p:nvSpPr>
          <p:cNvPr id="208" name="Google Shape;208;g35181b5c2ac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/>
              <a:t>K20 Center. (n.d.). S-I-T (Surprising, Interesting, Troubling). Strategies. </a:t>
            </a:r>
            <a:r>
              <a:rPr lang="en-US" sz="11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r>
              <a:rPr lang="en-US" sz="1100"/>
              <a:t> </a:t>
            </a:r>
            <a:endParaRPr/>
          </a:p>
        </p:txBody>
      </p:sp>
      <p:sp>
        <p:nvSpPr>
          <p:cNvPr id="178" name="Google Shape;1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21936" y="1371601"/>
            <a:ext cx="2548128" cy="41637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body" idx="1"/>
          </p:nvPr>
        </p:nvSpPr>
        <p:spPr>
          <a:xfrm>
            <a:off x="4766733" y="1905000"/>
            <a:ext cx="6815667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2"/>
          </p:nvPr>
        </p:nvSpPr>
        <p:spPr>
          <a:xfrm>
            <a:off x="609600" y="1905000"/>
            <a:ext cx="41656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body" idx="2"/>
          </p:nvPr>
        </p:nvSpPr>
        <p:spPr>
          <a:xfrm>
            <a:off x="6256365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8" name="Google Shape;58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7" name="Google Shape;6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6667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45718" lvl="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3466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6667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3466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78" name="Google Shape;78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21936" y="1371600"/>
            <a:ext cx="2548128" cy="41637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5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84" name="Google Shape;84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6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87" name="Google Shape;87;p36"/>
          <p:cNvSpPr txBox="1"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88" name="Google Shape;88;p36"/>
          <p:cNvSpPr txBox="1">
            <a:spLocks noGrp="1"/>
          </p:cNvSpPr>
          <p:nvPr>
            <p:ph type="body" idx="2"/>
          </p:nvPr>
        </p:nvSpPr>
        <p:spPr>
          <a:xfrm>
            <a:off x="6193370" y="1859760"/>
            <a:ext cx="5389033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89" name="Google Shape;89;p36"/>
          <p:cNvSpPr txBox="1">
            <a:spLocks noGrp="1"/>
          </p:cNvSpPr>
          <p:nvPr>
            <p:ph type="body" idx="3"/>
          </p:nvPr>
        </p:nvSpPr>
        <p:spPr>
          <a:xfrm>
            <a:off x="609600" y="2514600"/>
            <a:ext cx="5386917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0" name="Google Shape;90;p36"/>
          <p:cNvSpPr txBox="1">
            <a:spLocks noGrp="1"/>
          </p:cNvSpPr>
          <p:nvPr>
            <p:ph type="body" idx="4"/>
          </p:nvPr>
        </p:nvSpPr>
        <p:spPr>
          <a:xfrm>
            <a:off x="6193370" y="2514600"/>
            <a:ext cx="5389033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91" name="Google Shape;91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7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94" name="Google Shape;94;p37"/>
          <p:cNvSpPr txBox="1">
            <a:spLocks noGrp="1"/>
          </p:cNvSpPr>
          <p:nvPr>
            <p:ph type="body" idx="1"/>
          </p:nvPr>
        </p:nvSpPr>
        <p:spPr>
          <a:xfrm>
            <a:off x="609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5" name="Google Shape;95;p37"/>
          <p:cNvSpPr txBox="1">
            <a:spLocks noGrp="1"/>
          </p:cNvSpPr>
          <p:nvPr>
            <p:ph type="body" idx="2"/>
          </p:nvPr>
        </p:nvSpPr>
        <p:spPr>
          <a:xfrm>
            <a:off x="6197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8428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96" name="Google Shape;96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8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pic>
        <p:nvPicPr>
          <p:cNvPr id="99" name="Google Shape;99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1"/>
          <p:cNvSpPr txBox="1">
            <a:spLocks noGrp="1"/>
          </p:cNvSpPr>
          <p:nvPr>
            <p:ph type="body" idx="1"/>
          </p:nvPr>
        </p:nvSpPr>
        <p:spPr>
          <a:xfrm>
            <a:off x="4766733" y="1905000"/>
            <a:ext cx="6815667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3883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861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06" name="Google Shape;106;p41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107" name="Google Shape;107;p41"/>
          <p:cNvSpPr txBox="1">
            <a:spLocks noGrp="1"/>
          </p:cNvSpPr>
          <p:nvPr>
            <p:ph type="body" idx="2"/>
          </p:nvPr>
        </p:nvSpPr>
        <p:spPr>
          <a:xfrm>
            <a:off x="609600" y="1905000"/>
            <a:ext cx="41656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0956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860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813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812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08" name="Google Shape;108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48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1" name="Google Shape;111;p4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12" name="Google Shape;112;p42"/>
          <p:cNvSpPr txBox="1">
            <a:spLocks noGrp="1"/>
          </p:cNvSpPr>
          <p:nvPr>
            <p:ph type="body" idx="2"/>
          </p:nvPr>
        </p:nvSpPr>
        <p:spPr>
          <a:xfrm>
            <a:off x="6256365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428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13" name="Google Shape;113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117" name="Google Shape;117;p4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18" name="Google Shape;11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48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121" name="Google Shape;121;p4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22" name="Google Shape;122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9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" name="Google Shape;21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125" name="Google Shape;125;p4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26" name="Google Shape;126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3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5" name="Google Shape;2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9" name="Google Shape;29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4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body" idx="1"/>
          </p:nvPr>
        </p:nvSpPr>
        <p:spPr>
          <a:xfrm>
            <a:off x="609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2"/>
          </p:nvPr>
        </p:nvSpPr>
        <p:spPr>
          <a:xfrm>
            <a:off x="6197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4" name="Google Shape;34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body" idx="2"/>
          </p:nvPr>
        </p:nvSpPr>
        <p:spPr>
          <a:xfrm>
            <a:off x="6193372" y="1859761"/>
            <a:ext cx="5389033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body" idx="3"/>
          </p:nvPr>
        </p:nvSpPr>
        <p:spPr>
          <a:xfrm>
            <a:off x="609600" y="2514600"/>
            <a:ext cx="5386917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body" idx="4"/>
          </p:nvPr>
        </p:nvSpPr>
        <p:spPr>
          <a:xfrm>
            <a:off x="6193372" y="2514600"/>
            <a:ext cx="5389033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6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4" name="Google Shape;44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9COYjna5G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9COYjna5G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g"/><Relationship Id="rId4" Type="http://schemas.openxmlformats.org/officeDocument/2006/relationships/hyperlink" Target="http://www.youtube.com/watch?v=e9COYjna5Go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g"/><Relationship Id="rId4" Type="http://schemas.openxmlformats.org/officeDocument/2006/relationships/hyperlink" Target="http://drive.google.com/file/d/1fDYRV1KBRNUEhDQVdQl8FG-E0PBFDdQi/view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0"/>
          <p:cNvSpPr txBox="1">
            <a:spLocks noGrp="1"/>
          </p:cNvSpPr>
          <p:nvPr>
            <p:ph type="title"/>
          </p:nvPr>
        </p:nvSpPr>
        <p:spPr>
          <a:xfrm>
            <a:off x="609600" y="3962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3-2-1</a:t>
            </a:r>
            <a:endParaRPr dirty="0"/>
          </a:p>
        </p:txBody>
      </p:sp>
      <p:sp>
        <p:nvSpPr>
          <p:cNvPr id="189" name="Google Shape;189;p10"/>
          <p:cNvSpPr txBox="1">
            <a:spLocks noGrp="1"/>
          </p:cNvSpPr>
          <p:nvPr>
            <p:ph type="body" idx="1"/>
          </p:nvPr>
        </p:nvSpPr>
        <p:spPr>
          <a:xfrm>
            <a:off x="609600" y="1539240"/>
            <a:ext cx="66294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As you watch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“A look at gambling addiction,”</a:t>
            </a:r>
            <a:r>
              <a:rPr lang="en-US" dirty="0"/>
              <a:t> use the 3-2-1 strategy to identify:</a:t>
            </a:r>
            <a:endParaRPr dirty="0"/>
          </a:p>
          <a:p>
            <a:pPr marL="752079" lvl="1" indent="-457200" algn="l" rtl="0">
              <a:spcBef>
                <a:spcPts val="520"/>
              </a:spcBef>
              <a:spcAft>
                <a:spcPts val="0"/>
              </a:spcAft>
              <a:buSzPts val="2210"/>
              <a:buFont typeface="Wingdings" panose="05000000000000000000" pitchFamily="2" charset="2"/>
              <a:buChar char="§"/>
            </a:pPr>
            <a:r>
              <a:rPr lang="en-US" sz="2600" dirty="0"/>
              <a:t>3 things that might indicate a person has a gambling problem. </a:t>
            </a:r>
            <a:endParaRPr dirty="0"/>
          </a:p>
          <a:p>
            <a:pPr marL="752079" lvl="1" indent="-457200" algn="l" rtl="0">
              <a:spcBef>
                <a:spcPts val="520"/>
              </a:spcBef>
              <a:spcAft>
                <a:spcPts val="0"/>
              </a:spcAft>
              <a:buSzPts val="2210"/>
              <a:buFont typeface="Wingdings" panose="05000000000000000000" pitchFamily="2" charset="2"/>
              <a:buChar char="§"/>
            </a:pPr>
            <a:r>
              <a:rPr lang="en-US" sz="2600" dirty="0"/>
              <a:t>2 ways that casinos might encourage repeat gamblers. </a:t>
            </a:r>
            <a:endParaRPr dirty="0"/>
          </a:p>
          <a:p>
            <a:pPr marL="752079" lvl="1" indent="-457200" algn="l" rtl="0">
              <a:spcBef>
                <a:spcPts val="520"/>
              </a:spcBef>
              <a:spcAft>
                <a:spcPts val="0"/>
              </a:spcAft>
              <a:buSzPts val="2210"/>
              <a:buFont typeface="Wingdings" panose="05000000000000000000" pitchFamily="2" charset="2"/>
              <a:buChar char="§"/>
            </a:pPr>
            <a:r>
              <a:rPr lang="en-US" sz="2600" dirty="0"/>
              <a:t>1 thing that might help someone quit a gambling addiction.  </a:t>
            </a:r>
            <a:endParaRPr dirty="0"/>
          </a:p>
        </p:txBody>
      </p:sp>
      <p:pic>
        <p:nvPicPr>
          <p:cNvPr id="190" name="Google Shape;190;p10" descr="A close up of a sig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96200" y="1965960"/>
            <a:ext cx="3352800" cy="335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5181b5c2ac_0_3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A Look at Gambling Addiction</a:t>
            </a:r>
            <a:endParaRPr/>
          </a:p>
        </p:txBody>
      </p:sp>
      <p:pic>
        <p:nvPicPr>
          <p:cNvPr id="197" name="Google Shape;197;g35181b5c2ac_0_3" descr="A look at gambling addiction" title="A look at gambling addiction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05138" y="2287523"/>
            <a:ext cx="6381725" cy="358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PSA Poster </a:t>
            </a:r>
            <a:endParaRPr/>
          </a:p>
        </p:txBody>
      </p:sp>
      <p:sp>
        <p:nvSpPr>
          <p:cNvPr id="203" name="Google Shape;203;p11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05730" lvl="0" indent="-20573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Create a Public Service Announcement (PSA) poster that highlights the problems with gambling. </a:t>
            </a:r>
            <a:endParaRPr/>
          </a:p>
          <a:p>
            <a:pPr marL="205730" lvl="0" indent="-20573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With your group, answer the guiding question on your poster: </a:t>
            </a:r>
            <a:endParaRPr/>
          </a:p>
          <a:p>
            <a:pPr marL="205730" lvl="0" indent="-4063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205730" lvl="0" indent="-20573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Use the rubric to complete your poster. </a:t>
            </a:r>
            <a:endParaRPr/>
          </a:p>
        </p:txBody>
      </p:sp>
      <p:sp>
        <p:nvSpPr>
          <p:cNvPr id="204" name="Google Shape;204;p11"/>
          <p:cNvSpPr/>
          <p:nvPr/>
        </p:nvSpPr>
        <p:spPr>
          <a:xfrm>
            <a:off x="1943100" y="3429000"/>
            <a:ext cx="8305800" cy="1066800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rgbClr val="4B719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impact does gambling have on people and society?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181b5c2ac_0_12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Two-Minute Paper</a:t>
            </a:r>
            <a:endParaRPr/>
          </a:p>
        </p:txBody>
      </p:sp>
      <p:sp>
        <p:nvSpPr>
          <p:cNvPr id="211" name="Google Shape;211;g35181b5c2ac_0_12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Take two-minutes to respond to the following prompt:</a:t>
            </a:r>
            <a:endParaRPr dirty="0"/>
          </a:p>
          <a:p>
            <a:pPr marL="918845" lvl="1" indent="-342900" algn="l" rtl="0">
              <a:spcBef>
                <a:spcPts val="0"/>
              </a:spcBef>
              <a:spcAft>
                <a:spcPts val="0"/>
              </a:spcAft>
              <a:buSzPts val="1730"/>
              <a:buFont typeface="Wingdings" panose="05000000000000000000" pitchFamily="2" charset="2"/>
              <a:buChar char="§"/>
            </a:pPr>
            <a:r>
              <a:rPr lang="en-US" sz="2000" dirty="0"/>
              <a:t>How do games of chance and gambling impact individuals, communities, and economies?</a:t>
            </a:r>
            <a:endParaRPr sz="2000"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dirty="0"/>
              <a:t>When the timer goes off, turn your paper in. </a:t>
            </a:r>
            <a:endParaRPr dirty="0"/>
          </a:p>
        </p:txBody>
      </p:sp>
      <p:pic>
        <p:nvPicPr>
          <p:cNvPr id="212" name="Google Shape;212;g35181b5c2ac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39400" y="625750"/>
            <a:ext cx="2143000" cy="100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35181b5c2ac_0_12" title="K20 2-minute timer.mp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90737" y="3731054"/>
            <a:ext cx="4610525" cy="2593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6000"/>
              <a:t>Are the Odds in Your Favor?</a:t>
            </a:r>
            <a:endParaRPr/>
          </a:p>
        </p:txBody>
      </p:sp>
      <p:sp>
        <p:nvSpPr>
          <p:cNvPr id="136" name="Google Shape;136;p2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457200" marR="45718" lvl="0" indent="-393700" algn="l" rtl="0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rPr lang="en-US"/>
              <a:t>A Lesson for Personal Financial Literacy</a:t>
            </a:r>
            <a:endParaRPr/>
          </a:p>
          <a:p>
            <a:pPr marL="457200" marR="45718" lvl="0" indent="-393700" algn="l" rtl="0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r>
              <a:rPr lang="en-US"/>
              <a:t>Standard 12: Gambling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25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42" name="Google Shape;142;p3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None/>
            </a:pPr>
            <a:r>
              <a:rPr lang="en-US" dirty="0"/>
              <a:t>How do games of chance and gambling impact individuals, communities, and economies?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"/>
          <p:cNvSpPr txBox="1">
            <a:spLocks noGrp="1"/>
          </p:cNvSpPr>
          <p:nvPr>
            <p:ph type="title"/>
          </p:nvPr>
        </p:nvSpPr>
        <p:spPr>
          <a:xfrm>
            <a:off x="712706" y="709763"/>
            <a:ext cx="10363200" cy="13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25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48" name="Google Shape;148;p4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None/>
            </a:pPr>
            <a:r>
              <a:rPr lang="en-US" dirty="0"/>
              <a:t>Evaluate the costs and benefits of gambling on individuals and society.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</a:pPr>
            <a:r>
              <a:rPr lang="en-US"/>
              <a:t>The Eleven Game: Rules</a:t>
            </a:r>
            <a:endParaRPr/>
          </a:p>
        </p:txBody>
      </p:sp>
      <p:sp>
        <p:nvSpPr>
          <p:cNvPr id="154" name="Google Shape;154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9566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31775" lvl="0" indent="-231775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 this dice game, the </a:t>
            </a:r>
            <a:r>
              <a:rPr lang="en-US" b="1" dirty="0"/>
              <a:t>only</a:t>
            </a:r>
            <a:r>
              <a:rPr lang="en-US" dirty="0"/>
              <a:t> winning roll is 11. </a:t>
            </a:r>
            <a:endParaRPr dirty="0"/>
          </a:p>
          <a:p>
            <a:pPr marL="231775" lvl="0" indent="-231775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to play:</a:t>
            </a:r>
            <a:endParaRPr dirty="0"/>
          </a:p>
          <a:p>
            <a:pPr marL="800100" lvl="1" indent="-342900"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Player #1 rolls all three dice. The scorekeeper adds one tally to Player #1’s “Total Rolls” column.</a:t>
            </a:r>
            <a:endParaRPr sz="1600" dirty="0"/>
          </a:p>
          <a:p>
            <a:pPr marL="800100" lvl="1" indent="-342900"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If the numbers on the dice total 11, the scorekeeper adds 11 to the player’s score in the “Score” column. If not, the player’s score remains the same. </a:t>
            </a:r>
            <a:endParaRPr sz="1600" i="1" dirty="0"/>
          </a:p>
          <a:p>
            <a:pPr marL="800100" lvl="1" indent="-342900"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Player #1 passes the dice to Player #2. Repeat.</a:t>
            </a:r>
            <a:endParaRPr sz="1600" i="1" dirty="0"/>
          </a:p>
          <a:p>
            <a:pPr marL="231775" lvl="0" indent="-231775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The first player to 99 points is the winner.</a:t>
            </a:r>
            <a:endParaRPr i="1" dirty="0"/>
          </a:p>
          <a:p>
            <a:pPr marL="231775" lvl="0" indent="-231775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The scorekeeper keeps score for both players. </a:t>
            </a:r>
            <a:endParaRPr dirty="0"/>
          </a:p>
          <a:p>
            <a:pPr marL="231775" lvl="0" indent="-231775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The scorekeeper tallies, or counts, the total number of times each player rolls the dice, whether it’s a winning or losing roll. </a:t>
            </a:r>
            <a:endParaRPr i="1" dirty="0"/>
          </a:p>
          <a:p>
            <a:pPr marL="231775" lvl="0" indent="-66675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</a:pPr>
            <a:r>
              <a:rPr lang="en-US"/>
              <a:t>The Eleven Game: Scoring</a:t>
            </a:r>
            <a:endParaRPr/>
          </a:p>
        </p:txBody>
      </p:sp>
      <p:sp>
        <p:nvSpPr>
          <p:cNvPr id="160" name="Google Shape;160;p6"/>
          <p:cNvSpPr txBox="1">
            <a:spLocks noGrp="1"/>
          </p:cNvSpPr>
          <p:nvPr>
            <p:ph type="body" idx="1"/>
          </p:nvPr>
        </p:nvSpPr>
        <p:spPr>
          <a:xfrm>
            <a:off x="415600" y="1536632"/>
            <a:ext cx="9719000" cy="5116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231775" lvl="0" indent="-244157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Count the number of times each player rolled the dice, regardless of whether they won the roll. (This number should be about the same for both players.)</a:t>
            </a:r>
            <a:endParaRPr dirty="0"/>
          </a:p>
          <a:p>
            <a:pPr marL="231775" lvl="0" indent="-244157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Next, record the number of times each player scored the winning number. </a:t>
            </a:r>
            <a:br>
              <a:rPr lang="en-US" dirty="0"/>
            </a:br>
            <a:r>
              <a:rPr lang="en-US" dirty="0"/>
              <a:t>(99 points = 9 winning rolls, 44 points = 4 winning rolls, etc.)</a:t>
            </a:r>
            <a:endParaRPr dirty="0"/>
          </a:p>
          <a:p>
            <a:pPr marL="231775" lvl="0" indent="-244157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For each player, write the ratio of the winning rolls to the number of total rolls as a fraction. </a:t>
            </a:r>
            <a:endParaRPr dirty="0"/>
          </a:p>
          <a:p>
            <a:pPr marL="1064198" lvl="2" indent="-3429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Use the number of winning rolls for the numerator, and the number of total rolls as the denominator. If the winning player has 9 winning rolls out of a total of 15 total rolls, their ratio is 9/15, which reduces down to 3/5. If the losing player has 4 winning rolls out of a total of 15 rolls, their ratio is 4/15.</a:t>
            </a:r>
            <a:endParaRPr sz="1600" dirty="0"/>
          </a:p>
          <a:p>
            <a:pPr marL="231775" lvl="0" indent="-244157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Change each fraction into a percentage by dividing the numerator by the denominator. </a:t>
            </a:r>
            <a:endParaRPr dirty="0"/>
          </a:p>
          <a:p>
            <a:pPr marL="1013398" lvl="2" indent="-28575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For example, 3/5 = 60%. The fraction of 4/15 = 26%.</a:t>
            </a:r>
            <a:endParaRPr sz="1600" dirty="0"/>
          </a:p>
        </p:txBody>
      </p:sp>
      <p:sp>
        <p:nvSpPr>
          <p:cNvPr id="161" name="Google Shape;161;p6"/>
          <p:cNvSpPr/>
          <p:nvPr/>
        </p:nvSpPr>
        <p:spPr>
          <a:xfrm rot="-1542653">
            <a:off x="10790309" y="1996874"/>
            <a:ext cx="943266" cy="94326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6F131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6"/>
          <p:cNvSpPr/>
          <p:nvPr/>
        </p:nvSpPr>
        <p:spPr>
          <a:xfrm rot="1019595">
            <a:off x="10895224" y="2952414"/>
            <a:ext cx="943266" cy="94326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25400" cap="flat" cmpd="sng">
            <a:solidFill>
              <a:srgbClr val="4B719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"/>
          <p:cNvSpPr/>
          <p:nvPr/>
        </p:nvSpPr>
        <p:spPr>
          <a:xfrm rot="-1278610">
            <a:off x="10883353" y="3872952"/>
            <a:ext cx="943266" cy="94326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were the percentage scores in this game?</a:t>
            </a:r>
            <a:endParaRPr/>
          </a:p>
        </p:txBody>
      </p:sp>
      <p:graphicFrame>
        <p:nvGraphicFramePr>
          <p:cNvPr id="169" name="Google Shape;169;p7"/>
          <p:cNvGraphicFramePr/>
          <p:nvPr/>
        </p:nvGraphicFramePr>
        <p:xfrm>
          <a:off x="762000" y="2133600"/>
          <a:ext cx="9677400" cy="4191000"/>
        </p:xfrm>
        <a:graphic>
          <a:graphicData uri="http://schemas.openxmlformats.org/drawingml/2006/table">
            <a:tbl>
              <a:tblPr firstRow="1" bandRow="1">
                <a:noFill/>
                <a:tableStyleId>{340DB1FA-B31D-4588-8ED3-DF180D3F0E52}</a:tableStyleId>
              </a:tblPr>
              <a:tblGrid>
                <a:gridCol w="483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2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Winning Percentages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5D10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Losing Percentages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5D10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4C0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4C0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609600" y="23112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Discussion</a:t>
            </a:r>
            <a:endParaRPr dirty="0"/>
          </a:p>
        </p:txBody>
      </p:sp>
      <p:sp>
        <p:nvSpPr>
          <p:cNvPr id="175" name="Google Shape;175;p8"/>
          <p:cNvSpPr txBox="1">
            <a:spLocks noGrp="1"/>
          </p:cNvSpPr>
          <p:nvPr>
            <p:ph type="body" idx="1"/>
          </p:nvPr>
        </p:nvSpPr>
        <p:spPr>
          <a:xfrm>
            <a:off x="651641" y="1628053"/>
            <a:ext cx="10134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 dirty="0"/>
              <a:t>In looking at the list of winners' percentages, what is the mode percentage? (Note: Mode is the most frequent percentage.)</a:t>
            </a:r>
            <a:endParaRPr dirty="0"/>
          </a:p>
          <a:p>
            <a:pPr marL="514350" lvl="0" indent="-514350" algn="l" rtl="0">
              <a:spcBef>
                <a:spcPts val="481"/>
              </a:spcBef>
              <a:spcAft>
                <a:spcPts val="0"/>
              </a:spcAft>
              <a:buSzPct val="100000"/>
              <a:buAutoNum type="arabicPeriod"/>
            </a:pPr>
            <a:r>
              <a:rPr lang="en-US" dirty="0"/>
              <a:t>In looking at the list of losers' percentages, what is the mode percentage?</a:t>
            </a:r>
            <a:endParaRPr dirty="0"/>
          </a:p>
          <a:p>
            <a:pPr marL="514350" lvl="0" indent="-514350" algn="l" rtl="0">
              <a:spcBef>
                <a:spcPts val="481"/>
              </a:spcBef>
              <a:spcAft>
                <a:spcPts val="0"/>
              </a:spcAft>
              <a:buSzPct val="100000"/>
              <a:buAutoNum type="arabicPeriod"/>
            </a:pPr>
            <a:r>
              <a:rPr lang="en-US" dirty="0"/>
              <a:t>Gambling is staking money on the outcome of games that are primarily based on chance. If you were to gamble on a game, what percentage or odds would you want to favor you? 50/50? 60/40? Higher?</a:t>
            </a:r>
            <a:endParaRPr dirty="0"/>
          </a:p>
          <a:p>
            <a:pPr marL="514350" lvl="0" indent="-514350" algn="l" rtl="0">
              <a:spcBef>
                <a:spcPts val="481"/>
              </a:spcBef>
              <a:spcAft>
                <a:spcPts val="0"/>
              </a:spcAft>
              <a:buSzPct val="100000"/>
              <a:buAutoNum type="arabicPeriod"/>
            </a:pPr>
            <a:r>
              <a:rPr lang="en-US" dirty="0"/>
              <a:t>Looking at the odds (percentages) on the board, would you "gamble" (place any money) on your chances of winning? Why or why not?</a:t>
            </a:r>
            <a:endParaRPr dirty="0"/>
          </a:p>
          <a:p>
            <a:pPr marL="514350" lvl="0" indent="-514350" algn="l" rtl="0">
              <a:spcBef>
                <a:spcPts val="481"/>
              </a:spcBef>
              <a:spcAft>
                <a:spcPts val="0"/>
              </a:spcAft>
              <a:buSzPct val="100000"/>
              <a:buAutoNum type="arabicPeriod"/>
            </a:pPr>
            <a:r>
              <a:rPr lang="en-US" dirty="0"/>
              <a:t>What about other games of chance? Would you be willing to gamble on a winning lottery ticket? A horse race? The outcome of a football game before it happens? Why or why not?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"/>
          <p:cNvSpPr txBox="1">
            <a:spLocks noGrp="1"/>
          </p:cNvSpPr>
          <p:nvPr>
            <p:ph type="title"/>
          </p:nvPr>
        </p:nvSpPr>
        <p:spPr>
          <a:xfrm>
            <a:off x="609600" y="1446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S-I-T</a:t>
            </a:r>
            <a:endParaRPr/>
          </a:p>
        </p:txBody>
      </p:sp>
      <p:sp>
        <p:nvSpPr>
          <p:cNvPr id="181" name="Google Shape;181;p9"/>
          <p:cNvSpPr txBox="1">
            <a:spLocks noGrp="1"/>
          </p:cNvSpPr>
          <p:nvPr>
            <p:ph type="body" idx="1"/>
          </p:nvPr>
        </p:nvSpPr>
        <p:spPr>
          <a:xfrm>
            <a:off x="609600" y="1390400"/>
            <a:ext cx="10005900" cy="42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As you read the article, complete the following:</a:t>
            </a:r>
            <a:endParaRPr dirty="0"/>
          </a:p>
          <a:p>
            <a:pPr marL="1041108" lvl="3" indent="-3429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730"/>
              <a:buFont typeface="Wingdings" panose="05000000000000000000" pitchFamily="2" charset="2"/>
              <a:buChar char="§"/>
            </a:pPr>
            <a:r>
              <a:rPr lang="en-US" sz="2000" dirty="0"/>
              <a:t>Write down something that </a:t>
            </a:r>
            <a:r>
              <a:rPr lang="en-US" sz="2000" b="1" i="1" dirty="0"/>
              <a:t>surprises </a:t>
            </a:r>
            <a:r>
              <a:rPr lang="en-US" sz="2000" dirty="0"/>
              <a:t>you.</a:t>
            </a:r>
            <a:endParaRPr sz="2000" dirty="0"/>
          </a:p>
          <a:p>
            <a:pPr marL="1041108" lvl="3" indent="-3429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730"/>
              <a:buFont typeface="Wingdings" panose="05000000000000000000" pitchFamily="2" charset="2"/>
              <a:buChar char="§"/>
            </a:pPr>
            <a:r>
              <a:rPr lang="en-US" sz="2000" dirty="0"/>
              <a:t>Write down something that </a:t>
            </a:r>
            <a:r>
              <a:rPr lang="en-US" sz="2000" b="1" i="1" dirty="0"/>
              <a:t>interests </a:t>
            </a:r>
            <a:r>
              <a:rPr lang="en-US" sz="2000" dirty="0"/>
              <a:t>you.</a:t>
            </a:r>
            <a:endParaRPr sz="2000" dirty="0"/>
          </a:p>
          <a:p>
            <a:pPr marL="1041108" lvl="3" indent="-3429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730"/>
              <a:buFont typeface="Wingdings" panose="05000000000000000000" pitchFamily="2" charset="2"/>
              <a:buChar char="§"/>
            </a:pPr>
            <a:r>
              <a:rPr lang="en-US" sz="2000" dirty="0"/>
              <a:t>Write down something that </a:t>
            </a:r>
            <a:r>
              <a:rPr lang="en-US" sz="2000" b="1" i="1" dirty="0"/>
              <a:t>troubles </a:t>
            </a:r>
            <a:r>
              <a:rPr lang="en-US" sz="2000" dirty="0"/>
              <a:t>you, or a </a:t>
            </a:r>
            <a:r>
              <a:rPr lang="en-US" sz="2000" b="1" i="1" dirty="0"/>
              <a:t>takeaway </a:t>
            </a:r>
            <a:r>
              <a:rPr lang="en-US" sz="2000" dirty="0"/>
              <a:t>from the article.</a:t>
            </a:r>
            <a:endParaRPr sz="2000" dirty="0"/>
          </a:p>
          <a:p>
            <a:pPr marL="205729" lvl="0" indent="-205729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sz="2000" dirty="0"/>
              <a:t>Be prepared to share your thoughts with the class.</a:t>
            </a:r>
            <a:endParaRPr sz="20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Follow up question:</a:t>
            </a:r>
            <a:endParaRPr dirty="0"/>
          </a:p>
          <a:p>
            <a:pPr marL="914400" lvl="1" indent="-355600" algn="l" rtl="0">
              <a:spcBef>
                <a:spcPts val="12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292929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Given that the probability of winning these games of chance is so poor, why do people continue to gamble on them?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 dirty="0"/>
          </a:p>
          <a:p>
            <a:pPr marL="514350" lvl="0" indent="-349250" algn="l" rtl="0"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82" name="Google Shape;182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1775" y="325675"/>
            <a:ext cx="1260625" cy="138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esentation Templat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909</Words>
  <Application>Microsoft Office PowerPoint</Application>
  <PresentationFormat>Widescreen</PresentationFormat>
  <Paragraphs>68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Georgia</vt:lpstr>
      <vt:lpstr>Arial</vt:lpstr>
      <vt:lpstr>Noto Sans Symbols</vt:lpstr>
      <vt:lpstr>Wingdings</vt:lpstr>
      <vt:lpstr>Calibri</vt:lpstr>
      <vt:lpstr>Constantia</vt:lpstr>
      <vt:lpstr>Presentation Template</vt:lpstr>
      <vt:lpstr>LEARN theme</vt:lpstr>
      <vt:lpstr>PowerPoint Presentation</vt:lpstr>
      <vt:lpstr>Are the Odds in Your Favor?</vt:lpstr>
      <vt:lpstr>Essential Question</vt:lpstr>
      <vt:lpstr>Lesson Objective</vt:lpstr>
      <vt:lpstr>The Eleven Game: Rules</vt:lpstr>
      <vt:lpstr>The Eleven Game: Scoring</vt:lpstr>
      <vt:lpstr>What were the percentage scores in this game?</vt:lpstr>
      <vt:lpstr>Discussion</vt:lpstr>
      <vt:lpstr>S-I-T</vt:lpstr>
      <vt:lpstr>3-2-1</vt:lpstr>
      <vt:lpstr>A Look at Gambling Addiction</vt:lpstr>
      <vt:lpstr>PSA Poster </vt:lpstr>
      <vt:lpstr>Two-Minute Paper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McLeod Porter, Delma</cp:lastModifiedBy>
  <cp:revision>1</cp:revision>
  <dcterms:created xsi:type="dcterms:W3CDTF">2011-02-10T18:04:52Z</dcterms:created>
  <dcterms:modified xsi:type="dcterms:W3CDTF">2025-05-05T19:39:52Z</dcterms:modified>
</cp:coreProperties>
</file>