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12"/>
  </p:notesMasterIdLst>
  <p:sldIdLst>
    <p:sldId id="256" r:id="rId2"/>
    <p:sldId id="262" r:id="rId3"/>
    <p:sldId id="261" r:id="rId4"/>
    <p:sldId id="264" r:id="rId5"/>
    <p:sldId id="263" r:id="rId6"/>
    <p:sldId id="266" r:id="rId7"/>
    <p:sldId id="267" r:id="rId8"/>
    <p:sldId id="268" r:id="rId9"/>
    <p:sldId id="270" r:id="rId10"/>
    <p:sldId id="26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8"/>
  </p:normalViewPr>
  <p:slideViewPr>
    <p:cSldViewPr snapToGrid="0" snapToObjects="1">
      <p:cViewPr varScale="1">
        <p:scale>
          <a:sx n="151" d="100"/>
          <a:sy n="151" d="100"/>
        </p:scale>
        <p:origin x="51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2837700"/>
            <a:ext cx="3458700" cy="2305800"/>
            <a:chOff x="310150" y="-217625"/>
            <a:chExt cx="3458700" cy="2305800"/>
          </a:xfrm>
        </p:grpSpPr>
        <p:grpSp>
          <p:nvGrpSpPr>
            <p:cNvPr id="11" name="Shape 11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" name="Shape 12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" name="Shape 13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" name="Shape 17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" name="Shape 18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" name="Shape 1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" name="Shape 2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" name="Shape 2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25" name="Shape 2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26" name="Shape 2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7" name="Shape 2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8" name="Shape 2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" name="Shape 3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" name="Shape 3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" name="Shape 3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pic>
        <p:nvPicPr>
          <p:cNvPr id="40" name="Shape 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18150" y="2017600"/>
            <a:ext cx="4707699" cy="110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9A821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35" name="Shape 23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236" name="Shape 23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37" name="Shape 23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8" name="Shape 23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9" name="Shape 23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0" name="Shape 24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1" name="Shape 24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2" name="Shape 24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43" name="Shape 24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44" name="Shape 2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5" name="Shape 2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6" name="Shape 2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7" name="Shape 2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9" name="Shape 2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rgbClr val="9A8219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434343"/>
                </a:solidFill>
              </a:rPr>
              <a:t>‹#›</a:t>
            </a:fld>
            <a:endParaRPr lang="en">
              <a:solidFill>
                <a:srgbClr val="43434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258" name="Shape 258"/>
          <p:cNvSpPr/>
          <p:nvPr/>
        </p:nvSpPr>
        <p:spPr>
          <a:xfrm rot="10800000">
            <a:off x="0" y="0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59" name="Shape 259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260" name="Shape 260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1" name="Shape 26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2" name="Shape 26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4" name="Shape 26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67" name="Shape 267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8" name="Shape 26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3" name="Shape 27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rgbClr val="383838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Shape 27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276" name="Shape 27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2" name="Shape 282"/>
          <p:cNvGrpSpPr/>
          <p:nvPr/>
        </p:nvGrpSpPr>
        <p:grpSpPr>
          <a:xfrm>
            <a:off x="-157" y="3772619"/>
            <a:ext cx="2056197" cy="1370798"/>
            <a:chOff x="3274650" y="-614875"/>
            <a:chExt cx="3458700" cy="2305800"/>
          </a:xfrm>
        </p:grpSpPr>
        <p:sp>
          <p:nvSpPr>
            <p:cNvPr id="283" name="Shape 28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89" name="Shape 28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0" name="Shape 2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red">
    <p:bg>
      <p:bgPr>
        <a:solidFill>
          <a:srgbClr val="6B1214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294" name="Shape 294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295" name="Shape 295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96" name="Shape 2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7" name="Shape 2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8" name="Shape 2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9" name="Shape 2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0" name="Shape 3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1" name="Shape 3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02" name="Shape 302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03" name="Shape 3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4" name="Shape 3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5" name="Shape 3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6" name="Shape 3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7" name="Shape 3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8" name="Shape 3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09" name="Shape 309"/>
          <p:cNvGrpSpPr/>
          <p:nvPr/>
        </p:nvGrpSpPr>
        <p:grpSpPr>
          <a:xfrm>
            <a:off x="846" y="3751278"/>
            <a:ext cx="2075219" cy="1383480"/>
            <a:chOff x="310150" y="-217625"/>
            <a:chExt cx="3458700" cy="2305800"/>
          </a:xfrm>
        </p:grpSpPr>
        <p:grpSp>
          <p:nvGrpSpPr>
            <p:cNvPr id="310" name="Shape 31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1" name="Shape 31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2" name="Shape 31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3" name="Shape 31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4" name="Shape 31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5" name="Shape 31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6" name="Shape 31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17" name="Shape 31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8" name="Shape 31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9" name="Shape 31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0" name="Shape 32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1" name="Shape 32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2" name="Shape 32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3" name="Shape 32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blue">
    <p:bg>
      <p:bgPr>
        <a:solidFill>
          <a:srgbClr val="1A2836"/>
        </a:solid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327" name="Shape 327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328" name="Shape 328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29" name="Shape 32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4" name="Shape 33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5" name="Shape 335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36" name="Shape 33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8" name="Shape 33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9" name="Shape 33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42" name="Shape 342"/>
          <p:cNvGrpSpPr/>
          <p:nvPr/>
        </p:nvGrpSpPr>
        <p:grpSpPr>
          <a:xfrm>
            <a:off x="804" y="3757353"/>
            <a:ext cx="2065881" cy="1377254"/>
            <a:chOff x="803750" y="-275225"/>
            <a:chExt cx="3458700" cy="2305800"/>
          </a:xfrm>
        </p:grpSpPr>
        <p:grpSp>
          <p:nvGrpSpPr>
            <p:cNvPr id="343" name="Shape 34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4" name="Shape 3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7" name="Shape 3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50" name="Shape 350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51" name="Shape 35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3" name="Shape 35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4" name="Shape 35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06" name="Shape 4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 gray">
    <p:bg>
      <p:bgPr>
        <a:solidFill>
          <a:srgbClr val="43434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5" name="Shape 4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46" name="Shape 4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red">
    <p:bg>
      <p:bgPr>
        <a:solidFill>
          <a:srgbClr val="6B1214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56" name="Shape 56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57" name="Shape 5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58" name="Shape 5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59" name="Shape 5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1" name="Shape 6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2" name="Shape 6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3" name="Shape 6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64" name="Shape 64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65" name="Shape 65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6" name="Shape 66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7" name="Shape 67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8" name="Shape 68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0" name="Shape 70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blue">
    <p:bg>
      <p:bgPr>
        <a:solidFill>
          <a:srgbClr val="1A2836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75" name="Shape 7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76" name="Shape 7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77" name="Shape 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8" name="Shape 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9" name="Shape 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0" name="Shape 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1" name="Shape 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2" name="Shape 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83" name="Shape 8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84" name="Shape 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5" name="Shape 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9" name="Shape 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yellow">
    <p:bg>
      <p:bgPr>
        <a:solidFill>
          <a:srgbClr val="9A8219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ct val="100000"/>
              <a:buNone/>
              <a:defRPr sz="2800">
                <a:solidFill>
                  <a:srgbClr val="EFEFE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94" name="Shape 94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95" name="Shape 95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96" name="Shape 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1" name="Shape 1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02" name="Shape 10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03" name="Shape 1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4" name="Shape 1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8" name="Shape 1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rgbClr val="43434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12" name="Shape 112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113" name="Shape 11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red">
    <p:bg>
      <p:bgPr>
        <a:solidFill>
          <a:srgbClr val="6B1214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22" name="Shape 122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123" name="Shape 12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4" name="Shape 1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5" name="Shape 1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6" name="Shape 1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9" name="Shape 1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31" name="Shape 13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yellow">
    <p:bg>
      <p:bgPr>
        <a:solidFill>
          <a:srgbClr val="9A8219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58" name="Shape 158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159" name="Shape 15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0" name="Shape 16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4" name="Shape 16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5" name="Shape 16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66" name="Shape 16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7" name="Shape 16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1A283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5" name="Shape 215"/>
          <p:cNvGrpSpPr/>
          <p:nvPr/>
        </p:nvGrpSpPr>
        <p:grpSpPr>
          <a:xfrm flipH="1">
            <a:off x="5685300" y="2837825"/>
            <a:ext cx="3458700" cy="2305800"/>
            <a:chOff x="803750" y="-275225"/>
            <a:chExt cx="3458700" cy="2305800"/>
          </a:xfrm>
        </p:grpSpPr>
        <p:grpSp>
          <p:nvGrpSpPr>
            <p:cNvPr id="216" name="Shape 21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17" name="Shape 21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8" name="Shape 21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2" name="Shape 22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23" name="Shape 22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24" name="Shape 2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6" name="Shape 2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7" name="Shape 2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8" name="Shape 2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9" name="Shape 2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rgbClr val="1A2836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9H3gvnN468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573" y="3410093"/>
            <a:ext cx="5452024" cy="9541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Does My Vote Count?  </a:t>
            </a:r>
          </a:p>
          <a:p>
            <a:pPr algn="ctr"/>
            <a:r>
              <a:rPr lang="en-US" sz="2800" dirty="0"/>
              <a:t>The Electoral College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950" y="101525"/>
            <a:ext cx="5219700" cy="57270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Individual Writing Assignment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950" y="676669"/>
            <a:ext cx="6749500" cy="3677969"/>
          </a:xfrm>
          <a:ln>
            <a:solidFill>
              <a:srgbClr val="0070C0"/>
            </a:solidFill>
          </a:ln>
        </p:spPr>
        <p:txBody>
          <a:bodyPr/>
          <a:lstStyle/>
          <a:p>
            <a:pPr>
              <a:buNone/>
            </a:pPr>
            <a:r>
              <a:rPr lang="en-US" i="1" dirty="0">
                <a:solidFill>
                  <a:srgbClr val="FF0000"/>
                </a:solidFill>
              </a:rPr>
              <a:t>You are a campaign manager for your party’s presidential candidate. It is two months before the November election. Look at the electoral college map provided.  You are to: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i="1" dirty="0">
                <a:solidFill>
                  <a:srgbClr val="0070C0"/>
                </a:solidFill>
              </a:rPr>
              <a:t>Identify how many electoral votes your candidate currently has and how many more are needed to win.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i="1" dirty="0">
                <a:solidFill>
                  <a:srgbClr val="0070C0"/>
                </a:solidFill>
              </a:rPr>
              <a:t>Identify states that are leaning toward your candidate and swing states that are a toss up.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i="1" dirty="0">
                <a:solidFill>
                  <a:srgbClr val="0070C0"/>
                </a:solidFill>
              </a:rPr>
              <a:t>Write an email to your candidate</a:t>
            </a:r>
            <a:r>
              <a:rPr lang="en-US" i="1" dirty="0">
                <a:solidFill>
                  <a:srgbClr val="0070C0"/>
                </a:solidFill>
              </a:rPr>
              <a:t>. Describe a campaigning strategy in the key states that will lead to his victory.</a:t>
            </a:r>
          </a:p>
          <a:p>
            <a:pPr marL="285750" indent="-285750"/>
            <a:endParaRPr lang="en-US" i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332" y="3911600"/>
            <a:ext cx="1246668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11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Guiding 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i="1" dirty="0"/>
              <a:t>Does my vote count in Presidential elections?</a:t>
            </a:r>
          </a:p>
          <a:p>
            <a:pPr>
              <a:buNone/>
            </a:pPr>
            <a:r>
              <a:rPr lang="en-US" sz="2000" i="1" dirty="0"/>
              <a:t>How does the Electoral College affect voting in the US?</a:t>
            </a:r>
          </a:p>
        </p:txBody>
      </p:sp>
    </p:spTree>
    <p:extLst>
      <p:ext uri="{BB962C8B-B14F-4D97-AF65-F5344CB8AC3E}">
        <p14:creationId xmlns:p14="http://schemas.microsoft.com/office/powerpoint/2010/main" val="235175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34151"/>
            <a:ext cx="3486602" cy="218541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35658"/>
              </p:ext>
            </p:extLst>
          </p:nvPr>
        </p:nvGraphicFramePr>
        <p:xfrm>
          <a:off x="311700" y="2619567"/>
          <a:ext cx="3486602" cy="1414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411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George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W. Bush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Republican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VP- Dick Cheney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Popular Vote: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50,456,002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Percentage:  47.9%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Gore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Democrat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VP-Joe Lieberman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Popular Vote: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50,999,897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Percentage: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      48.4%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25162" y="1104138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Who won the 2000 Presidential election?</a:t>
            </a:r>
          </a:p>
        </p:txBody>
      </p:sp>
    </p:spTree>
    <p:extLst>
      <p:ext uri="{BB962C8B-B14F-4D97-AF65-F5344CB8AC3E}">
        <p14:creationId xmlns:p14="http://schemas.microsoft.com/office/powerpoint/2010/main" val="487776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34151"/>
            <a:ext cx="3486602" cy="218541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35658"/>
              </p:ext>
            </p:extLst>
          </p:nvPr>
        </p:nvGraphicFramePr>
        <p:xfrm>
          <a:off x="311700" y="2619567"/>
          <a:ext cx="3486602" cy="1414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411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George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W. Bush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Republican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VP- Dick Cheney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Popular Vote: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50,456,002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Percentage:  47.9%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Gore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Democrat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VP-Joe Lieberman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Popular Vote: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50,999,897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Percentage: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      48.4%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25162" y="1104138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Who won the 2000 Presidential election?</a:t>
            </a:r>
          </a:p>
          <a:p>
            <a:endParaRPr lang="en-US" sz="2400" dirty="0"/>
          </a:p>
          <a:p>
            <a:r>
              <a:rPr lang="en-US" sz="2400" dirty="0"/>
              <a:t>Why did George Bush win and not Al Gore?</a:t>
            </a:r>
          </a:p>
        </p:txBody>
      </p:sp>
    </p:spTree>
    <p:extLst>
      <p:ext uri="{BB962C8B-B14F-4D97-AF65-F5344CB8AC3E}">
        <p14:creationId xmlns:p14="http://schemas.microsoft.com/office/powerpoint/2010/main" val="280869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</a:t>
            </a:r>
            <a:r>
              <a:rPr lang="en-US"/>
              <a:t>the following video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hlinkClick r:id="rId2"/>
              </a:rPr>
              <a:t>The Trouble with the Electoral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57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40" y="195306"/>
            <a:ext cx="6814873" cy="49481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7602" y="195306"/>
            <a:ext cx="210351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1600" b="1" dirty="0"/>
              <a:t>How did Gore win the popular vote but lose the presidency?</a:t>
            </a:r>
          </a:p>
          <a:p>
            <a:pPr marL="457200" indent="-457200">
              <a:buAutoNum type="arabicPeriod"/>
            </a:pPr>
            <a:endParaRPr lang="en-US" sz="1600" b="1" dirty="0"/>
          </a:p>
          <a:p>
            <a:pPr marL="457200" indent="-457200">
              <a:buAutoNum type="arabicPeriod"/>
            </a:pPr>
            <a:endParaRPr lang="en-US" sz="1600" b="1" dirty="0"/>
          </a:p>
          <a:p>
            <a:pPr marL="457200" indent="-457200">
              <a:buAutoNum type="arabicPeriod"/>
            </a:pPr>
            <a:r>
              <a:rPr lang="en-US" sz="1600" b="1" dirty="0"/>
              <a:t>How did the Electoral College impact the 2000 election?</a:t>
            </a:r>
          </a:p>
          <a:p>
            <a:pPr marL="457200" indent="-457200"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5702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212908"/>
            <a:ext cx="8520600" cy="5727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Understanding the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Electoral College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5515" y="834845"/>
            <a:ext cx="8520600" cy="3416400"/>
          </a:xfrm>
        </p:spPr>
        <p:txBody>
          <a:bodyPr/>
          <a:lstStyle/>
          <a:p>
            <a:pPr>
              <a:buNone/>
            </a:pPr>
            <a:r>
              <a:rPr lang="en-US" dirty="0"/>
              <a:t>Student Activity:</a:t>
            </a:r>
          </a:p>
          <a:p>
            <a:pPr marL="342900" indent="-342900">
              <a:buAutoNum type="arabicPeriod"/>
            </a:pPr>
            <a:r>
              <a:rPr lang="en-US" i="1" dirty="0"/>
              <a:t>Place your name on the graphic organizer.</a:t>
            </a:r>
          </a:p>
          <a:p>
            <a:pPr marL="342900" indent="-342900">
              <a:buAutoNum type="arabicPeriod"/>
            </a:pPr>
            <a:r>
              <a:rPr lang="en-US" i="1" dirty="0"/>
              <a:t>You will read one handout about the Electoral College.   </a:t>
            </a:r>
          </a:p>
          <a:p>
            <a:pPr marL="342900" indent="-342900">
              <a:buAutoNum type="arabicPeriod"/>
            </a:pPr>
            <a:r>
              <a:rPr lang="en-US" i="1" dirty="0"/>
              <a:t>Once you have completed your reading, write down </a:t>
            </a:r>
            <a:r>
              <a:rPr lang="en-US" sz="2400" i="1" dirty="0"/>
              <a:t>5 </a:t>
            </a:r>
            <a:r>
              <a:rPr lang="en-US" i="1" dirty="0"/>
              <a:t>important facts that you think others should know from the reading.  </a:t>
            </a:r>
          </a:p>
          <a:p>
            <a:pPr marL="342900" indent="-342900">
              <a:buAutoNum type="arabicPeriod"/>
            </a:pPr>
            <a:r>
              <a:rPr lang="en-US" i="1" dirty="0"/>
              <a:t>You will write these facts under the heading on your graphic organizer </a:t>
            </a:r>
            <a:r>
              <a:rPr lang="en-US" i="1" u="sng" dirty="0"/>
              <a:t>that is the same as the handout you read.</a:t>
            </a:r>
          </a:p>
        </p:txBody>
      </p:sp>
    </p:spTree>
    <p:extLst>
      <p:ext uri="{BB962C8B-B14F-4D97-AF65-F5344CB8AC3E}">
        <p14:creationId xmlns:p14="http://schemas.microsoft.com/office/powerpoint/2010/main" val="3459198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Jot Reading Strategy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/>
              <a:t>To help read your handout more easily: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</a:rPr>
              <a:t>Read only one or two paragraphs at a time.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</a:rPr>
              <a:t>Write down main ideas or phrases in the margin of what you just read.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766" y="445025"/>
            <a:ext cx="1966143" cy="196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28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Group Notes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533" y="1"/>
            <a:ext cx="2808586" cy="186771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643" y="1010348"/>
            <a:ext cx="8028561" cy="3814571"/>
          </a:xfrm>
        </p:spPr>
        <p:txBody>
          <a:bodyPr/>
          <a:lstStyle/>
          <a:p>
            <a:pPr>
              <a:buNone/>
            </a:pPr>
            <a:endParaRPr lang="en-US" sz="1800" dirty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en-US" sz="1800" dirty="0">
                <a:solidFill>
                  <a:srgbClr val="0070C0"/>
                </a:solidFill>
              </a:rPr>
              <a:t>Share the 5 facts that you found </a:t>
            </a:r>
            <a:r>
              <a:rPr lang="en-US" sz="1800" dirty="0"/>
              <a:t>in the reading with your group.</a:t>
            </a:r>
          </a:p>
          <a:p>
            <a:pPr marL="342900" indent="-342900">
              <a:buAutoNum type="arabicPeriod"/>
            </a:pPr>
            <a:r>
              <a:rPr lang="en-US" sz="1800" dirty="0">
                <a:solidFill>
                  <a:srgbClr val="C00000"/>
                </a:solidFill>
              </a:rPr>
              <a:t>Choose which 8 facts </a:t>
            </a:r>
            <a:r>
              <a:rPr lang="en-US" sz="1800" dirty="0"/>
              <a:t>you will share with the class from your group. You will have to decide which facts are the best.</a:t>
            </a:r>
          </a:p>
          <a:p>
            <a:pPr marL="342900" indent="-342900">
              <a:buAutoNum type="arabicPeriod"/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Write down the 8 facts </a:t>
            </a:r>
            <a:r>
              <a:rPr lang="en-US" sz="1800" dirty="0"/>
              <a:t>on Chart paper to share.</a:t>
            </a:r>
          </a:p>
          <a:p>
            <a:pPr>
              <a:buNone/>
            </a:pPr>
            <a:r>
              <a:rPr lang="en-US" sz="1800" dirty="0">
                <a:solidFill>
                  <a:schemeClr val="tx1"/>
                </a:solidFill>
              </a:rPr>
              <a:t>4.  Decide </a:t>
            </a:r>
            <a:r>
              <a:rPr lang="en-US" sz="1800" dirty="0">
                <a:solidFill>
                  <a:srgbClr val="C00000"/>
                </a:solidFill>
              </a:rPr>
              <a:t>who will each share 1 or 2</a:t>
            </a:r>
            <a:r>
              <a:rPr lang="en-US" sz="1800" dirty="0">
                <a:solidFill>
                  <a:schemeClr val="tx1"/>
                </a:solidFill>
              </a:rPr>
              <a:t> of the facts.  All group members should participate.</a:t>
            </a:r>
          </a:p>
        </p:txBody>
      </p:sp>
    </p:spTree>
    <p:extLst>
      <p:ext uri="{BB962C8B-B14F-4D97-AF65-F5344CB8AC3E}">
        <p14:creationId xmlns:p14="http://schemas.microsoft.com/office/powerpoint/2010/main" val="1858814758"/>
      </p:ext>
    </p:extLst>
  </p:cSld>
  <p:clrMapOvr>
    <a:masterClrMapping/>
  </p:clrMapOvr>
</p:sld>
</file>

<file path=ppt/theme/theme1.xml><?xml version="1.0" encoding="utf-8"?>
<a:theme xmlns:a="http://schemas.openxmlformats.org/drawingml/2006/main" name="K20 Center General 2016">
  <a:themeElements>
    <a:clrScheme name="Custom 1">
      <a:dk1>
        <a:srgbClr val="2E2E2E"/>
      </a:dk1>
      <a:lt1>
        <a:srgbClr val="FFFFFF"/>
      </a:lt1>
      <a:dk2>
        <a:srgbClr val="2E2E2E"/>
      </a:dk2>
      <a:lt2>
        <a:srgbClr val="848F8F"/>
      </a:lt2>
      <a:accent1>
        <a:srgbClr val="910D28"/>
      </a:accent1>
      <a:accent2>
        <a:srgbClr val="3E5C61"/>
      </a:accent2>
      <a:accent3>
        <a:srgbClr val="BED7D3"/>
      </a:accent3>
      <a:accent4>
        <a:srgbClr val="85592C"/>
      </a:accent4>
      <a:accent5>
        <a:srgbClr val="C1C1C1"/>
      </a:accent5>
      <a:accent6>
        <a:srgbClr val="5E050D"/>
      </a:accent6>
      <a:hlink>
        <a:srgbClr val="289CC7"/>
      </a:hlink>
      <a:folHlink>
        <a:srgbClr val="6D8F9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366</Words>
  <Application>Microsoft Office PowerPoint</Application>
  <PresentationFormat>On-screen Show (16:9)</PresentationFormat>
  <Paragraphs>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Roboto</vt:lpstr>
      <vt:lpstr>Roboto Condensed</vt:lpstr>
      <vt:lpstr>Wingdings</vt:lpstr>
      <vt:lpstr>K20 Center General 2016</vt:lpstr>
      <vt:lpstr>PowerPoint Presentation</vt:lpstr>
      <vt:lpstr>Guiding Questions</vt:lpstr>
      <vt:lpstr>PowerPoint Presentation</vt:lpstr>
      <vt:lpstr>PowerPoint Presentation</vt:lpstr>
      <vt:lpstr>Watch the following video</vt:lpstr>
      <vt:lpstr>PowerPoint Presentation</vt:lpstr>
      <vt:lpstr>Understanding the Electoral College</vt:lpstr>
      <vt:lpstr>Stop and Jot Reading Strategy</vt:lpstr>
      <vt:lpstr>Creating Group Notes</vt:lpstr>
      <vt:lpstr>Individual Writing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McHale, Susan</dc:creator>
  <cp:lastModifiedBy>McHale, Susan</cp:lastModifiedBy>
  <cp:revision>34</cp:revision>
  <dcterms:modified xsi:type="dcterms:W3CDTF">2017-08-24T21:30:29Z</dcterms:modified>
</cp:coreProperties>
</file>