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9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D10B1-6C36-42AE-B685-401C3CA4D623}" v="2" dt="2023-06-13T18:07:22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68036"/>
  </p:normalViewPr>
  <p:slideViewPr>
    <p:cSldViewPr snapToGrid="0" snapToObjects="1">
      <p:cViewPr varScale="1">
        <p:scale>
          <a:sx n="95" d="100"/>
          <a:sy n="95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" name="Shape 4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043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timer</a:t>
            </a:r>
            <a:r>
              <a:rPr lang="en-US" baseline="0" dirty="0"/>
              <a:t> line is activated by a click. It may seem like nothing is happening, but the line should wipe away as two minutes passes.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8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33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2837700"/>
            <a:ext cx="3458700" cy="2305800"/>
            <a:chOff x="310150" y="-217625"/>
            <a:chExt cx="3458700" cy="2305800"/>
          </a:xfrm>
        </p:grpSpPr>
        <p:grpSp>
          <p:nvGrpSpPr>
            <p:cNvPr id="11" name="Shape 11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" name="Shape 12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" name="Shape 13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" name="Shape 17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" name="Shape 18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" name="Shape 1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" name="Shape 2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" name="Shape 2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25" name="Shape 2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26" name="Shape 2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7" name="Shape 2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8" name="Shape 2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" name="Shape 3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" name="Shape 3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" name="Shape 3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pic>
        <p:nvPicPr>
          <p:cNvPr id="40" name="Shape 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18150" y="2017600"/>
            <a:ext cx="4707699" cy="110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1A283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5" name="Shape 215"/>
          <p:cNvGrpSpPr/>
          <p:nvPr/>
        </p:nvGrpSpPr>
        <p:grpSpPr>
          <a:xfrm flipH="1">
            <a:off x="5685300" y="2837825"/>
            <a:ext cx="3458700" cy="2305800"/>
            <a:chOff x="803750" y="-275225"/>
            <a:chExt cx="3458700" cy="2305800"/>
          </a:xfrm>
        </p:grpSpPr>
        <p:grpSp>
          <p:nvGrpSpPr>
            <p:cNvPr id="216" name="Shape 21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17" name="Shape 21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8" name="Shape 21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2" name="Shape 22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23" name="Shape 22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24" name="Shape 2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6" name="Shape 2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7" name="Shape 2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8" name="Shape 2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9" name="Shape 2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rgbClr val="1A2836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9A821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35" name="Shape 23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236" name="Shape 23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37" name="Shape 23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8" name="Shape 23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9" name="Shape 23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0" name="Shape 24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1" name="Shape 24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2" name="Shape 24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43" name="Shape 24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44" name="Shape 2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5" name="Shape 2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6" name="Shape 2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7" name="Shape 2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9" name="Shape 2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rgbClr val="9A8219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434343"/>
                </a:solidFill>
              </a:rPr>
              <a:t>‹#›</a:t>
            </a:fld>
            <a:endParaRPr lang="en">
              <a:solidFill>
                <a:srgbClr val="43434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258" name="Shape 258"/>
          <p:cNvSpPr/>
          <p:nvPr/>
        </p:nvSpPr>
        <p:spPr>
          <a:xfrm rot="10800000">
            <a:off x="0" y="0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59" name="Shape 259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260" name="Shape 260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1" name="Shape 26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2" name="Shape 26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4" name="Shape 26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67" name="Shape 267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8" name="Shape 26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3" name="Shape 27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rgbClr val="383838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Shape 27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276" name="Shape 27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2" name="Shape 282"/>
          <p:cNvGrpSpPr/>
          <p:nvPr/>
        </p:nvGrpSpPr>
        <p:grpSpPr>
          <a:xfrm>
            <a:off x="-157" y="3772619"/>
            <a:ext cx="2056197" cy="1370798"/>
            <a:chOff x="3274650" y="-614875"/>
            <a:chExt cx="3458700" cy="2305800"/>
          </a:xfrm>
        </p:grpSpPr>
        <p:sp>
          <p:nvSpPr>
            <p:cNvPr id="283" name="Shape 28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89" name="Shape 28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0" name="Shape 2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red">
    <p:bg>
      <p:bgPr>
        <a:solidFill>
          <a:srgbClr val="6B1214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294" name="Shape 294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295" name="Shape 295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96" name="Shape 2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7" name="Shape 2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8" name="Shape 2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9" name="Shape 2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0" name="Shape 3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1" name="Shape 3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02" name="Shape 302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03" name="Shape 3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4" name="Shape 3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5" name="Shape 3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6" name="Shape 3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7" name="Shape 3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8" name="Shape 3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09" name="Shape 309"/>
          <p:cNvGrpSpPr/>
          <p:nvPr/>
        </p:nvGrpSpPr>
        <p:grpSpPr>
          <a:xfrm>
            <a:off x="846" y="3751278"/>
            <a:ext cx="2075219" cy="1383480"/>
            <a:chOff x="310150" y="-217625"/>
            <a:chExt cx="3458700" cy="2305800"/>
          </a:xfrm>
        </p:grpSpPr>
        <p:grpSp>
          <p:nvGrpSpPr>
            <p:cNvPr id="310" name="Shape 31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1" name="Shape 31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2" name="Shape 31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3" name="Shape 31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4" name="Shape 31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5" name="Shape 31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6" name="Shape 31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17" name="Shape 31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8" name="Shape 31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9" name="Shape 31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0" name="Shape 32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1" name="Shape 32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2" name="Shape 32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3" name="Shape 32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blue">
    <p:bg>
      <p:bgPr>
        <a:solidFill>
          <a:srgbClr val="1A2836"/>
        </a:solid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327" name="Shape 327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328" name="Shape 328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29" name="Shape 32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4" name="Shape 33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5" name="Shape 335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36" name="Shape 33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8" name="Shape 33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9" name="Shape 33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42" name="Shape 342"/>
          <p:cNvGrpSpPr/>
          <p:nvPr/>
        </p:nvGrpSpPr>
        <p:grpSpPr>
          <a:xfrm>
            <a:off x="804" y="3757353"/>
            <a:ext cx="2065881" cy="1377254"/>
            <a:chOff x="803750" y="-275225"/>
            <a:chExt cx="3458700" cy="2305800"/>
          </a:xfrm>
        </p:grpSpPr>
        <p:grpSp>
          <p:nvGrpSpPr>
            <p:cNvPr id="343" name="Shape 34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4" name="Shape 3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7" name="Shape 3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50" name="Shape 350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51" name="Shape 35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3" name="Shape 35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4" name="Shape 35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06" name="Shape 4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09" name="Shape 40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0" name="Shape 41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11" name="Shape 411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412" name="Shape 41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13" name="Shape 41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4" name="Shape 41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5" name="Shape 41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6" name="Shape 41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7" name="Shape 41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8" name="Shape 41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419" name="Shape 41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20" name="Shape 42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1" name="Shape 42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2" name="Shape 42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3" name="Shape 42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4" name="Shape 42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 gray">
    <p:bg>
      <p:bgPr>
        <a:solidFill>
          <a:srgbClr val="43434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5" name="Shape 4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46" name="Shape 4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red">
    <p:bg>
      <p:bgPr>
        <a:solidFill>
          <a:srgbClr val="6B1214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56" name="Shape 56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57" name="Shape 5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58" name="Shape 5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59" name="Shape 5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1" name="Shape 6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2" name="Shape 6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3" name="Shape 6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64" name="Shape 64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65" name="Shape 65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6" name="Shape 66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7" name="Shape 67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8" name="Shape 68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0" name="Shape 70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blue">
    <p:bg>
      <p:bgPr>
        <a:solidFill>
          <a:srgbClr val="1A2836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75" name="Shape 7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76" name="Shape 7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77" name="Shape 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8" name="Shape 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9" name="Shape 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0" name="Shape 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1" name="Shape 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2" name="Shape 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83" name="Shape 8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84" name="Shape 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5" name="Shape 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9" name="Shape 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yellow">
    <p:bg>
      <p:bgPr>
        <a:solidFill>
          <a:srgbClr val="9A8219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ct val="100000"/>
              <a:buNone/>
              <a:defRPr sz="2800">
                <a:solidFill>
                  <a:srgbClr val="EFEFE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94" name="Shape 94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95" name="Shape 95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96" name="Shape 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1" name="Shape 1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02" name="Shape 10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03" name="Shape 1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4" name="Shape 1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8" name="Shape 1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rgbClr val="43434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12" name="Shape 112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113" name="Shape 11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red">
    <p:bg>
      <p:bgPr>
        <a:solidFill>
          <a:srgbClr val="6B1214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22" name="Shape 122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123" name="Shape 12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4" name="Shape 1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5" name="Shape 1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6" name="Shape 1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9" name="Shape 1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31" name="Shape 13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yellow">
    <p:bg>
      <p:bgPr>
        <a:solidFill>
          <a:srgbClr val="9A8219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58" name="Shape 158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159" name="Shape 15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0" name="Shape 16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4" name="Shape 16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5" name="Shape 16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66" name="Shape 16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7" name="Shape 16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 userDrawn="1"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6B121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95" name="Shape 195"/>
          <p:cNvGrpSpPr/>
          <p:nvPr/>
        </p:nvGrpSpPr>
        <p:grpSpPr>
          <a:xfrm flipH="1">
            <a:off x="5685300" y="2837700"/>
            <a:ext cx="3458700" cy="2305800"/>
            <a:chOff x="310150" y="-217625"/>
            <a:chExt cx="3458700" cy="2305800"/>
          </a:xfrm>
        </p:grpSpPr>
        <p:grpSp>
          <p:nvGrpSpPr>
            <p:cNvPr id="196" name="Shape 196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7" name="Shape 19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8" name="Shape 19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2" name="Shape 20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03" name="Shape 20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04" name="Shape 20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5" name="Shape 20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7" name="Shape 20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8" name="Shape 20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9" name="Shape 20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 dirty="0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7" r:id="rId16"/>
    <p:sldLayoutId id="2147483668" r:id="rId17"/>
    <p:sldLayoutId id="2147483669" r:id="rId18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400" dirty="0" err="1"/>
              <a:t>Awesometh</a:t>
            </a:r>
            <a:r>
              <a:rPr lang="en-US" sz="4400" dirty="0"/>
              <a:t> Degree of a Function</a:t>
            </a:r>
            <a:endParaRPr sz="4400" dirty="0"/>
          </a:p>
        </p:txBody>
      </p:sp>
      <p:sp>
        <p:nvSpPr>
          <p:cNvPr id="437" name="Shape 437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How do we know if a pattern is correct or not?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Two-Minute Paper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6000" dirty="0"/>
              <a:t>Polynomial Functions</a:t>
            </a:r>
          </a:p>
          <a:p>
            <a:r>
              <a:rPr lang="en-US" dirty="0"/>
              <a:t>Write as much as you can about this in 2 minutes</a:t>
            </a:r>
          </a:p>
          <a:p>
            <a:endParaRPr lang="en-US" dirty="0"/>
          </a:p>
          <a:p>
            <a:r>
              <a:rPr lang="en-US" dirty="0"/>
              <a:t>What did you write? Share time.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04967" y="3092799"/>
            <a:ext cx="8134066" cy="272955"/>
            <a:chOff x="627797" y="504962"/>
            <a:chExt cx="8134066" cy="2729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5" name="Straight Connector 4"/>
            <p:cNvCxnSpPr/>
            <p:nvPr/>
          </p:nvCxnSpPr>
          <p:spPr>
            <a:xfrm>
              <a:off x="627797" y="641439"/>
              <a:ext cx="813406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27797" y="504962"/>
              <a:ext cx="272955" cy="27295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GB" sz="1200" dirty="0"/>
                <a:t>2</a:t>
              </a:r>
              <a:endParaRPr lang="en-US" sz="1200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182806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464860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746914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28968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311022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593076" y="504962"/>
              <a:ext cx="272955" cy="27295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ctr"/>
            <a:lstStyle/>
            <a:p>
              <a:pPr algn="ctr"/>
              <a:endParaRPr lang="en-US" sz="12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148085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430139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712193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994247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276301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558355" y="504962"/>
              <a:ext cx="272955" cy="27295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GB" sz="1200" dirty="0"/>
                <a:t>1</a:t>
              </a:r>
              <a:endParaRPr lang="en-US" sz="12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5113364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395418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677472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959526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241580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6523634" y="504962"/>
              <a:ext cx="272955" cy="27295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ctr"/>
            <a:lstStyle/>
            <a:p>
              <a:pPr algn="ctr"/>
              <a:endParaRPr lang="en-US" sz="12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7078643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60697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642751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924805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206859" y="559553"/>
              <a:ext cx="0" cy="16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8488908" y="504962"/>
              <a:ext cx="272955" cy="27295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GB" sz="1200" dirty="0"/>
                <a:t>0</a:t>
              </a:r>
              <a:endParaRPr lang="en-US" sz="12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815879" y="4555117"/>
            <a:ext cx="3815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know if a pattern </a:t>
            </a:r>
            <a:r>
              <a:rPr lang="en-US"/>
              <a:t>is correct or not?</a:t>
            </a:r>
          </a:p>
        </p:txBody>
      </p:sp>
    </p:spTree>
    <p:extLst>
      <p:ext uri="{BB962C8B-B14F-4D97-AF65-F5344CB8AC3E}">
        <p14:creationId xmlns:p14="http://schemas.microsoft.com/office/powerpoint/2010/main" val="135397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Sort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339" y="2094611"/>
            <a:ext cx="3321587" cy="29531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r>
              <a:rPr lang="en-US" dirty="0"/>
              <a:t>Use the constants, variables, operations, and exponents to construct functions</a:t>
            </a:r>
          </a:p>
          <a:p>
            <a:r>
              <a:rPr lang="en-US" dirty="0"/>
              <a:t>Use your graphing calculator to see what your function looks like</a:t>
            </a:r>
          </a:p>
          <a:p>
            <a:r>
              <a:rPr lang="en-US" dirty="0"/>
              <a:t>Write down your observations on your handout</a:t>
            </a:r>
          </a:p>
          <a:p>
            <a:r>
              <a:rPr lang="en-US" dirty="0"/>
              <a:t>Be creative! Explore!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5879" y="4555117"/>
            <a:ext cx="3815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know if a pattern </a:t>
            </a:r>
            <a:r>
              <a:rPr lang="en-US"/>
              <a:t>is correct or not?</a:t>
            </a:r>
          </a:p>
        </p:txBody>
      </p:sp>
    </p:spTree>
    <p:extLst>
      <p:ext uri="{BB962C8B-B14F-4D97-AF65-F5344CB8AC3E}">
        <p14:creationId xmlns:p14="http://schemas.microsoft.com/office/powerpoint/2010/main" val="170406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Inverted Pyramid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you’re done with your data sheet, turn to a partner</a:t>
            </a:r>
          </a:p>
          <a:p>
            <a:r>
              <a:rPr lang="en-US" dirty="0"/>
              <a:t>Share your findings, both interesting and generalizations</a:t>
            </a:r>
          </a:p>
          <a:p>
            <a:r>
              <a:rPr lang="en-US" dirty="0"/>
              <a:t>Now, find another partnership to make a group of four</a:t>
            </a:r>
          </a:p>
          <a:p>
            <a:r>
              <a:rPr lang="en-US" dirty="0"/>
              <a:t>Repeat the sharing process</a:t>
            </a:r>
          </a:p>
          <a:p>
            <a:r>
              <a:rPr lang="en-US" dirty="0"/>
              <a:t>Finally, what groups would like to share their most interesting finding or generalization with the class?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5879" y="4555117"/>
            <a:ext cx="3815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know if a pattern </a:t>
            </a:r>
            <a:r>
              <a:rPr lang="en-US"/>
              <a:t>is correct or not?</a:t>
            </a:r>
          </a:p>
        </p:txBody>
      </p:sp>
    </p:spTree>
    <p:extLst>
      <p:ext uri="{BB962C8B-B14F-4D97-AF65-F5344CB8AC3E}">
        <p14:creationId xmlns:p14="http://schemas.microsoft.com/office/powerpoint/2010/main" val="75783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039" y="1152475"/>
            <a:ext cx="4289942" cy="36352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35138"/>
            <a:ext cx="4823826" cy="3416400"/>
          </a:xfrm>
        </p:spPr>
        <p:txBody>
          <a:bodyPr/>
          <a:lstStyle/>
          <a:p>
            <a:r>
              <a:rPr lang="en-US" dirty="0"/>
              <a:t>Find a partner</a:t>
            </a:r>
          </a:p>
          <a:p>
            <a:r>
              <a:rPr lang="en-US" dirty="0"/>
              <a:t>Work together to determine the ‘truthiness’ of the statements</a:t>
            </a:r>
          </a:p>
          <a:p>
            <a:r>
              <a:rPr lang="en-US" dirty="0"/>
              <a:t>Watch out, be diligent; some of them are tricky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879" y="4555117"/>
            <a:ext cx="3815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know if a pattern </a:t>
            </a:r>
            <a:r>
              <a:rPr lang="en-US"/>
              <a:t>is correct or not?</a:t>
            </a:r>
          </a:p>
        </p:txBody>
      </p:sp>
    </p:spTree>
    <p:extLst>
      <p:ext uri="{BB962C8B-B14F-4D97-AF65-F5344CB8AC3E}">
        <p14:creationId xmlns:p14="http://schemas.microsoft.com/office/powerpoint/2010/main" val="109326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Splash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2793007" cy="3416400"/>
          </a:xfrm>
        </p:spPr>
        <p:txBody>
          <a:bodyPr/>
          <a:lstStyle/>
          <a:p>
            <a:r>
              <a:rPr lang="en-US" dirty="0"/>
              <a:t>Polynomial</a:t>
            </a:r>
          </a:p>
          <a:p>
            <a:r>
              <a:rPr lang="en-US" dirty="0"/>
              <a:t>Degree</a:t>
            </a:r>
          </a:p>
          <a:p>
            <a:r>
              <a:rPr lang="en-US" dirty="0"/>
              <a:t>X- and Y-Intercepts</a:t>
            </a:r>
          </a:p>
          <a:p>
            <a:r>
              <a:rPr lang="en-US" dirty="0"/>
              <a:t>Maximum and Minimum</a:t>
            </a:r>
          </a:p>
          <a:p>
            <a:r>
              <a:rPr lang="en-US" dirty="0"/>
              <a:t>End Behavior</a:t>
            </a:r>
          </a:p>
          <a:p>
            <a:r>
              <a:rPr lang="en-US" dirty="0"/>
              <a:t>Turning Points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253563" y="858307"/>
            <a:ext cx="4763385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sz="18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dirty="0"/>
              <a:t>Look back on your two-minute paper, and reflect on what you said that was correct, and what you learned that wasn’t correct.</a:t>
            </a:r>
          </a:p>
          <a:p>
            <a:r>
              <a:rPr lang="en-US" dirty="0"/>
              <a:t>Using these 6 words, construct a paragraph.</a:t>
            </a:r>
          </a:p>
          <a:p>
            <a:r>
              <a:rPr lang="en-US" dirty="0"/>
              <a:t>Be accurate, and as in-depth as possible</a:t>
            </a:r>
          </a:p>
          <a:p>
            <a:r>
              <a:rPr lang="en-US" dirty="0"/>
              <a:t>Keep in mind the essential question: How do we know if a pattern is correct or not?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879" y="4555117"/>
            <a:ext cx="3815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know if a pattern </a:t>
            </a:r>
            <a:r>
              <a:rPr lang="en-US"/>
              <a:t>is correct or not?</a:t>
            </a:r>
          </a:p>
        </p:txBody>
      </p:sp>
    </p:spTree>
    <p:extLst>
      <p:ext uri="{BB962C8B-B14F-4D97-AF65-F5344CB8AC3E}">
        <p14:creationId xmlns:p14="http://schemas.microsoft.com/office/powerpoint/2010/main" val="1675709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20 Center General 2016">
  <a:themeElements>
    <a:clrScheme name="Custom 1">
      <a:dk1>
        <a:srgbClr val="2E2E2E"/>
      </a:dk1>
      <a:lt1>
        <a:srgbClr val="FFFFFF"/>
      </a:lt1>
      <a:dk2>
        <a:srgbClr val="2E2E2E"/>
      </a:dk2>
      <a:lt2>
        <a:srgbClr val="848F8F"/>
      </a:lt2>
      <a:accent1>
        <a:srgbClr val="910D28"/>
      </a:accent1>
      <a:accent2>
        <a:srgbClr val="3E5C61"/>
      </a:accent2>
      <a:accent3>
        <a:srgbClr val="BED7D3"/>
      </a:accent3>
      <a:accent4>
        <a:srgbClr val="85592C"/>
      </a:accent4>
      <a:accent5>
        <a:srgbClr val="C1C1C1"/>
      </a:accent5>
      <a:accent6>
        <a:srgbClr val="5E050D"/>
      </a:accent6>
      <a:hlink>
        <a:srgbClr val="289CC7"/>
      </a:hlink>
      <a:folHlink>
        <a:srgbClr val="6D8F9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331</Words>
  <Application>Microsoft Office PowerPoint</Application>
  <PresentationFormat>On-screen Show (16:9)</PresentationFormat>
  <Paragraphs>42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Roboto</vt:lpstr>
      <vt:lpstr>Roboto Condensed</vt:lpstr>
      <vt:lpstr>K20 Center General 2016</vt:lpstr>
      <vt:lpstr>PowerPoint Presentation</vt:lpstr>
      <vt:lpstr>Awesometh Degree of a Function</vt:lpstr>
      <vt:lpstr>Two-Minute Paper</vt:lpstr>
      <vt:lpstr>Card Sort</vt:lpstr>
      <vt:lpstr>Inverted Pyramid</vt:lpstr>
      <vt:lpstr>Always, Sometimes, or Never True</vt:lpstr>
      <vt:lpstr>Word Splash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Awesometh Degree of a Function</dc:title>
  <dc:creator>K20 Center</dc:creator>
  <cp:lastModifiedBy>Bigler, Elijah B.</cp:lastModifiedBy>
  <cp:revision>15</cp:revision>
  <dcterms:modified xsi:type="dcterms:W3CDTF">2023-06-13T18:07:25Z</dcterms:modified>
</cp:coreProperties>
</file>