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1"/>
  </p:notesMasterIdLst>
  <p:sldIdLst>
    <p:sldId id="256" r:id="rId2"/>
    <p:sldId id="257" r:id="rId3"/>
    <p:sldId id="258" r:id="rId4"/>
    <p:sldId id="265" r:id="rId5"/>
    <p:sldId id="260" r:id="rId6"/>
    <p:sldId id="266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Roboto Condensed" panose="020B0604020202020204" charset="0"/>
      <p:regular r:id="rId24"/>
      <p:bold r:id="rId25"/>
      <p:italic r:id="rId26"/>
      <p:boldItalic r:id="rId27"/>
    </p:embeddedFont>
    <p:embeddedFont>
      <p:font typeface="Wingdings 2" panose="05020102010507070707" pitchFamily="18" charset="2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4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720" y="84"/>
      </p:cViewPr>
      <p:guideLst>
        <p:guide orient="horz" pos="17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94503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31472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0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75050" y="1428750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[place photo or chart here]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28750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7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6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314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blu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1A2836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25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red">
    <p:bg>
      <p:bgPr>
        <a:solidFill>
          <a:schemeClr val="bg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71D20"/>
              </a:buClr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C4E35A-9159-9949-BC55-44AB60AEC9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40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yellow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A8219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81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sz="2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￮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Font typeface="Arial"/>
              <a:buNone/>
              <a:defRPr sz="14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Font typeface="Arial"/>
              <a:buNone/>
              <a:defRPr sz="14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Font typeface="Arial"/>
              <a:buNone/>
              <a:defRPr sz="14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Font typeface="Arial"/>
              <a:buNone/>
              <a:defRPr sz="14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Font typeface="Arial"/>
              <a:buNone/>
              <a:defRPr sz="14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Font typeface="Arial"/>
              <a:buNone/>
              <a:defRPr sz="14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Font typeface="Arial"/>
              <a:buNone/>
              <a:defRPr sz="14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Font typeface="Arial"/>
              <a:buNone/>
              <a:defRPr sz="14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Font typeface="Arial"/>
              <a:buNone/>
              <a:defRPr sz="14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6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12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05730" indent="-20573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6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17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5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85950"/>
            <a:ext cx="4041775" cy="288429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4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305800" cy="857250"/>
          </a:xfrm>
        </p:spPr>
        <p:txBody>
          <a:bodyPr vert="horz" tIns="4571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4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8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1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 dirty="0"/>
              <a:t>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531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Q0Sk1EAD8JY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Shape 4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471625" y="613000"/>
            <a:ext cx="5591224" cy="387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body" idx="4294967295"/>
          </p:nvPr>
        </p:nvSpPr>
        <p:spPr>
          <a:xfrm>
            <a:off x="5580063" y="655638"/>
            <a:ext cx="3563937" cy="369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</a:pPr>
            <a:r>
              <a:rPr lang="en-US" sz="2400" dirty="0">
                <a:solidFill>
                  <a:schemeClr val="accent2"/>
                </a:solidFill>
                <a:latin typeface="+mj-lt"/>
                <a:ea typeface="Roboto"/>
                <a:sym typeface="Roboto"/>
              </a:rPr>
              <a:t>Imagine you are the cat looking in the mirror. Complete this sentence:</a:t>
            </a:r>
            <a:endParaRPr sz="2400" dirty="0">
              <a:solidFill>
                <a:schemeClr val="accent2"/>
              </a:solidFill>
              <a:latin typeface="+mj-lt"/>
              <a:ea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</a:pPr>
            <a:endParaRPr sz="2400" dirty="0">
              <a:solidFill>
                <a:schemeClr val="accent2"/>
              </a:solidFill>
              <a:latin typeface="+mj-lt"/>
              <a:ea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</a:pPr>
            <a:r>
              <a:rPr lang="en-US" sz="2400" dirty="0">
                <a:solidFill>
                  <a:schemeClr val="accent2"/>
                </a:solidFill>
                <a:latin typeface="+mj-lt"/>
                <a:ea typeface="Roboto"/>
                <a:sym typeface="Roboto"/>
              </a:rPr>
              <a:t>“The best part of me is ___________ because ____________.”</a:t>
            </a:r>
            <a:endParaRPr sz="2400" dirty="0">
              <a:solidFill>
                <a:schemeClr val="accent2"/>
              </a:solidFill>
              <a:latin typeface="+mj-lt"/>
              <a:ea typeface="Roboto"/>
              <a:sym typeface="Roboto"/>
            </a:endParaRPr>
          </a:p>
        </p:txBody>
      </p:sp>
      <p:pic>
        <p:nvPicPr>
          <p:cNvPr id="446" name="Shape 44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1700" y="986720"/>
            <a:ext cx="4497367" cy="3113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subTitle" idx="4294967295"/>
          </p:nvPr>
        </p:nvSpPr>
        <p:spPr>
          <a:xfrm>
            <a:off x="0" y="552450"/>
            <a:ext cx="7034213" cy="123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Font typeface="Roboto"/>
              <a:buNone/>
            </a:pPr>
            <a:r>
              <a:rPr lang="en-US" sz="3200" dirty="0">
                <a:solidFill>
                  <a:schemeClr val="accent4"/>
                </a:solidFill>
                <a:latin typeface="+mj-lt"/>
              </a:rPr>
              <a:t>“The best part of me is ________ because ________ ... ”</a:t>
            </a:r>
            <a:endParaRPr sz="3200" i="0" u="none" strike="noStrike" cap="none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63" name="Shape 463"/>
          <p:cNvSpPr txBox="1">
            <a:spLocks noGrp="1"/>
          </p:cNvSpPr>
          <p:nvPr>
            <p:ph type="body" idx="4294967295"/>
          </p:nvPr>
        </p:nvSpPr>
        <p:spPr>
          <a:xfrm>
            <a:off x="2021770" y="1508920"/>
            <a:ext cx="4232275" cy="369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￮"/>
            </a:pPr>
            <a:r>
              <a:rPr lang="en-US" sz="2400" dirty="0">
                <a:solidFill>
                  <a:schemeClr val="accent2"/>
                </a:solidFill>
                <a:latin typeface="+mj-lt"/>
              </a:rPr>
              <a:t>it/they let me…</a:t>
            </a:r>
            <a:endParaRPr sz="2400" dirty="0">
              <a:solidFill>
                <a:schemeClr val="accent2"/>
              </a:solidFill>
              <a:latin typeface="+mj-lt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￮"/>
            </a:pPr>
            <a:r>
              <a:rPr lang="en-US" sz="2400" dirty="0">
                <a:solidFill>
                  <a:schemeClr val="accent2"/>
                </a:solidFill>
                <a:latin typeface="+mj-lt"/>
              </a:rPr>
              <a:t>it/they take me…</a:t>
            </a:r>
            <a:endParaRPr sz="2400" dirty="0">
              <a:solidFill>
                <a:schemeClr val="accent2"/>
              </a:solidFill>
              <a:latin typeface="+mj-lt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￮"/>
            </a:pPr>
            <a:r>
              <a:rPr lang="en-US" sz="2400" dirty="0">
                <a:solidFill>
                  <a:schemeClr val="accent2"/>
                </a:solidFill>
                <a:latin typeface="+mj-lt"/>
              </a:rPr>
              <a:t>it/they remind me…</a:t>
            </a:r>
            <a:endParaRPr sz="2400" dirty="0">
              <a:solidFill>
                <a:schemeClr val="accent2"/>
              </a:solidFill>
              <a:latin typeface="+mj-lt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￮"/>
            </a:pPr>
            <a:r>
              <a:rPr lang="en-US" sz="2400" dirty="0">
                <a:solidFill>
                  <a:schemeClr val="accent2"/>
                </a:solidFill>
                <a:latin typeface="+mj-lt"/>
              </a:rPr>
              <a:t>it/they look like…</a:t>
            </a:r>
            <a:endParaRPr sz="2400" dirty="0">
              <a:solidFill>
                <a:schemeClr val="accent2"/>
              </a:solidFill>
              <a:latin typeface="+mj-lt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￮"/>
            </a:pPr>
            <a:r>
              <a:rPr lang="en-US" sz="2400" dirty="0">
                <a:solidFill>
                  <a:schemeClr val="accent2"/>
                </a:solidFill>
                <a:latin typeface="+mj-lt"/>
              </a:rPr>
              <a:t>it/they help me…</a:t>
            </a:r>
            <a:endParaRPr sz="2400" dirty="0">
              <a:solidFill>
                <a:schemeClr val="accent2"/>
              </a:solidFill>
              <a:latin typeface="+mj-l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7563808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 Condensed"/>
              <a:buNone/>
            </a:pPr>
            <a:r>
              <a:rPr lang="en-US" sz="3600" dirty="0">
                <a:solidFill>
                  <a:srgbClr val="991B1E"/>
                </a:solidFill>
                <a:latin typeface="Calibri"/>
                <a:cs typeface="Calibri"/>
                <a:sym typeface="Georgia"/>
              </a:rPr>
              <a:t>What is the best part of me?</a:t>
            </a:r>
            <a:endParaRPr sz="3600" dirty="0">
              <a:solidFill>
                <a:srgbClr val="991B1E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subTitle" idx="4294967295"/>
          </p:nvPr>
        </p:nvSpPr>
        <p:spPr>
          <a:xfrm>
            <a:off x="0" y="552450"/>
            <a:ext cx="7034213" cy="123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Font typeface="Roboto"/>
              <a:buNone/>
            </a:pPr>
            <a:r>
              <a:rPr lang="en-US" sz="3200" dirty="0">
                <a:solidFill>
                  <a:schemeClr val="accent4"/>
                </a:solidFill>
                <a:latin typeface="+mj-lt"/>
              </a:rPr>
              <a:t>“The best part of me is ________ because ________ . . . ”</a:t>
            </a:r>
            <a:endParaRPr sz="3200" i="0" u="none" strike="noStrike" cap="none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63" name="Shape 463"/>
          <p:cNvSpPr txBox="1">
            <a:spLocks noGrp="1"/>
          </p:cNvSpPr>
          <p:nvPr>
            <p:ph type="body" idx="4294967295"/>
          </p:nvPr>
        </p:nvSpPr>
        <p:spPr>
          <a:xfrm>
            <a:off x="2021770" y="1508920"/>
            <a:ext cx="4232275" cy="369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￮"/>
            </a:pPr>
            <a:r>
              <a:rPr lang="en-US" sz="2400" dirty="0">
                <a:solidFill>
                  <a:schemeClr val="accent2"/>
                </a:solidFill>
                <a:latin typeface="+mj-lt"/>
              </a:rPr>
              <a:t>it/they let me</a:t>
            </a:r>
            <a:endParaRPr sz="2400" dirty="0">
              <a:solidFill>
                <a:schemeClr val="accent2"/>
              </a:solidFill>
              <a:latin typeface="+mj-lt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￮"/>
            </a:pPr>
            <a:r>
              <a:rPr lang="en-US" sz="2400" dirty="0">
                <a:solidFill>
                  <a:schemeClr val="accent2"/>
                </a:solidFill>
                <a:latin typeface="+mj-lt"/>
              </a:rPr>
              <a:t>it/they take me</a:t>
            </a:r>
            <a:endParaRPr sz="2400" dirty="0">
              <a:solidFill>
                <a:schemeClr val="accent2"/>
              </a:solidFill>
              <a:latin typeface="+mj-lt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￮"/>
            </a:pPr>
            <a:r>
              <a:rPr lang="en-US" sz="2400" dirty="0">
                <a:solidFill>
                  <a:schemeClr val="accent2"/>
                </a:solidFill>
                <a:latin typeface="+mj-lt"/>
              </a:rPr>
              <a:t>it/they remind me</a:t>
            </a:r>
            <a:endParaRPr sz="2400" dirty="0">
              <a:solidFill>
                <a:schemeClr val="accent2"/>
              </a:solidFill>
              <a:latin typeface="+mj-lt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￮"/>
            </a:pPr>
            <a:r>
              <a:rPr lang="en-US" sz="2400" dirty="0">
                <a:solidFill>
                  <a:schemeClr val="accent2"/>
                </a:solidFill>
                <a:latin typeface="+mj-lt"/>
              </a:rPr>
              <a:t>it/they look like</a:t>
            </a:r>
            <a:endParaRPr sz="2400" dirty="0">
              <a:solidFill>
                <a:schemeClr val="accent2"/>
              </a:solidFill>
              <a:latin typeface="+mj-lt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￮"/>
            </a:pPr>
            <a:r>
              <a:rPr lang="en-US" sz="2400" dirty="0">
                <a:solidFill>
                  <a:schemeClr val="accent2"/>
                </a:solidFill>
                <a:latin typeface="+mj-lt"/>
              </a:rPr>
              <a:t>it/they help me</a:t>
            </a:r>
            <a:endParaRPr sz="2400" dirty="0">
              <a:solidFill>
                <a:schemeClr val="accent2"/>
              </a:solidFill>
              <a:latin typeface="+mj-l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3388558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Best Part of Me Read Aloud">
            <a:hlinkClick r:id="" action="ppaction://media"/>
            <a:extLst>
              <a:ext uri="{FF2B5EF4-FFF2-40B4-BE49-F238E27FC236}">
                <a16:creationId xmlns:a16="http://schemas.microsoft.com/office/drawing/2014/main" id="{7073B5AC-F75C-4497-9B52-8CFCE2B9ED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5378" y="666045"/>
            <a:ext cx="6261570" cy="3522133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 Condensed"/>
              <a:buNone/>
            </a:pPr>
            <a:r>
              <a:rPr lang="en-US" dirty="0"/>
              <a:t>Area of Pho-</a:t>
            </a:r>
            <a:r>
              <a:rPr lang="en-US" dirty="0" err="1"/>
              <a:t>cus</a:t>
            </a:r>
            <a:endParaRPr sz="2800" b="0" i="0" u="none" strike="noStrike" cap="none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384922" y="1187051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</a:pPr>
            <a:r>
              <a:rPr lang="en-US" sz="1800" dirty="0"/>
              <a:t>Crop your photo</a:t>
            </a:r>
            <a:endParaRPr sz="1800" b="0" i="0" u="none" strike="noStrike" cap="none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8" name="Shape 478"/>
          <p:cNvSpPr txBox="1">
            <a:spLocks noGrp="1"/>
          </p:cNvSpPr>
          <p:nvPr>
            <p:ph type="body" idx="2"/>
          </p:nvPr>
        </p:nvSpPr>
        <p:spPr>
          <a:xfrm>
            <a:off x="4692300" y="1211746"/>
            <a:ext cx="3994500" cy="3725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8890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dirty="0"/>
              <a:t>Mount it on paper (top or bottom)</a:t>
            </a:r>
            <a:endParaRPr sz="1800" dirty="0"/>
          </a:p>
        </p:txBody>
      </p:sp>
      <p:sp>
        <p:nvSpPr>
          <p:cNvPr id="479" name="Shape 479"/>
          <p:cNvSpPr/>
          <p:nvPr/>
        </p:nvSpPr>
        <p:spPr>
          <a:xfrm>
            <a:off x="4885247" y="1641422"/>
            <a:ext cx="2767500" cy="341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0" name="Shape 4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622592"/>
            <a:ext cx="3416396" cy="3416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Shape 4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8198" y="1744397"/>
            <a:ext cx="1441598" cy="1441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 Condensed"/>
              <a:buNone/>
            </a:pPr>
            <a:r>
              <a:rPr lang="en-US" dirty="0"/>
              <a:t>Area of Pho-</a:t>
            </a:r>
            <a:r>
              <a:rPr lang="en-US" dirty="0" err="1"/>
              <a:t>cus</a:t>
            </a:r>
            <a:r>
              <a:rPr lang="en-US" dirty="0"/>
              <a:t> Poem</a:t>
            </a:r>
            <a:endParaRPr sz="2800" b="0" i="0" u="none" strike="noStrike" cap="none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343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</a:pPr>
            <a:r>
              <a:rPr lang="en-US" sz="1800" dirty="0"/>
              <a:t>What are the physical characteristics of ______________?</a:t>
            </a:r>
            <a:endParaRPr sz="18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</a:pPr>
            <a:r>
              <a:rPr lang="en-US" sz="1800" dirty="0"/>
              <a:t>	Use precise words and comparisons to help others visualize details:</a:t>
            </a:r>
            <a:endParaRPr sz="18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</a:pPr>
            <a:r>
              <a:rPr lang="en-US" sz="1800" dirty="0"/>
              <a:t>	Size, shape, form, close-up details, colors, reflectivity, textures, etc.</a:t>
            </a:r>
            <a:endParaRPr sz="18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</a:pPr>
            <a:r>
              <a:rPr lang="en-US" sz="1800" dirty="0"/>
              <a:t>How does ______________ resemble an inanimate object (a plant, toy, etc.)?</a:t>
            </a:r>
            <a:endParaRPr sz="18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</a:pPr>
            <a:r>
              <a:rPr lang="en-US" sz="1800" dirty="0"/>
              <a:t>In what ways does _____________ help you have fun?</a:t>
            </a:r>
            <a:endParaRPr sz="18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</a:pPr>
            <a:r>
              <a:rPr lang="en-US" sz="1800" dirty="0"/>
              <a:t>In what ways does _____________ help you accomplish important things?</a:t>
            </a:r>
            <a:endParaRPr sz="18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</a:pPr>
            <a:r>
              <a:rPr lang="en-US" sz="1800" dirty="0"/>
              <a:t>When you think about your ______________ what emotions do you feel?</a:t>
            </a:r>
            <a:endParaRPr sz="18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</a:pPr>
            <a:r>
              <a:rPr lang="en-US" sz="1800" dirty="0"/>
              <a:t>If you want to mention one thing about ____________ that you don’t like, what is it?</a:t>
            </a:r>
            <a:endParaRPr sz="18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</a:pPr>
            <a:r>
              <a:rPr lang="en-US" sz="1800" dirty="0"/>
              <a:t>In what ways does your ____________ trigger POSITIVE associations (pleasantly reminding you of people, animals, objects, places, or events)?</a:t>
            </a:r>
            <a:endParaRPr sz="1800" dirty="0"/>
          </a:p>
        </p:txBody>
      </p:sp>
    </p:spTree>
  </p:cSld>
  <p:clrMapOvr>
    <a:masterClrMapping/>
  </p:clrMapOvr>
  <p:transition spd="slow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Template">
  <a:themeElements>
    <a:clrScheme name="Custom 11">
      <a:dk1>
        <a:sysClr val="windowText" lastClr="000000"/>
      </a:dk1>
      <a:lt1>
        <a:sysClr val="window" lastClr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1503A0DF-DD59-460F-82A0-EABC8FD10248}" vid="{A9530E00-6853-43A1-B6A2-5966E5092F93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369</TotalTime>
  <Words>139</Words>
  <Application>Microsoft Office PowerPoint</Application>
  <PresentationFormat>On-screen Show (16:9)</PresentationFormat>
  <Paragraphs>29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Roboto Condensed</vt:lpstr>
      <vt:lpstr>Georgia</vt:lpstr>
      <vt:lpstr>Wingdings 2</vt:lpstr>
      <vt:lpstr>Calibri</vt:lpstr>
      <vt:lpstr>Roboto</vt:lpstr>
      <vt:lpstr>Arial</vt:lpstr>
      <vt:lpstr>Presentation Template</vt:lpstr>
      <vt:lpstr>PowerPoint Presentation</vt:lpstr>
      <vt:lpstr>PowerPoint Presentation</vt:lpstr>
      <vt:lpstr>PowerPoint Presentation</vt:lpstr>
      <vt:lpstr>PowerPoint Presentation</vt:lpstr>
      <vt:lpstr>What is the best part of me?</vt:lpstr>
      <vt:lpstr>PowerPoint Presentation</vt:lpstr>
      <vt:lpstr>PowerPoint Presentation</vt:lpstr>
      <vt:lpstr>Area of Pho-cus</vt:lpstr>
      <vt:lpstr>Area of Pho-cus Poem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 of Pho-cus</dc:title>
  <dc:creator>K20 Center</dc:creator>
  <cp:lastModifiedBy>Kuehn, Elizabeth C.</cp:lastModifiedBy>
  <cp:revision>6</cp:revision>
  <dcterms:modified xsi:type="dcterms:W3CDTF">2018-09-04T16:43:40Z</dcterms:modified>
</cp:coreProperties>
</file>