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8" r:id="rId7"/>
    <p:sldId id="269" r:id="rId8"/>
    <p:sldId id="267" r:id="rId9"/>
    <p:sldId id="270" r:id="rId10"/>
    <p:sldId id="271" r:id="rId11"/>
    <p:sldId id="273" r:id="rId12"/>
    <p:sldId id="274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E1FFAE-C277-41DE-B313-73A80C984298}">
  <a:tblStyle styleId="{4FE1FFAE-C277-41DE-B313-73A80C9842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98"/>
    <p:restoredTop sz="94697"/>
  </p:normalViewPr>
  <p:slideViewPr>
    <p:cSldViewPr snapToGrid="0">
      <p:cViewPr varScale="1">
        <p:scale>
          <a:sx n="102" d="100"/>
          <a:sy n="102" d="100"/>
        </p:scale>
        <p:origin x="200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rram, Jehanne" userId="85e21374-e6a7-4794-bfaa-d28b9d520c64" providerId="ADAL" clId="{83221967-E5AA-1042-9927-FEE6C7F4D64F}"/>
    <pc:docChg chg="modSld">
      <pc:chgData name="Moharram, Jehanne" userId="85e21374-e6a7-4794-bfaa-d28b9d520c64" providerId="ADAL" clId="{83221967-E5AA-1042-9927-FEE6C7F4D64F}" dt="2024-01-08T17:38:54.380" v="4" actId="20577"/>
      <pc:docMkLst>
        <pc:docMk/>
      </pc:docMkLst>
      <pc:sldChg chg="modSp mod">
        <pc:chgData name="Moharram, Jehanne" userId="85e21374-e6a7-4794-bfaa-d28b9d520c64" providerId="ADAL" clId="{83221967-E5AA-1042-9927-FEE6C7F4D64F}" dt="2024-01-08T17:38:54.380" v="4" actId="20577"/>
        <pc:sldMkLst>
          <pc:docMk/>
          <pc:sldMk cId="0" sldId="259"/>
        </pc:sldMkLst>
        <pc:spChg chg="mod">
          <ac:chgData name="Moharram, Jehanne" userId="85e21374-e6a7-4794-bfaa-d28b9d520c64" providerId="ADAL" clId="{83221967-E5AA-1042-9927-FEE6C7F4D64F}" dt="2024-01-08T17:38:54.380" v="4" actId="20577"/>
          <ac:spMkLst>
            <pc:docMk/>
            <pc:sldMk cId="0" sldId="259"/>
            <ac:spMk id="10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Barron, M. Best part of me read aloud. </a:t>
            </a:r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=Q0Sk1EAD8JY</a:t>
            </a:r>
          </a:p>
        </p:txBody>
      </p:sp>
    </p:spTree>
    <p:extLst>
      <p:ext uri="{BB962C8B-B14F-4D97-AF65-F5344CB8AC3E}">
        <p14:creationId xmlns:p14="http://schemas.microsoft.com/office/powerpoint/2010/main" val="1854062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icon to add media</a:t>
            </a: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Q0Sk1EAD8JY" TargetMode="Externa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6BE29-B99B-BD25-8D30-349E08DBE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of Pho-</a:t>
            </a:r>
            <a:r>
              <a:rPr lang="en-US" dirty="0" err="1"/>
              <a:t>cus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40BF9-CC6E-C435-2DF8-E151298501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sz="1800" dirty="0"/>
              <a:t>Crop your photo</a:t>
            </a:r>
          </a:p>
          <a:p>
            <a:pPr marL="76200" indent="0">
              <a:buNone/>
            </a:pP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644ED1-BCC4-6429-2894-C512BAF4D7F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76200" indent="0">
              <a:buNone/>
            </a:pPr>
            <a:r>
              <a:rPr lang="en-US" sz="1800" dirty="0"/>
              <a:t>Mount it on paper (top or bottom)</a:t>
            </a:r>
          </a:p>
          <a:p>
            <a:pPr marL="76200" indent="0">
              <a:buNone/>
            </a:pPr>
            <a:endParaRPr lang="en-US" sz="1800" dirty="0"/>
          </a:p>
        </p:txBody>
      </p:sp>
      <p:pic>
        <p:nvPicPr>
          <p:cNvPr id="5" name="Shape 480">
            <a:extLst>
              <a:ext uri="{FF2B5EF4-FFF2-40B4-BE49-F238E27FC236}">
                <a16:creationId xmlns:a16="http://schemas.microsoft.com/office/drawing/2014/main" id="{5D826347-783A-6EF6-367F-8B90720D2CC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7243" y="1726842"/>
            <a:ext cx="3126259" cy="289458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479">
            <a:extLst>
              <a:ext uri="{FF2B5EF4-FFF2-40B4-BE49-F238E27FC236}">
                <a16:creationId xmlns:a16="http://schemas.microsoft.com/office/drawing/2014/main" id="{4DC6E33A-13E5-35DD-4CFA-D112628FBA57}"/>
              </a:ext>
            </a:extLst>
          </p:cNvPr>
          <p:cNvSpPr/>
          <p:nvPr/>
        </p:nvSpPr>
        <p:spPr>
          <a:xfrm>
            <a:off x="5214761" y="1797941"/>
            <a:ext cx="2364050" cy="2823486"/>
          </a:xfrm>
          <a:prstGeom prst="rect">
            <a:avLst/>
          </a:prstGeom>
          <a:solidFill>
            <a:srgbClr val="F2E6B7"/>
          </a:solidFill>
          <a:ln w="9525" cap="flat" cmpd="sng">
            <a:solidFill>
              <a:srgbClr val="5349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" name="Shape 481">
            <a:extLst>
              <a:ext uri="{FF2B5EF4-FFF2-40B4-BE49-F238E27FC236}">
                <a16:creationId xmlns:a16="http://schemas.microsoft.com/office/drawing/2014/main" id="{FF125C07-4BC6-0FBA-A94A-83B1A04C68A3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75987" y="1850951"/>
            <a:ext cx="1441598" cy="1441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6034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78A0A8-B2DE-040A-E962-88457192F5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</a:pPr>
            <a:r>
              <a:rPr lang="en-US" sz="1800" dirty="0"/>
              <a:t>What are the physical characteristics of ______________?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</a:pPr>
            <a:r>
              <a:rPr lang="en-US" sz="1800" dirty="0"/>
              <a:t>	Use precise words and comparisons to help others visualize details: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</a:pPr>
            <a:r>
              <a:rPr lang="en-US" sz="1800" dirty="0"/>
              <a:t>	Size, shape, form, close-up details, colors, reflectivity, textures, etc.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</a:pPr>
            <a:r>
              <a:rPr lang="en-US" sz="1800" dirty="0"/>
              <a:t>How does ______________ resemble an inanimate object (a plant, toy, etc.)?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</a:pPr>
            <a:r>
              <a:rPr lang="en-US" sz="1800" dirty="0"/>
              <a:t>In what ways does _____________ help you have fun?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</a:pPr>
            <a:r>
              <a:rPr lang="en-US" sz="1800" dirty="0"/>
              <a:t>In what ways does _____________ help you accomplish important things?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</a:pPr>
            <a:r>
              <a:rPr lang="en-US" sz="1800" dirty="0"/>
              <a:t>When you think about your ______________ what emotions do you feel?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</a:pPr>
            <a:r>
              <a:rPr lang="en-US" sz="1800" dirty="0"/>
              <a:t>If you want to mention one thing about ____________ that you don’t like, what is it?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Roboto"/>
              <a:buNone/>
            </a:pPr>
            <a:r>
              <a:rPr lang="en-US" sz="1800" dirty="0"/>
              <a:t>In what ways does your ____________ trigger POSITIVE associations (pleasantly reminding you of people, animals, objects, places, or events)?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190E67-49C4-C10E-F057-2BC3508EF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of Pho-</a:t>
            </a:r>
            <a:r>
              <a:rPr lang="en-US" dirty="0" err="1"/>
              <a:t>cus</a:t>
            </a:r>
            <a:r>
              <a:rPr lang="en-US" dirty="0"/>
              <a:t> Poem</a:t>
            </a:r>
          </a:p>
        </p:txBody>
      </p:sp>
    </p:spTree>
    <p:extLst>
      <p:ext uri="{BB962C8B-B14F-4D97-AF65-F5344CB8AC3E}">
        <p14:creationId xmlns:p14="http://schemas.microsoft.com/office/powerpoint/2010/main" val="377005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Area of Pho-</a:t>
            </a:r>
            <a:r>
              <a:rPr lang="en-US" dirty="0" err="1"/>
              <a:t>cus</a:t>
            </a:r>
            <a:endParaRPr dirty="0"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Photography and Descriptive Poetry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2" y="2028497"/>
            <a:ext cx="7772400" cy="2029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What is the best part of me? 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982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/>
              <a:t>Write </a:t>
            </a:r>
            <a:r>
              <a:rPr lang="en-US" dirty="0"/>
              <a:t>a descriptive poem based on a photograph you take of your favorite personal feature.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438">
            <a:extLst>
              <a:ext uri="{FF2B5EF4-FFF2-40B4-BE49-F238E27FC236}">
                <a16:creationId xmlns:a16="http://schemas.microsoft.com/office/drawing/2014/main" id="{E23F1027-DB2A-3A36-3A37-A675D94B1B21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1471625" y="613000"/>
            <a:ext cx="5591224" cy="3870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510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B5D211-787F-748A-B02B-8397B4BDF697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88312" y="986720"/>
            <a:ext cx="3698488" cy="3113021"/>
          </a:xfrm>
        </p:spPr>
        <p:txBody>
          <a:bodyPr/>
          <a:lstStyle/>
          <a:p>
            <a:pPr marL="76200" indent="0">
              <a:buNone/>
            </a:pPr>
            <a:r>
              <a:rPr lang="en-US" dirty="0">
                <a:solidFill>
                  <a:schemeClr val="accent2"/>
                </a:solidFill>
              </a:rPr>
              <a:t>Imagine you are the cat looking in the mirror.</a:t>
            </a:r>
          </a:p>
          <a:p>
            <a:pPr marL="76200" indent="0">
              <a:buNone/>
            </a:pPr>
            <a:r>
              <a:rPr lang="en-US" dirty="0">
                <a:solidFill>
                  <a:schemeClr val="accent2"/>
                </a:solidFill>
              </a:rPr>
              <a:t>Complete this sentence:</a:t>
            </a:r>
          </a:p>
          <a:p>
            <a:pPr marL="76200" indent="0"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76200" indent="0">
              <a:buNone/>
            </a:pPr>
            <a:r>
              <a:rPr lang="en-US" dirty="0">
                <a:solidFill>
                  <a:schemeClr val="accent2"/>
                </a:solidFill>
              </a:rPr>
              <a:t>“The best part of me is</a:t>
            </a:r>
          </a:p>
          <a:p>
            <a:pPr marL="76200" indent="0">
              <a:buNone/>
            </a:pPr>
            <a:r>
              <a:rPr lang="en-US" dirty="0">
                <a:solidFill>
                  <a:schemeClr val="accent2"/>
                </a:solidFill>
              </a:rPr>
              <a:t>____________because </a:t>
            </a:r>
          </a:p>
          <a:p>
            <a:pPr marL="76200" indent="0">
              <a:buNone/>
            </a:pPr>
            <a:r>
              <a:rPr lang="en-US" dirty="0">
                <a:solidFill>
                  <a:schemeClr val="accent2"/>
                </a:solidFill>
              </a:rPr>
              <a:t>______________.”</a:t>
            </a:r>
          </a:p>
        </p:txBody>
      </p:sp>
      <p:pic>
        <p:nvPicPr>
          <p:cNvPr id="6" name="Shape 446">
            <a:extLst>
              <a:ext uri="{FF2B5EF4-FFF2-40B4-BE49-F238E27FC236}">
                <a16:creationId xmlns:a16="http://schemas.microsoft.com/office/drawing/2014/main" id="{2E8DF082-5289-5D59-BFF7-ABE4ECBD513C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311700" y="986720"/>
            <a:ext cx="4497367" cy="31130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059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D7DBBF-D343-4DB3-B54B-663B8870F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0843" y="1869989"/>
            <a:ext cx="3834714" cy="3029980"/>
          </a:xfrm>
        </p:spPr>
        <p:txBody>
          <a:bodyPr/>
          <a:lstStyle/>
          <a:p>
            <a:pPr marL="533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+mj-lt"/>
              </a:rPr>
              <a:t>it/they let me…</a:t>
            </a:r>
          </a:p>
          <a:p>
            <a:pPr marL="533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+mj-lt"/>
              </a:rPr>
              <a:t>it/they take me…</a:t>
            </a:r>
          </a:p>
          <a:p>
            <a:pPr marL="533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+mj-lt"/>
              </a:rPr>
              <a:t>it/they remind me…</a:t>
            </a:r>
          </a:p>
          <a:p>
            <a:pPr marL="533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+mj-lt"/>
              </a:rPr>
              <a:t>it/they look like…</a:t>
            </a:r>
          </a:p>
          <a:p>
            <a:pPr marL="5334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+mj-lt"/>
              </a:rPr>
              <a:t>it/they help me…</a:t>
            </a:r>
          </a:p>
          <a:p>
            <a:pPr marL="7620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lang="en-US" dirty="0">
              <a:solidFill>
                <a:schemeClr val="accent2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4C6D72-C72B-48DA-A063-E9E1BD8B9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chemeClr val="accent4"/>
                </a:solidFill>
                <a:latin typeface="+mj-lt"/>
              </a:rPr>
              <a:t>The best part of me is ________ </a:t>
            </a:r>
            <a:br>
              <a:rPr lang="en-US" sz="3200" dirty="0">
                <a:solidFill>
                  <a:schemeClr val="accent4"/>
                </a:solidFill>
                <a:latin typeface="+mj-lt"/>
              </a:rPr>
            </a:br>
            <a:r>
              <a:rPr lang="en-US" sz="3200" dirty="0">
                <a:solidFill>
                  <a:schemeClr val="accent4"/>
                </a:solidFill>
                <a:latin typeface="+mj-lt"/>
              </a:rPr>
              <a:t>because ________ ... 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1601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D4801-BF15-AD30-FA69-0A564833D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991B1E"/>
                </a:solidFill>
                <a:latin typeface="Calibri"/>
                <a:cs typeface="Calibri"/>
                <a:sym typeface="Georgia"/>
              </a:rPr>
              <a:t>What is the best part of 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96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3" title="Best Part of Me Read Aloud">
            <a:hlinkClick r:id="" action="ppaction://media"/>
            <a:extLst>
              <a:ext uri="{FF2B5EF4-FFF2-40B4-BE49-F238E27FC236}">
                <a16:creationId xmlns:a16="http://schemas.microsoft.com/office/drawing/2014/main" id="{8D364F42-26F7-4F43-52E7-435D50C39A8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35378" y="666045"/>
            <a:ext cx="6261570" cy="352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0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Lesson Slides (Save As Template)" id="{B82688CD-F3F8-D743-BDCF-16F2D764311C}" vid="{25510A98-A159-F442-9F20-8C42A87FEC3C}"/>
    </a:ext>
  </a:extLst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Lesson Slides (Save As Template)" id="{B82688CD-F3F8-D743-BDCF-16F2D764311C}" vid="{EE08A19D-6F28-774F-AFE2-A57B6E693195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theme</Template>
  <TotalTime>41</TotalTime>
  <Words>280</Words>
  <Application>Microsoft Macintosh PowerPoint</Application>
  <PresentationFormat>On-screen Show (16:9)</PresentationFormat>
  <Paragraphs>33</Paragraphs>
  <Slides>11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Noto Sans Symbols</vt:lpstr>
      <vt:lpstr>Roboto</vt:lpstr>
      <vt:lpstr>LEARN theme</vt:lpstr>
      <vt:lpstr>LEARN theme</vt:lpstr>
      <vt:lpstr>PowerPoint Presentation</vt:lpstr>
      <vt:lpstr>Area of Pho-cus</vt:lpstr>
      <vt:lpstr>Essential Question</vt:lpstr>
      <vt:lpstr>Lesson Objectives</vt:lpstr>
      <vt:lpstr>PowerPoint Presentation</vt:lpstr>
      <vt:lpstr>PowerPoint Presentation</vt:lpstr>
      <vt:lpstr>The best part of me is ________  because ________ ... ”</vt:lpstr>
      <vt:lpstr>What is the best part of me?</vt:lpstr>
      <vt:lpstr>PowerPoint Presentation</vt:lpstr>
      <vt:lpstr>Area of Pho-cus</vt:lpstr>
      <vt:lpstr>Area of Pho-cus Poem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Moharram, Jehanne</dc:creator>
  <cp:lastModifiedBy>Moharram, Jehanne</cp:lastModifiedBy>
  <cp:revision>4</cp:revision>
  <dcterms:created xsi:type="dcterms:W3CDTF">2023-12-06T19:54:21Z</dcterms:created>
  <dcterms:modified xsi:type="dcterms:W3CDTF">2024-01-08T17:38:58Z</dcterms:modified>
</cp:coreProperties>
</file>