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sldIdLst>
    <p:sldId id="256" r:id="rId2"/>
    <p:sldId id="257" r:id="rId3"/>
    <p:sldId id="258" r:id="rId4"/>
    <p:sldId id="259" r:id="rId5"/>
    <p:sldId id="261" r:id="rId6"/>
    <p:sldId id="262" r:id="rId7"/>
    <p:sldId id="266" r:id="rId8"/>
    <p:sldId id="263" r:id="rId9"/>
    <p:sldId id="265" r:id="rId10"/>
    <p:sldId id="264"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26" autoAdjust="0"/>
    <p:restoredTop sz="94660"/>
  </p:normalViewPr>
  <p:slideViewPr>
    <p:cSldViewPr snapToGrid="0" showGuides="1">
      <p:cViewPr varScale="1">
        <p:scale>
          <a:sx n="176" d="100"/>
          <a:sy n="176" d="100"/>
        </p:scale>
        <p:origin x="17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428750"/>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428750"/>
            <a:ext cx="3124200" cy="3257550"/>
          </a:xfrm>
        </p:spPr>
        <p:txBody>
          <a:bodyPr tIns="0"/>
          <a:lstStyle>
            <a:lvl1pPr>
              <a:buSzPct val="100000"/>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a:noFill/>
          <a:ln>
            <a:noFill/>
          </a:ln>
        </p:spPr>
        <p:txBody>
          <a:bodyPr lIns="91421" tIns="91421" rIns="91421" bIns="91421" anchor="ctr" anchorCtr="0"/>
          <a:lstStyle>
            <a:lvl1pPr algn="l" rtl="0">
              <a:spcBef>
                <a:spcPts val="0"/>
              </a:spcBef>
              <a:buSzPct val="100000"/>
              <a:buFont typeface="Georgia"/>
              <a:buNone/>
              <a:defRPr sz="3600" b="0">
                <a:solidFill>
                  <a:srgbClr val="991B1E"/>
                </a:solidFill>
                <a:latin typeface="Calibri"/>
                <a:ea typeface="Georgia"/>
                <a:cs typeface="Calibri"/>
                <a:sym typeface="Georgia"/>
              </a:defRPr>
            </a:lvl1pPr>
            <a:lvl2pPr algn="l" rtl="0">
              <a:spcBef>
                <a:spcPts val="0"/>
              </a:spcBef>
              <a:buSzPct val="100000"/>
              <a:buFont typeface="Georgia"/>
              <a:buNone/>
              <a:defRPr sz="3600" b="0">
                <a:solidFill>
                  <a:schemeClr val="lt1"/>
                </a:solidFill>
                <a:latin typeface="Georgia"/>
                <a:ea typeface="Georgia"/>
                <a:cs typeface="Georgia"/>
                <a:sym typeface="Georgia"/>
              </a:defRPr>
            </a:lvl2pPr>
            <a:lvl3pPr algn="l" rtl="0">
              <a:spcBef>
                <a:spcPts val="0"/>
              </a:spcBef>
              <a:buSzPct val="100000"/>
              <a:buFont typeface="Georgia"/>
              <a:buNone/>
              <a:defRPr sz="3600" b="0">
                <a:solidFill>
                  <a:schemeClr val="lt1"/>
                </a:solidFill>
                <a:latin typeface="Georgia"/>
                <a:ea typeface="Georgia"/>
                <a:cs typeface="Georgia"/>
                <a:sym typeface="Georgia"/>
              </a:defRPr>
            </a:lvl3pPr>
            <a:lvl4pPr algn="l" rtl="0">
              <a:spcBef>
                <a:spcPts val="0"/>
              </a:spcBef>
              <a:buSzPct val="100000"/>
              <a:buFont typeface="Georgia"/>
              <a:buNone/>
              <a:defRPr sz="3600" b="0">
                <a:solidFill>
                  <a:schemeClr val="lt1"/>
                </a:solidFill>
                <a:latin typeface="Georgia"/>
                <a:ea typeface="Georgia"/>
                <a:cs typeface="Georgia"/>
                <a:sym typeface="Georgia"/>
              </a:defRPr>
            </a:lvl4pPr>
            <a:lvl5pPr algn="l" rtl="0">
              <a:spcBef>
                <a:spcPts val="0"/>
              </a:spcBef>
              <a:buSzPct val="100000"/>
              <a:buFont typeface="Georgia"/>
              <a:buNone/>
              <a:defRPr sz="3600" b="0">
                <a:solidFill>
                  <a:schemeClr val="lt1"/>
                </a:solidFill>
                <a:latin typeface="Georgia"/>
                <a:ea typeface="Georgia"/>
                <a:cs typeface="Georgia"/>
                <a:sym typeface="Georgia"/>
              </a:defRPr>
            </a:lvl5pPr>
            <a:lvl6pPr algn="l" rtl="0">
              <a:spcBef>
                <a:spcPts val="0"/>
              </a:spcBef>
              <a:buSzPct val="100000"/>
              <a:buFont typeface="Georgia"/>
              <a:buNone/>
              <a:defRPr sz="3600" b="0">
                <a:solidFill>
                  <a:schemeClr val="lt1"/>
                </a:solidFill>
                <a:latin typeface="Georgia"/>
                <a:ea typeface="Georgia"/>
                <a:cs typeface="Georgia"/>
                <a:sym typeface="Georgia"/>
              </a:defRPr>
            </a:lvl6pPr>
            <a:lvl7pPr algn="l" rtl="0">
              <a:spcBef>
                <a:spcPts val="0"/>
              </a:spcBef>
              <a:buSzPct val="100000"/>
              <a:buFont typeface="Georgia"/>
              <a:buNone/>
              <a:defRPr sz="3600" b="0">
                <a:solidFill>
                  <a:schemeClr val="lt1"/>
                </a:solidFill>
                <a:latin typeface="Georgia"/>
                <a:ea typeface="Georgia"/>
                <a:cs typeface="Georgia"/>
                <a:sym typeface="Georgia"/>
              </a:defRPr>
            </a:lvl7pPr>
            <a:lvl8pPr algn="l" rtl="0">
              <a:spcBef>
                <a:spcPts val="0"/>
              </a:spcBef>
              <a:buSzPct val="100000"/>
              <a:buFont typeface="Georgia"/>
              <a:buNone/>
              <a:defRPr sz="3600" b="0">
                <a:solidFill>
                  <a:schemeClr val="lt1"/>
                </a:solidFill>
                <a:latin typeface="Georgia"/>
                <a:ea typeface="Georgia"/>
                <a:cs typeface="Georgia"/>
                <a:sym typeface="Georgia"/>
              </a:defRPr>
            </a:lvl8pPr>
            <a:lvl9pPr algn="l" rtl="0">
              <a:spcBef>
                <a:spcPts val="0"/>
              </a:spcBef>
              <a:buSzPct val="100000"/>
              <a:buFont typeface="Georgia"/>
              <a:buNone/>
              <a:defRPr sz="36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457200"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a:t>Click to edit Master text styles</a:t>
            </a:r>
          </a:p>
        </p:txBody>
      </p:sp>
      <p:sp>
        <p:nvSpPr>
          <p:cNvPr id="25" name="Shape 25"/>
          <p:cNvSpPr txBox="1">
            <a:spLocks noGrp="1"/>
          </p:cNvSpPr>
          <p:nvPr>
            <p:ph type="body" idx="2"/>
          </p:nvPr>
        </p:nvSpPr>
        <p:spPr>
          <a:xfrm>
            <a:off x="4692274"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a:t>Click to edit Master text styles</a:t>
            </a:r>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200022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ogo slide">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body blue">
    <p:spTree>
      <p:nvGrpSpPr>
        <p:cNvPr id="1" name="Shape 213"/>
        <p:cNvGrpSpPr/>
        <p:nvPr/>
      </p:nvGrpSpPr>
      <p:grpSpPr>
        <a:xfrm>
          <a:off x="0" y="0"/>
          <a:ext cx="0" cy="0"/>
          <a:chOff x="0" y="0"/>
          <a:chExt cx="0" cy="0"/>
        </a:xfrm>
      </p:grpSpPr>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xmlns="" id="{BD588CD6-00FA-3647-9C32-955C9EE21388}"/>
              </a:ext>
            </a:extLst>
          </p:cNvPr>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768191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body red">
    <p:bg>
      <p:bgPr>
        <a:solidFill>
          <a:schemeClr val="bg1"/>
        </a:solidFill>
        <a:effectLst/>
      </p:bgPr>
    </p:bg>
    <p:spTree>
      <p:nvGrpSpPr>
        <p:cNvPr id="1" name="Shape 193"/>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xmlns="" id="{6FC4E35A-9159-9949-BC55-44AB60AEC9F4}"/>
              </a:ext>
            </a:extLst>
          </p:cNvPr>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13557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and body yellow">
    <p:spTree>
      <p:nvGrpSpPr>
        <p:cNvPr id="1" name="Shape 233"/>
        <p:cNvGrpSpPr/>
        <p:nvPr/>
      </p:nvGrpSpPr>
      <p:grpSpPr>
        <a:xfrm>
          <a:off x="0" y="0"/>
          <a:ext cx="0" cy="0"/>
          <a:chOff x="0" y="0"/>
          <a:chExt cx="0" cy="0"/>
        </a:xfrm>
      </p:grpSpPr>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xmlns="" id="{4E1121FC-8B0E-0F4B-8A9D-C7B1ADC4049F}"/>
              </a:ext>
            </a:extLst>
          </p:cNvPr>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7950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028700"/>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2421402"/>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kumimoji="0" lang="en-US" dirty="0"/>
              <a:t>CLICK TO EDIT MASTER TITLE STYLE</a:t>
            </a:r>
          </a:p>
        </p:txBody>
      </p:sp>
      <p:sp>
        <p:nvSpPr>
          <p:cNvPr id="3" name="Content Placeholder 2"/>
          <p:cNvSpPr>
            <a:spLocks noGrp="1"/>
          </p:cNvSpPr>
          <p:nvPr>
            <p:ph idx="1"/>
          </p:nvPr>
        </p:nvSpPr>
        <p:spPr/>
        <p:txBody>
          <a:bodyPr/>
          <a:lstStyle>
            <a:lvl1pPr marL="205730" indent="-205730">
              <a:buClr>
                <a:schemeClr val="accent4"/>
              </a:buClr>
              <a:buSzPct val="100000"/>
              <a:buFont typeface="Arial" panose="020B0604020202020204" pitchFamily="34" charset="0"/>
              <a:buChar char="•"/>
              <a:defRPr sz="26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028498"/>
            <a:ext cx="7772400" cy="1132284"/>
          </a:xfrm>
        </p:spPr>
        <p:txBody>
          <a:bodyPr lIns="45718" rIns="45718" anchor="t">
            <a:normAutofit/>
          </a:bodyPr>
          <a:lstStyle>
            <a:lvl1pPr marL="0" indent="0">
              <a:buNone/>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a:lstStyle/>
          <a:p>
            <a:r>
              <a:rPr kumimoji="0" lang="en-US" dirty="0"/>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7" y="1885950"/>
            <a:ext cx="4041775"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305800" cy="85725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a:ln>
                  <a:noFill/>
                </a:ln>
                <a:solidFill>
                  <a:schemeClr val="accent4"/>
                </a:solidFill>
                <a:effectLst/>
                <a:latin typeface="+mj-lt"/>
                <a:ea typeface="+mj-ea"/>
                <a:cs typeface="+mj-cs"/>
              </a:defRPr>
            </a:lvl1pPr>
          </a:lstStyle>
          <a:p>
            <a:r>
              <a:rPr kumimoji="0" lang="en-US" dirty="0"/>
              <a:t>CLICK TO EDIT MASTER TITLE STYLE</a:t>
            </a:r>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402827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8" r:id="rId9"/>
    <p:sldLayoutId id="2147483680" r:id="rId10"/>
    <p:sldLayoutId id="2147483681" r:id="rId11"/>
    <p:sldLayoutId id="2147483682" r:id="rId12"/>
    <p:sldLayoutId id="2147483683" r:id="rId13"/>
    <p:sldLayoutId id="2147483684" r:id="rId14"/>
    <p:sldLayoutId id="2147483687" r:id="rId15"/>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video" Target="https://www.youtube.com/embed/BSXBvor47Zs" TargetMode="External"/><Relationship Id="rId2" Type="http://schemas.openxmlformats.org/officeDocument/2006/relationships/slideLayout" Target="../slideLayouts/slideLayout3.xml"/><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72651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“Each one of us is a brain, and an athlete, and a  </a:t>
            </a:r>
            <a:br>
              <a:rPr lang="en-US" b="1" dirty="0"/>
            </a:br>
            <a:r>
              <a:rPr lang="en-US" b="1" dirty="0"/>
              <a:t>  basket case, a princess, and a criminal”</a:t>
            </a:r>
            <a:endParaRPr lang="en-US" dirty="0"/>
          </a:p>
        </p:txBody>
      </p:sp>
      <p:sp>
        <p:nvSpPr>
          <p:cNvPr id="3" name="Content Placeholder 2"/>
          <p:cNvSpPr>
            <a:spLocks noGrp="1"/>
          </p:cNvSpPr>
          <p:nvPr>
            <p:ph idx="1"/>
          </p:nvPr>
        </p:nvSpPr>
        <p:spPr/>
        <p:txBody>
          <a:bodyPr/>
          <a:lstStyle/>
          <a:p>
            <a:r>
              <a:rPr lang="en-US" dirty="0"/>
              <a:t>We have talked about differences and misunderstandings causing conflicts to arise, but how can conflicts be avoided? What can we do to alleviate conflict between cliques or dispel stereotypes?</a:t>
            </a:r>
          </a:p>
          <a:p>
            <a:r>
              <a:rPr lang="en-US" dirty="0"/>
              <a:t>Connect your response to the essential question, “How do conflicts arise?”</a:t>
            </a:r>
          </a:p>
        </p:txBody>
      </p:sp>
    </p:spTree>
    <p:extLst>
      <p:ext uri="{BB962C8B-B14F-4D97-AF65-F5344CB8AC3E}">
        <p14:creationId xmlns:p14="http://schemas.microsoft.com/office/powerpoint/2010/main" val="39181078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17070" y="685799"/>
            <a:ext cx="3344330" cy="4457701"/>
          </a:xfrm>
        </p:spPr>
        <p:txBody>
          <a:bodyPr>
            <a:normAutofit/>
          </a:bodyPr>
          <a:lstStyle/>
          <a:p>
            <a:pPr marL="0" indent="0">
              <a:buNone/>
            </a:pPr>
            <a:r>
              <a:rPr lang="en-US" b="1" dirty="0"/>
              <a:t>Reflect on these five “labels.” What thoughts come to mind regarding their commonality? What do these labels have to do with you? With your school? Write AT LEAST 5-7 sentences about what words come to mind, and why, when you read this list.</a:t>
            </a:r>
            <a:endParaRPr lang="en-US" dirty="0"/>
          </a:p>
          <a:p>
            <a:pPr marL="0" indent="0">
              <a:buNone/>
            </a:pPr>
            <a:r>
              <a:rPr lang="en-US" dirty="0"/>
              <a:t/>
            </a:r>
            <a:br>
              <a:rPr lang="en-US" dirty="0"/>
            </a:br>
            <a:endParaRPr lang="en-US" dirty="0"/>
          </a:p>
        </p:txBody>
      </p:sp>
      <p:sp>
        <p:nvSpPr>
          <p:cNvPr id="4" name="Content Placeholder 3">
            <a:extLst>
              <a:ext uri="{FF2B5EF4-FFF2-40B4-BE49-F238E27FC236}">
                <a16:creationId xmlns:a16="http://schemas.microsoft.com/office/drawing/2014/main" xmlns="" id="{6B3E95EA-7C2C-49D9-9AD4-9BD3D3E3AFD5}"/>
              </a:ext>
            </a:extLst>
          </p:cNvPr>
          <p:cNvSpPr>
            <a:spLocks noGrp="1"/>
          </p:cNvSpPr>
          <p:nvPr>
            <p:ph sz="quarter" idx="2"/>
          </p:nvPr>
        </p:nvSpPr>
        <p:spPr>
          <a:xfrm>
            <a:off x="380999" y="556683"/>
            <a:ext cx="3445933" cy="3257550"/>
          </a:xfrm>
        </p:spPr>
        <p:txBody>
          <a:bodyPr>
            <a:noAutofit/>
          </a:bodyPr>
          <a:lstStyle/>
          <a:p>
            <a:pPr marL="0" indent="0">
              <a:buNone/>
            </a:pPr>
            <a:r>
              <a:rPr lang="en-US" sz="4000" b="1" dirty="0">
                <a:solidFill>
                  <a:schemeClr val="accent6"/>
                </a:solidFill>
              </a:rPr>
              <a:t>a brain &amp; </a:t>
            </a:r>
          </a:p>
          <a:p>
            <a:pPr marL="0" indent="0">
              <a:buNone/>
            </a:pPr>
            <a:r>
              <a:rPr lang="en-US" sz="4000" b="1" dirty="0">
                <a:solidFill>
                  <a:schemeClr val="accent6"/>
                </a:solidFill>
              </a:rPr>
              <a:t>an athlete &amp; </a:t>
            </a:r>
          </a:p>
          <a:p>
            <a:pPr marL="0" indent="0">
              <a:buNone/>
            </a:pPr>
            <a:r>
              <a:rPr lang="en-US" sz="4000" b="1" dirty="0">
                <a:solidFill>
                  <a:schemeClr val="accent6"/>
                </a:solidFill>
              </a:rPr>
              <a:t>a basket case &amp; </a:t>
            </a:r>
          </a:p>
          <a:p>
            <a:pPr marL="0" indent="0">
              <a:buNone/>
            </a:pPr>
            <a:r>
              <a:rPr lang="en-US" sz="4000" b="1" dirty="0">
                <a:solidFill>
                  <a:schemeClr val="accent6"/>
                </a:solidFill>
              </a:rPr>
              <a:t>a princess &amp; </a:t>
            </a:r>
          </a:p>
          <a:p>
            <a:pPr marL="0" indent="0">
              <a:buNone/>
            </a:pPr>
            <a:r>
              <a:rPr lang="en-US" sz="4000" b="1" dirty="0">
                <a:solidFill>
                  <a:schemeClr val="accent6"/>
                </a:solidFill>
              </a:rPr>
              <a:t>a criminal</a:t>
            </a:r>
            <a:endParaRPr lang="en-US" sz="4000" dirty="0">
              <a:solidFill>
                <a:schemeClr val="accent6"/>
              </a:solidFill>
            </a:endParaRPr>
          </a:p>
        </p:txBody>
      </p:sp>
    </p:spTree>
    <p:extLst>
      <p:ext uri="{BB962C8B-B14F-4D97-AF65-F5344CB8AC3E}">
        <p14:creationId xmlns:p14="http://schemas.microsoft.com/office/powerpoint/2010/main" val="2272066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SXBvor47Zs"/>
          <p:cNvPicPr>
            <a:picLocks noGrp="1" noRot="1" noChangeAspect="1"/>
          </p:cNvPicPr>
          <p:nvPr>
            <p:ph idx="1"/>
            <a:videoFile r:link="rId1"/>
          </p:nvPr>
        </p:nvPicPr>
        <p:blipFill>
          <a:blip r:embed="rId3"/>
          <a:stretch>
            <a:fillRect/>
          </a:stretch>
        </p:blipFill>
        <p:spPr>
          <a:xfrm>
            <a:off x="622300" y="420116"/>
            <a:ext cx="7561749" cy="4253484"/>
          </a:xfrm>
          <a:prstGeom prst="rect">
            <a:avLst/>
          </a:prstGeom>
        </p:spPr>
      </p:pic>
    </p:spTree>
    <p:extLst>
      <p:ext uri="{BB962C8B-B14F-4D97-AF65-F5344CB8AC3E}">
        <p14:creationId xmlns:p14="http://schemas.microsoft.com/office/powerpoint/2010/main" val="29466794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Quickwrite</a:t>
            </a:r>
            <a:r>
              <a:rPr lang="en-US" dirty="0"/>
              <a:t> revisited…</a:t>
            </a:r>
          </a:p>
        </p:txBody>
      </p:sp>
      <p:sp>
        <p:nvSpPr>
          <p:cNvPr id="3" name="Content Placeholder 2"/>
          <p:cNvSpPr>
            <a:spLocks noGrp="1"/>
          </p:cNvSpPr>
          <p:nvPr>
            <p:ph idx="1"/>
          </p:nvPr>
        </p:nvSpPr>
        <p:spPr/>
        <p:txBody>
          <a:bodyPr>
            <a:normAutofit fontScale="92500" lnSpcReduction="20000"/>
          </a:bodyPr>
          <a:lstStyle/>
          <a:p>
            <a:pPr marL="0" indent="0" fontAlgn="base">
              <a:buNone/>
            </a:pPr>
            <a:r>
              <a:rPr lang="en-US" b="1" dirty="0"/>
              <a:t>a brain &amp; an athlete &amp; a basket case &amp; a princess &amp; a criminal</a:t>
            </a:r>
            <a:endParaRPr lang="en-US" dirty="0"/>
          </a:p>
          <a:p>
            <a:pPr marL="457200" indent="-338138" fontAlgn="base"/>
            <a:r>
              <a:rPr lang="en-US" sz="2400" dirty="0"/>
              <a:t>After watching this trailer of “The Breakfast Club”, reflect on how your original writing was similar to or different from the themes in the video. Write an additional few sentences about how your original thoughts on the quote above relate to the clip you just watched.</a:t>
            </a:r>
          </a:p>
          <a:p>
            <a:pPr marL="457200" indent="-338138" fontAlgn="base"/>
            <a:endParaRPr lang="en-US" sz="2400" dirty="0"/>
          </a:p>
          <a:p>
            <a:pPr marL="457200" indent="-338138" fontAlgn="base"/>
            <a:r>
              <a:rPr lang="en-US" sz="2400" dirty="0"/>
              <a:t>Which of the above labels do you see you or your friends fitting with the most? (You can fit with more than one!) Write it down and explain!</a:t>
            </a:r>
          </a:p>
          <a:p>
            <a:endParaRPr lang="en-US" dirty="0"/>
          </a:p>
        </p:txBody>
      </p:sp>
    </p:spTree>
    <p:extLst>
      <p:ext uri="{BB962C8B-B14F-4D97-AF65-F5344CB8AC3E}">
        <p14:creationId xmlns:p14="http://schemas.microsoft.com/office/powerpoint/2010/main" val="5381427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Stereotypes</a:t>
            </a:r>
          </a:p>
        </p:txBody>
      </p:sp>
      <p:sp>
        <p:nvSpPr>
          <p:cNvPr id="3" name="Content Placeholder 2"/>
          <p:cNvSpPr>
            <a:spLocks noGrp="1"/>
          </p:cNvSpPr>
          <p:nvPr>
            <p:ph idx="1"/>
          </p:nvPr>
        </p:nvSpPr>
        <p:spPr/>
        <p:txBody>
          <a:bodyPr/>
          <a:lstStyle/>
          <a:p>
            <a:pPr marL="0" indent="0" fontAlgn="base">
              <a:buNone/>
            </a:pPr>
            <a:r>
              <a:rPr lang="en-US" b="1" u="sng" dirty="0"/>
              <a:t>Stereotype</a:t>
            </a:r>
            <a:r>
              <a:rPr lang="en-US" b="1" dirty="0"/>
              <a:t>: To believe unfairly that all people or things with a similar characteristic are the same</a:t>
            </a:r>
            <a:endParaRPr lang="en-US" dirty="0"/>
          </a:p>
          <a:p>
            <a:pPr marL="457200" indent="-287338" fontAlgn="base"/>
            <a:r>
              <a:rPr lang="en-US" dirty="0"/>
              <a:t>What happens when we stereotype, or place labels on, people?</a:t>
            </a:r>
          </a:p>
          <a:p>
            <a:endParaRPr lang="en-US" dirty="0"/>
          </a:p>
        </p:txBody>
      </p:sp>
    </p:spTree>
    <p:extLst>
      <p:ext uri="{BB962C8B-B14F-4D97-AF65-F5344CB8AC3E}">
        <p14:creationId xmlns:p14="http://schemas.microsoft.com/office/powerpoint/2010/main" val="35119975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Conflicts</a:t>
            </a:r>
          </a:p>
        </p:txBody>
      </p:sp>
      <p:sp>
        <p:nvSpPr>
          <p:cNvPr id="3" name="Content Placeholder 2"/>
          <p:cNvSpPr>
            <a:spLocks noGrp="1"/>
          </p:cNvSpPr>
          <p:nvPr>
            <p:ph idx="1"/>
          </p:nvPr>
        </p:nvSpPr>
        <p:spPr/>
        <p:txBody>
          <a:bodyPr/>
          <a:lstStyle/>
          <a:p>
            <a:pPr marL="0" indent="0" fontAlgn="base">
              <a:buNone/>
            </a:pPr>
            <a:r>
              <a:rPr lang="en-US" b="1" u="sng" dirty="0"/>
              <a:t>Conflict</a:t>
            </a:r>
            <a:r>
              <a:rPr lang="en-US" b="1" dirty="0"/>
              <a:t>: A struggle that arises between people or groups</a:t>
            </a:r>
            <a:endParaRPr lang="en-US" dirty="0"/>
          </a:p>
          <a:p>
            <a:pPr marL="457200" indent="-287338" fontAlgn="base"/>
            <a:r>
              <a:rPr lang="en-US" dirty="0"/>
              <a:t>What causes conflict?</a:t>
            </a:r>
          </a:p>
          <a:p>
            <a:endParaRPr lang="en-US" dirty="0"/>
          </a:p>
        </p:txBody>
      </p:sp>
    </p:spTree>
    <p:extLst>
      <p:ext uri="{BB962C8B-B14F-4D97-AF65-F5344CB8AC3E}">
        <p14:creationId xmlns:p14="http://schemas.microsoft.com/office/powerpoint/2010/main" val="13125869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question</a:t>
            </a:r>
          </a:p>
        </p:txBody>
      </p:sp>
      <p:sp>
        <p:nvSpPr>
          <p:cNvPr id="3" name="Content Placeholder 2"/>
          <p:cNvSpPr>
            <a:spLocks noGrp="1"/>
          </p:cNvSpPr>
          <p:nvPr>
            <p:ph idx="1"/>
          </p:nvPr>
        </p:nvSpPr>
        <p:spPr/>
        <p:txBody>
          <a:bodyPr/>
          <a:lstStyle/>
          <a:p>
            <a:r>
              <a:rPr lang="en-US" dirty="0"/>
              <a:t>How do conflicts arise?</a:t>
            </a:r>
          </a:p>
        </p:txBody>
      </p:sp>
    </p:spTree>
    <p:extLst>
      <p:ext uri="{BB962C8B-B14F-4D97-AF65-F5344CB8AC3E}">
        <p14:creationId xmlns:p14="http://schemas.microsoft.com/office/powerpoint/2010/main" val="35409224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Teen cliques</a:t>
            </a:r>
          </a:p>
        </p:txBody>
      </p:sp>
      <p:sp>
        <p:nvSpPr>
          <p:cNvPr id="3" name="Content Placeholder 2"/>
          <p:cNvSpPr>
            <a:spLocks noGrp="1"/>
          </p:cNvSpPr>
          <p:nvPr>
            <p:ph idx="1"/>
          </p:nvPr>
        </p:nvSpPr>
        <p:spPr/>
        <p:txBody>
          <a:bodyPr>
            <a:normAutofit fontScale="92500" lnSpcReduction="10000"/>
          </a:bodyPr>
          <a:lstStyle/>
          <a:p>
            <a:pPr fontAlgn="base"/>
            <a:r>
              <a:rPr lang="en-US" sz="2800" dirty="0"/>
              <a:t>Choose ONE article. Select an article with a label similar to what you chose for your </a:t>
            </a:r>
            <a:r>
              <a:rPr lang="en-US" sz="2800" dirty="0" err="1"/>
              <a:t>Quickwrite</a:t>
            </a:r>
            <a:r>
              <a:rPr lang="en-US" sz="2800" dirty="0"/>
              <a:t>, OR select one that just seems intriguing!</a:t>
            </a:r>
          </a:p>
          <a:p>
            <a:pPr lvl="1" fontAlgn="base"/>
            <a:r>
              <a:rPr lang="en-US" dirty="0"/>
              <a:t>THE PRINCESS</a:t>
            </a:r>
          </a:p>
          <a:p>
            <a:pPr lvl="1" fontAlgn="base"/>
            <a:r>
              <a:rPr lang="en-US" dirty="0"/>
              <a:t>THE ATHLETE</a:t>
            </a:r>
          </a:p>
          <a:p>
            <a:pPr lvl="1" fontAlgn="base"/>
            <a:r>
              <a:rPr lang="en-US" dirty="0"/>
              <a:t>THE BASKETCASE</a:t>
            </a:r>
          </a:p>
          <a:p>
            <a:pPr lvl="1" fontAlgn="base"/>
            <a:r>
              <a:rPr lang="en-US" dirty="0"/>
              <a:t>THE BRAIN</a:t>
            </a:r>
          </a:p>
          <a:p>
            <a:pPr lvl="1" fontAlgn="base"/>
            <a:r>
              <a:rPr lang="en-US" dirty="0"/>
              <a:t>THE CRIMINAL</a:t>
            </a:r>
          </a:p>
          <a:p>
            <a:pPr lvl="1" fontAlgn="base"/>
            <a:endParaRPr lang="en-US" dirty="0"/>
          </a:p>
          <a:p>
            <a:pPr marL="0" indent="0">
              <a:buNone/>
            </a:pPr>
            <a:r>
              <a:rPr lang="en-US" sz="2400" dirty="0"/>
              <a:t>Source: Chillicothe Gazette, expose on teen cliques</a:t>
            </a:r>
          </a:p>
          <a:p>
            <a:endParaRPr lang="en-US" dirty="0"/>
          </a:p>
        </p:txBody>
      </p:sp>
    </p:spTree>
    <p:extLst>
      <p:ext uri="{BB962C8B-B14F-4D97-AF65-F5344CB8AC3E}">
        <p14:creationId xmlns:p14="http://schemas.microsoft.com/office/powerpoint/2010/main" val="35695383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response</a:t>
            </a:r>
          </a:p>
        </p:txBody>
      </p:sp>
      <p:sp>
        <p:nvSpPr>
          <p:cNvPr id="3" name="Content Placeholder 2"/>
          <p:cNvSpPr>
            <a:spLocks noGrp="1"/>
          </p:cNvSpPr>
          <p:nvPr>
            <p:ph idx="1"/>
          </p:nvPr>
        </p:nvSpPr>
        <p:spPr/>
        <p:txBody>
          <a:bodyPr>
            <a:normAutofit fontScale="70000" lnSpcReduction="20000"/>
          </a:bodyPr>
          <a:lstStyle/>
          <a:p>
            <a:r>
              <a:rPr lang="en-US" b="1" dirty="0"/>
              <a:t>Annotations</a:t>
            </a:r>
            <a:r>
              <a:rPr lang="en-US" dirty="0"/>
              <a:t>: Key ideas, unknown words, personal/real-world/literary connections</a:t>
            </a:r>
          </a:p>
          <a:p>
            <a:r>
              <a:rPr lang="en-US" b="1" dirty="0"/>
              <a:t>Intended audience</a:t>
            </a:r>
            <a:r>
              <a:rPr lang="en-US" dirty="0"/>
              <a:t>: Explain in a few sentences who the article was written for and use text evidence to explain how you know.</a:t>
            </a:r>
          </a:p>
          <a:p>
            <a:r>
              <a:rPr lang="en-US" b="1" dirty="0"/>
              <a:t>Author's purpose</a:t>
            </a:r>
            <a:r>
              <a:rPr lang="en-US" dirty="0"/>
              <a:t>: Explain in a few sentences what the writer's intention was and use text evidence to describe how you know.</a:t>
            </a:r>
          </a:p>
          <a:p>
            <a:r>
              <a:rPr lang="en-US" b="1" dirty="0"/>
              <a:t>Summary</a:t>
            </a:r>
            <a:r>
              <a:rPr lang="en-US" dirty="0"/>
              <a:t>: Write a full paragraph (5-7 sentences) that provides an overview of the key points of the article you gathered during </a:t>
            </a:r>
            <a:r>
              <a:rPr lang="en-US" dirty="0" smtClean="0"/>
              <a:t>Categorical Highlighting. </a:t>
            </a:r>
            <a:r>
              <a:rPr lang="en-US" dirty="0"/>
              <a:t>This summary should be cohesive with a natural flow, rather than reading simply as a list of main points. How does the summary relate to the essential question, "How do conflicts arise?"</a:t>
            </a:r>
          </a:p>
          <a:p>
            <a:r>
              <a:rPr lang="en-US" b="1" dirty="0"/>
              <a:t>Personal response</a:t>
            </a:r>
            <a:r>
              <a:rPr lang="en-US" dirty="0"/>
              <a:t>: Write a full paragraph (5-7 sentences) that details your personal experiences, connections, and opinions related to the content of the article.</a:t>
            </a:r>
          </a:p>
          <a:p>
            <a:endParaRPr lang="en-US" dirty="0"/>
          </a:p>
        </p:txBody>
      </p:sp>
    </p:spTree>
    <p:extLst>
      <p:ext uri="{BB962C8B-B14F-4D97-AF65-F5344CB8AC3E}">
        <p14:creationId xmlns:p14="http://schemas.microsoft.com/office/powerpoint/2010/main" val="13807508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Template">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5" id="{BA415AAE-4D89-4C7F-A557-37ABFF9B8F3C}" vid="{7AF278DE-293E-49F3-9091-76296112E74C}"/>
    </a:ext>
  </a:extLst>
</a:theme>
</file>

<file path=docProps/app.xml><?xml version="1.0" encoding="utf-8"?>
<Properties xmlns="http://schemas.openxmlformats.org/officeDocument/2006/extended-properties" xmlns:vt="http://schemas.openxmlformats.org/officeDocument/2006/docPropsVTypes">
  <Template>Presentation Template</Template>
  <TotalTime>127</TotalTime>
  <Words>411</Words>
  <Application>Microsoft Macintosh PowerPoint</Application>
  <PresentationFormat>On-screen Show (16:9)</PresentationFormat>
  <Paragraphs>38</Paragraphs>
  <Slides>10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Georgia</vt:lpstr>
      <vt:lpstr>Wingdings 2</vt:lpstr>
      <vt:lpstr>Presentation Template</vt:lpstr>
      <vt:lpstr>PowerPoint Presentation</vt:lpstr>
      <vt:lpstr>PowerPoint Presentation</vt:lpstr>
      <vt:lpstr>PowerPoint Presentation</vt:lpstr>
      <vt:lpstr>Quickwrite revisited…</vt:lpstr>
      <vt:lpstr>Stereotypes</vt:lpstr>
      <vt:lpstr>Conflicts</vt:lpstr>
      <vt:lpstr>Essential question</vt:lpstr>
      <vt:lpstr>Teen cliques</vt:lpstr>
      <vt:lpstr>Article response</vt:lpstr>
      <vt:lpstr>“Each one of us is a brain, and an athlete, and a     basket case, a princess, and a criminal”</vt:lpstr>
    </vt:vector>
  </TitlesOfParts>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makes us clique?</dc:title>
  <dc:creator>K20 Center</dc:creator>
  <cp:lastModifiedBy>Jane Baber</cp:lastModifiedBy>
  <cp:revision>9</cp:revision>
  <dcterms:created xsi:type="dcterms:W3CDTF">2018-06-26T17:53:14Z</dcterms:created>
  <dcterms:modified xsi:type="dcterms:W3CDTF">2018-11-12T22:49:18Z</dcterms:modified>
</cp:coreProperties>
</file>