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4"/>
  </p:notesMasterIdLst>
  <p:sldIdLst>
    <p:sldId id="256" r:id="rId3"/>
    <p:sldId id="270" r:id="rId4"/>
    <p:sldId id="262" r:id="rId5"/>
    <p:sldId id="263" r:id="rId6"/>
    <p:sldId id="302" r:id="rId7"/>
    <p:sldId id="301" r:id="rId8"/>
    <p:sldId id="303" r:id="rId9"/>
    <p:sldId id="304" r:id="rId10"/>
    <p:sldId id="294" r:id="rId11"/>
    <p:sldId id="296" r:id="rId12"/>
    <p:sldId id="289" r:id="rId13"/>
    <p:sldId id="298" r:id="rId14"/>
    <p:sldId id="274" r:id="rId15"/>
    <p:sldId id="275" r:id="rId16"/>
    <p:sldId id="276" r:id="rId17"/>
    <p:sldId id="283" r:id="rId18"/>
    <p:sldId id="277" r:id="rId19"/>
    <p:sldId id="278" r:id="rId20"/>
    <p:sldId id="284" r:id="rId21"/>
    <p:sldId id="285" r:id="rId22"/>
    <p:sldId id="288" r:id="rId23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AF"/>
    <a:srgbClr val="FFFAEB"/>
    <a:srgbClr val="F9DFE0"/>
    <a:srgbClr val="F3F3F3"/>
    <a:srgbClr val="218380"/>
    <a:srgbClr val="A9D7B9"/>
    <a:srgbClr val="009900"/>
    <a:srgbClr val="9EE6E4"/>
    <a:srgbClr val="FFCA3A"/>
    <a:srgbClr val="DF7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7" autoAdjust="0"/>
    <p:restoredTop sz="89483" autoAdjust="0"/>
  </p:normalViewPr>
  <p:slideViewPr>
    <p:cSldViewPr snapToGrid="0">
      <p:cViewPr varScale="1">
        <p:scale>
          <a:sx n="58" d="100"/>
          <a:sy n="58" d="100"/>
        </p:scale>
        <p:origin x="928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80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 sldOrd">
      <pc:chgData name="Eike, Michell L." userId="835521cf-4bf5-41b6-b3d8-e14ae4606327" providerId="ADAL" clId="{E2B088EB-2600-4454-9D10-79C1CABF4A00}" dt="2026-07-20T15:06:33.705" v="5476" actId="207"/>
      <pc:docMkLst>
        <pc:docMk/>
      </pc:docMkLst>
      <pc:sldChg chg="modSp mod">
        <pc:chgData name="Eike, Michell L." userId="835521cf-4bf5-41b6-b3d8-e14ae4606327" providerId="ADAL" clId="{E2B088EB-2600-4454-9D10-79C1CABF4A00}" dt="2026-07-20T15:06:33.705" v="5476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7-20T15:06:33.705" v="5476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6-24T12:37:19.848" v="5475" actId="13926"/>
        <pc:sldMkLst>
          <pc:docMk/>
          <pc:sldMk cId="654564898" sldId="288"/>
        </pc:sldMkLst>
        <pc:spChg chg="mod">
          <ac:chgData name="Eike, Michell L." userId="835521cf-4bf5-41b6-b3d8-e14ae4606327" providerId="ADAL" clId="{E2B088EB-2600-4454-9D10-79C1CABF4A00}" dt="2026-06-24T12:37:19.848" v="5475" actId="13926"/>
          <ac:spMkLst>
            <pc:docMk/>
            <pc:sldMk cId="654564898" sldId="288"/>
            <ac:spMk id="25602" creationId="{529EA396-DB82-4D75-6780-74D3701FC098}"/>
          </ac:spMkLst>
        </pc:spChg>
      </pc:sldChg>
      <pc:sldChg chg="modSp add del mod ord modShow">
        <pc:chgData name="Eike, Michell L." userId="835521cf-4bf5-41b6-b3d8-e14ae4606327" providerId="ADAL" clId="{E2B088EB-2600-4454-9D10-79C1CABF4A00}" dt="2026-06-23T13:02:51.069" v="5307" actId="13926"/>
        <pc:sldMkLst>
          <pc:docMk/>
          <pc:sldMk cId="2267056708" sldId="294"/>
        </pc:sldMkLst>
        <pc:spChg chg="mod">
          <ac:chgData name="Eike, Michell L." userId="835521cf-4bf5-41b6-b3d8-e14ae4606327" providerId="ADAL" clId="{E2B088EB-2600-4454-9D10-79C1CABF4A00}" dt="2026-06-23T13:02:51.069" v="5307" actId="13926"/>
          <ac:spMkLst>
            <pc:docMk/>
            <pc:sldMk cId="2267056708" sldId="294"/>
            <ac:spMk id="25602" creationId="{6415B74B-CFC7-2033-B2FD-E4D7A035736A}"/>
          </ac:spMkLst>
        </pc:spChg>
      </pc:sldChg>
      <pc:sldChg chg="modSp add del mod">
        <pc:chgData name="Eike, Michell L." userId="835521cf-4bf5-41b6-b3d8-e14ae4606327" providerId="ADAL" clId="{E2B088EB-2600-4454-9D10-79C1CABF4A00}" dt="2026-06-23T12:39:32.125" v="4957" actId="13926"/>
        <pc:sldMkLst>
          <pc:docMk/>
          <pc:sldMk cId="1344009331" sldId="296"/>
        </pc:sldMkLst>
        <pc:spChg chg="mod">
          <ac:chgData name="Eike, Michell L." userId="835521cf-4bf5-41b6-b3d8-e14ae4606327" providerId="ADAL" clId="{E2B088EB-2600-4454-9D10-79C1CABF4A00}" dt="2026-06-23T12:39:32.125" v="4957" actId="13926"/>
          <ac:spMkLst>
            <pc:docMk/>
            <pc:sldMk cId="1344009331" sldId="296"/>
            <ac:spMk id="25602" creationId="{E181312D-9CB5-2E80-3606-F5C4B40022F8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6-23T13:07:54.664" v="5308" actId="14100"/>
        <pc:sldMkLst>
          <pc:docMk/>
          <pc:sldMk cId="3435414687" sldId="298"/>
        </pc:sldMkLst>
        <pc:spChg chg="mod">
          <ac:chgData name="Eike, Michell L." userId="835521cf-4bf5-41b6-b3d8-e14ae4606327" providerId="ADAL" clId="{E2B088EB-2600-4454-9D10-79C1CABF4A00}" dt="2026-06-23T13:00:34.491" v="5288" actId="465"/>
          <ac:spMkLst>
            <pc:docMk/>
            <pc:sldMk cId="3435414687" sldId="298"/>
            <ac:spMk id="3" creationId="{18D30EEE-7AD1-9D2E-ED63-F6C707DF241E}"/>
          </ac:spMkLst>
        </pc:spChg>
        <pc:spChg chg="mod">
          <ac:chgData name="Eike, Michell L." userId="835521cf-4bf5-41b6-b3d8-e14ae4606327" providerId="ADAL" clId="{E2B088EB-2600-4454-9D10-79C1CABF4A00}" dt="2026-06-23T13:00:03.480" v="5266" actId="14100"/>
          <ac:spMkLst>
            <pc:docMk/>
            <pc:sldMk cId="3435414687" sldId="298"/>
            <ac:spMk id="6" creationId="{4FD281A9-994E-215A-537B-50F26C82C21F}"/>
          </ac:spMkLst>
        </pc:spChg>
        <pc:spChg chg="mod">
          <ac:chgData name="Eike, Michell L." userId="835521cf-4bf5-41b6-b3d8-e14ae4606327" providerId="ADAL" clId="{E2B088EB-2600-4454-9D10-79C1CABF4A00}" dt="2026-06-23T13:00:22.276" v="5287" actId="14100"/>
          <ac:spMkLst>
            <pc:docMk/>
            <pc:sldMk cId="3435414687" sldId="298"/>
            <ac:spMk id="7" creationId="{4472DB07-0900-B606-CEA2-CD65CEE9365A}"/>
          </ac:spMkLst>
        </pc:spChg>
        <pc:spChg chg="mod">
          <ac:chgData name="Eike, Michell L." userId="835521cf-4bf5-41b6-b3d8-e14ae4606327" providerId="ADAL" clId="{E2B088EB-2600-4454-9D10-79C1CABF4A00}" dt="2026-06-23T13:07:54.664" v="5308" actId="14100"/>
          <ac:spMkLst>
            <pc:docMk/>
            <pc:sldMk cId="3435414687" sldId="298"/>
            <ac:spMk id="8" creationId="{C0D7F704-009C-8EE0-FEAD-96318BF45A34}"/>
          </ac:spMkLst>
        </pc:spChg>
        <pc:spChg chg="mod">
          <ac:chgData name="Eike, Michell L." userId="835521cf-4bf5-41b6-b3d8-e14ae4606327" providerId="ADAL" clId="{E2B088EB-2600-4454-9D10-79C1CABF4A00}" dt="2026-06-23T13:01:04.013" v="5296" actId="14100"/>
          <ac:spMkLst>
            <pc:docMk/>
            <pc:sldMk cId="3435414687" sldId="298"/>
            <ac:spMk id="9" creationId="{1194E21F-D6B4-E88D-6616-7C4FC3DAB2E9}"/>
          </ac:spMkLst>
        </pc:spChg>
        <pc:spChg chg="mod">
          <ac:chgData name="Eike, Michell L." userId="835521cf-4bf5-41b6-b3d8-e14ae4606327" providerId="ADAL" clId="{E2B088EB-2600-4454-9D10-79C1CABF4A00}" dt="2026-06-23T13:01:09.050" v="5298" actId="14100"/>
          <ac:spMkLst>
            <pc:docMk/>
            <pc:sldMk cId="3435414687" sldId="298"/>
            <ac:spMk id="10" creationId="{DEE920CC-1B80-1D5D-035C-439A7652D7BF}"/>
          </ac:spMkLst>
        </pc:spChg>
        <pc:spChg chg="mod">
          <ac:chgData name="Eike, Michell L." userId="835521cf-4bf5-41b6-b3d8-e14ae4606327" providerId="ADAL" clId="{E2B088EB-2600-4454-9D10-79C1CABF4A00}" dt="2026-06-23T13:00:15.614" v="5285" actId="1036"/>
          <ac:spMkLst>
            <pc:docMk/>
            <pc:sldMk cId="3435414687" sldId="298"/>
            <ac:spMk id="11" creationId="{41037A1A-A553-E711-448B-E99838D6B47D}"/>
          </ac:spMkLst>
        </pc:spChg>
        <pc:spChg chg="add mod ord">
          <ac:chgData name="Eike, Michell L." userId="835521cf-4bf5-41b6-b3d8-e14ae4606327" providerId="ADAL" clId="{E2B088EB-2600-4454-9D10-79C1CABF4A00}" dt="2026-06-23T13:00:34.491" v="5288" actId="465"/>
          <ac:spMkLst>
            <pc:docMk/>
            <pc:sldMk cId="3435414687" sldId="298"/>
            <ac:spMk id="12" creationId="{30B68EAF-23ED-9739-3DDB-6A7F80A12E94}"/>
          </ac:spMkLst>
        </pc:spChg>
        <pc:spChg chg="add mod ord">
          <ac:chgData name="Eike, Michell L." userId="835521cf-4bf5-41b6-b3d8-e14ae4606327" providerId="ADAL" clId="{E2B088EB-2600-4454-9D10-79C1CABF4A00}" dt="2026-06-23T13:00:34.491" v="5288" actId="465"/>
          <ac:spMkLst>
            <pc:docMk/>
            <pc:sldMk cId="3435414687" sldId="298"/>
            <ac:spMk id="13" creationId="{EEBB4F1F-2BBF-F193-5B21-0189DACFF55A}"/>
          </ac:spMkLst>
        </pc:spChg>
        <pc:spChg chg="mod ord">
          <ac:chgData name="Eike, Michell L." userId="835521cf-4bf5-41b6-b3d8-e14ae4606327" providerId="ADAL" clId="{E2B088EB-2600-4454-9D10-79C1CABF4A00}" dt="2026-06-23T13:02:22.705" v="5304" actId="207"/>
          <ac:spMkLst>
            <pc:docMk/>
            <pc:sldMk cId="3435414687" sldId="298"/>
            <ac:spMk id="16" creationId="{13F4C112-15E1-DA00-5C1D-C99BAB1DF50C}"/>
          </ac:spMkLst>
        </pc:spChg>
        <pc:spChg chg="mod">
          <ac:chgData name="Eike, Michell L." userId="835521cf-4bf5-41b6-b3d8-e14ae4606327" providerId="ADAL" clId="{E2B088EB-2600-4454-9D10-79C1CABF4A00}" dt="2026-06-23T13:01:26.541" v="5301" actId="14100"/>
          <ac:spMkLst>
            <pc:docMk/>
            <pc:sldMk cId="3435414687" sldId="298"/>
            <ac:spMk id="17" creationId="{5AD24D53-1D2B-DD78-8612-FE77A7211F4D}"/>
          </ac:spMkLst>
        </pc:spChg>
        <pc:spChg chg="mod">
          <ac:chgData name="Eike, Michell L." userId="835521cf-4bf5-41b6-b3d8-e14ae4606327" providerId="ADAL" clId="{E2B088EB-2600-4454-9D10-79C1CABF4A00}" dt="2026-06-23T13:00:40.063" v="5289" actId="14100"/>
          <ac:spMkLst>
            <pc:docMk/>
            <pc:sldMk cId="3435414687" sldId="298"/>
            <ac:spMk id="25602" creationId="{F650B58D-6E9A-338A-3A50-62F20ED63DC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GOxVIgmGW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An9e5s8AMM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man-wearing-red-pullover-riding-on-brown-horse-5xqYGosigV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man-wearing-red-pullover-riding-on-brown-horse-5xqYGosigV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man-wearing-red-pullover-riding-on-brown-horse-5xqYGosigV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man-wearing-red-pullover-riding-on-brown-horse-5xqYGosigVs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6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6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August 19). Claim, evidence, and reasoning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https://www.youtube.com/watch?v=JGOxVIgmGWE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004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(20210, February 24).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A way with words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https://www.youtube.com/watch?v=QAn9e5s8AMM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495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D2220-ECDE-0907-0858-F28BE7025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434E4-EB12-CC6F-0629-4EABA67E0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F927D-41AA-CC7C-96D2-E915CBB3B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White, D. [davidwhite50]. (2019, September 7). 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Horseboarding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[Photograph].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Unsplash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https://unsplash.com/photos/man-wearing-red-pullover-riding-on-brown-horse-5xqYGosigVs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75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D9CD5-63C8-D6FE-8DCB-D299D59A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6B769A-E088-536B-D137-88ADD14DA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2BE21-E8DE-161F-F737-D4FB8048A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White, D. [davidwhite50]. (2019, September 7). 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Horseboarding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[Photograph].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Unsplash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https://unsplash.com/photos/man-wearing-red-pullover-riding-on-brown-horse-5xqYGosigVs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315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DBDDF-5C27-9341-C6AB-FB9B2E1C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056C2E-F7D0-F99A-EBB4-6F82F1F0C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14134-6F72-547A-50C4-90EE63CFD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White, D. [davidwhite50]. (2019, September 7). 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Horseboarding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[Photograph].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Unsplash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https://unsplash.com/photos/man-wearing-red-pullover-riding-on-brown-horse-5xqYGosigVs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62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5E5FF-CEEF-F97C-65B7-32B87167A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10C40F-7756-36BB-AE82-713903CB2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C90ED7-DE9F-F801-5AC1-367FC2021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White, D. [davidwhite50]. (2019, September 7). 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Horseboarding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[Photograph].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Unsplash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https://unsplash.com/photos/man-wearing-red-pullover-riding-on-brown-horse-5xqYGosigVs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54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01854-E480-6DBB-7A46-DB97DF0A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CFE9B3-A465-6F45-3A77-88F72EDC6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06C585-1256-D456-6957-55D5F03798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Think-pair-share.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566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3B0E0-1717-66E7-8215-078F6519F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A387B8-B0DA-291E-28F2-135B3BFB18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D7BF95-0C79-0D80-C4B1-F7C831134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Think-pair-share.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97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Claim, evidence, reasoning (CER).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https://learn.k20center.ou.edu/strategy/156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02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Claim, evidence, reasoning (CER).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https://learn.k20center.ou.edu/strategy/156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20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JGOxVIgmGWE?feature=oembed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youtube.com/watch?v=JGOxVIgmGW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QAn9e5s8AMM?feature=oembed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s://www.youtube.com/watch?v=QAn9e5s8AMM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62319-F006-2F62-55C7-CF1D5CBFA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F3024-66CB-E2B6-C238-927269611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Think-Pair-Share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181312D-9CB5-2E80-3606-F5C4B40022F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Pair:</a:t>
            </a:r>
          </a:p>
          <a:p>
            <a:pPr marL="578358" indent="-514350">
              <a:buFont typeface="+mj-lt"/>
              <a:buAutoNum type="arabicPeriod" startAt="5"/>
            </a:pPr>
            <a:r>
              <a:rPr lang="en-US" altLang="en-US" dirty="0"/>
              <a:t>Discuss your edits with a partner.</a:t>
            </a:r>
          </a:p>
          <a:p>
            <a:pPr lvl="1"/>
            <a:r>
              <a:rPr lang="en-US" altLang="en-US" dirty="0"/>
              <a:t>Did you make the same corrections?</a:t>
            </a:r>
          </a:p>
          <a:p>
            <a:pPr marL="578358" indent="-514350">
              <a:buFont typeface="+mj-lt"/>
              <a:buAutoNum type="arabicPeriod" startAt="5"/>
            </a:pPr>
            <a:r>
              <a:rPr lang="en-US" altLang="en-US" dirty="0"/>
              <a:t>Discuss the differences between Paragraphs A and B.</a:t>
            </a:r>
          </a:p>
          <a:p>
            <a:pPr marL="64008" indent="0">
              <a:buNone/>
            </a:pPr>
            <a:endParaRPr lang="en-US" altLang="en-US" b="1" dirty="0">
              <a:solidFill>
                <a:schemeClr val="accent1"/>
              </a:solidFill>
            </a:endParaRPr>
          </a:p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Share:</a:t>
            </a:r>
          </a:p>
          <a:p>
            <a:pPr marL="578358" indent="-514350">
              <a:buFont typeface="+mj-lt"/>
              <a:buAutoNum type="arabicPeriod" startAt="7"/>
            </a:pPr>
            <a:r>
              <a:rPr lang="en-US" altLang="en-US" dirty="0"/>
              <a:t>Share one of your edits with the class.</a:t>
            </a:r>
            <a:endParaRPr lang="en-US" altLang="en-US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875E6-D489-DE04-C8B8-A67BAE5A8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013" y="688280"/>
            <a:ext cx="2497941" cy="116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09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C6F53-178A-631F-E249-F97BE19CF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C5E25-38F9-BED4-EA89-A9F4BBFDE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Deconstructed Paragraph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0968415-7F6B-EEE3-9C31-AAE0EF725C7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532201" cy="3262312"/>
          </a:xfrm>
        </p:spPr>
        <p:txBody>
          <a:bodyPr/>
          <a:lstStyle/>
          <a:p>
            <a:r>
              <a:rPr lang="en-US" altLang="en-US" dirty="0"/>
              <a:t>In your group, arrange the sentences in what you believe to be the best order for a good paragraph.</a:t>
            </a:r>
          </a:p>
          <a:p>
            <a:r>
              <a:rPr lang="en-US" altLang="en-US" dirty="0"/>
              <a:t>Be ready to explain your reasoning.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B704325-21D9-00DF-C0EC-8588D44F5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26732" y="777368"/>
            <a:ext cx="2059431" cy="3612245"/>
            <a:chOff x="6426732" y="777368"/>
            <a:chExt cx="2059431" cy="36122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31D0A61-E600-8607-9BEF-2F06CEF4D917}"/>
                </a:ext>
              </a:extLst>
            </p:cNvPr>
            <p:cNvSpPr/>
            <p:nvPr/>
          </p:nvSpPr>
          <p:spPr>
            <a:xfrm>
              <a:off x="6426736" y="1532994"/>
              <a:ext cx="2059427" cy="589739"/>
            </a:xfrm>
            <a:prstGeom prst="rect">
              <a:avLst/>
            </a:prstGeom>
            <a:solidFill>
              <a:srgbClr val="F3F3F3">
                <a:alpha val="50196"/>
              </a:srgb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444B163-B910-8BD5-6A00-D42371908319}"/>
                </a:ext>
              </a:extLst>
            </p:cNvPr>
            <p:cNvSpPr/>
            <p:nvPr/>
          </p:nvSpPr>
          <p:spPr>
            <a:xfrm>
              <a:off x="6426735" y="2288620"/>
              <a:ext cx="2059427" cy="589739"/>
            </a:xfrm>
            <a:prstGeom prst="rect">
              <a:avLst/>
            </a:prstGeom>
            <a:solidFill>
              <a:srgbClr val="F3F3F3">
                <a:alpha val="50196"/>
              </a:srgb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6B970B-C09D-E306-D8C3-A62E7A63F21D}"/>
                </a:ext>
              </a:extLst>
            </p:cNvPr>
            <p:cNvSpPr/>
            <p:nvPr/>
          </p:nvSpPr>
          <p:spPr>
            <a:xfrm>
              <a:off x="6426734" y="3044246"/>
              <a:ext cx="2059427" cy="589739"/>
            </a:xfrm>
            <a:prstGeom prst="rect">
              <a:avLst/>
            </a:prstGeom>
            <a:solidFill>
              <a:srgbClr val="F3F3F3">
                <a:alpha val="50196"/>
              </a:srgb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858DD0-5201-C580-568C-6A227C345442}"/>
                </a:ext>
              </a:extLst>
            </p:cNvPr>
            <p:cNvSpPr/>
            <p:nvPr/>
          </p:nvSpPr>
          <p:spPr>
            <a:xfrm>
              <a:off x="6426732" y="777368"/>
              <a:ext cx="2059427" cy="589739"/>
            </a:xfrm>
            <a:prstGeom prst="rect">
              <a:avLst/>
            </a:prstGeom>
            <a:solidFill>
              <a:srgbClr val="F3F3F3">
                <a:alpha val="50196"/>
              </a:srgb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3ABD950-65CC-92A9-AFDD-EC6217097730}"/>
                </a:ext>
              </a:extLst>
            </p:cNvPr>
            <p:cNvSpPr/>
            <p:nvPr/>
          </p:nvSpPr>
          <p:spPr>
            <a:xfrm>
              <a:off x="6426733" y="3799874"/>
              <a:ext cx="2059427" cy="589739"/>
            </a:xfrm>
            <a:prstGeom prst="rect">
              <a:avLst/>
            </a:prstGeom>
            <a:solidFill>
              <a:srgbClr val="F3F3F3">
                <a:alpha val="50196"/>
              </a:srgb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087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14768-3996-B8B5-0DB0-CB6B02CA8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3F4C112-15E1-DA00-5C1D-C99BAB1DF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163" y="2504485"/>
            <a:ext cx="8631676" cy="1727704"/>
          </a:xfrm>
          <a:prstGeom prst="roundRect">
            <a:avLst/>
          </a:prstGeom>
          <a:solidFill>
            <a:srgbClr val="FFEAA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B68EAF-23ED-9739-3DDB-6A7F80A12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" y="2608253"/>
            <a:ext cx="6902450" cy="668097"/>
          </a:xfrm>
          <a:prstGeom prst="rect">
            <a:avLst/>
          </a:prstGeom>
          <a:solidFill>
            <a:srgbClr val="F3F3F3">
              <a:alpha val="50196"/>
            </a:srgb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BB4F1F-2BBF-F193-5B21-0189DACFF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" y="3462031"/>
            <a:ext cx="6902450" cy="668097"/>
          </a:xfrm>
          <a:prstGeom prst="rect">
            <a:avLst/>
          </a:prstGeom>
          <a:solidFill>
            <a:srgbClr val="F3F3F3">
              <a:alpha val="50196"/>
            </a:srgb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1BE66-2622-40E6-4000-02B3261C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Deconstructed Paragraph </a:t>
            </a:r>
            <a:r>
              <a:rPr lang="en-US" sz="2700" dirty="0"/>
              <a:t>(Sample Response)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D30EEE-7AD1-9D2E-ED63-F6C707DF2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4" y="1965372"/>
            <a:ext cx="7665546" cy="457200"/>
          </a:xfrm>
          <a:prstGeom prst="rect">
            <a:avLst/>
          </a:prstGeom>
          <a:solidFill>
            <a:srgbClr val="F3F3F3">
              <a:alpha val="50196"/>
            </a:srgb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D281A9-994E-215A-537B-50F26C82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" y="1322491"/>
            <a:ext cx="7665546" cy="457200"/>
          </a:xfrm>
          <a:prstGeom prst="rect">
            <a:avLst/>
          </a:prstGeom>
          <a:solidFill>
            <a:srgbClr val="F3F3F3">
              <a:alpha val="50196"/>
            </a:srgb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72DB07-0900-B606-CEA2-CD65CEE93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1" y="4315809"/>
            <a:ext cx="7665546" cy="457200"/>
          </a:xfrm>
          <a:prstGeom prst="rect">
            <a:avLst/>
          </a:prstGeom>
          <a:solidFill>
            <a:srgbClr val="F3F3F3">
              <a:alpha val="50196"/>
            </a:srgb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650B58D-6E9A-338A-3A50-62F20ED63DC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22491"/>
            <a:ext cx="6446227" cy="455499"/>
          </a:xfrm>
        </p:spPr>
        <p:txBody>
          <a:bodyPr anchor="ctr"/>
          <a:lstStyle/>
          <a:p>
            <a:pPr marL="64008" indent="0">
              <a:buNone/>
            </a:pPr>
            <a:r>
              <a:rPr lang="en-US" altLang="en-US" sz="2200" dirty="0"/>
              <a:t>Basketball is a great sport.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0D7F704-009C-8EE0-FEAD-96318BF45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1961962"/>
            <a:ext cx="7167196" cy="45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200" dirty="0"/>
              <a:t>It helps improve physical fitness and coordination.</a:t>
            </a:r>
            <a:endParaRPr lang="en-US" altLang="en-US" sz="22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194E21F-D6B4-E88D-6616-7C4FC3DAB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" y="2604843"/>
            <a:ext cx="5655419" cy="66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200" dirty="0"/>
              <a:t>Playing basketball also teaches teamwork and communication.</a:t>
            </a:r>
            <a:endParaRPr lang="en-US" altLang="en-US" sz="22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E920CC-1B80-1D5D-035C-439A7652D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462031"/>
            <a:ext cx="6342584" cy="66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200" dirty="0"/>
              <a:t>Players can also develop discipline by attending regular practices and working to improve their skills.</a:t>
            </a:r>
            <a:endParaRPr lang="en-US" altLang="en-US" sz="22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1037A1A-A553-E711-448B-E99838D6B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49" y="4315805"/>
            <a:ext cx="744268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200" dirty="0"/>
              <a:t>Because of these benefits, basketball is an excellent sport.</a:t>
            </a:r>
            <a:endParaRPr lang="en-US" altLang="en-US" sz="22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AD24D53-1D2B-DD78-8612-FE77A721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358" y="2604844"/>
            <a:ext cx="1322962" cy="152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2200" b="1" i="1" dirty="0"/>
              <a:t>These could be in either order.</a:t>
            </a:r>
          </a:p>
        </p:txBody>
      </p:sp>
    </p:spTree>
    <p:extLst>
      <p:ext uri="{BB962C8B-B14F-4D97-AF65-F5344CB8AC3E}">
        <p14:creationId xmlns:p14="http://schemas.microsoft.com/office/powerpoint/2010/main" val="3435414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D60B5-3DDC-5CAB-2543-E09B5C208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AFDB-CE22-AE52-622F-1586F607F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Writing a Strong Paragraph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609D824-7341-AA23-6D96-B9CF6B851AD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A good paragraph is a group of sentences that focus on one main idea.</a:t>
            </a:r>
          </a:p>
          <a:p>
            <a:r>
              <a:rPr lang="en-US" altLang="en-US" dirty="0"/>
              <a:t>A </a:t>
            </a:r>
            <a:r>
              <a:rPr lang="en-US" altLang="en-US" b="1" dirty="0">
                <a:solidFill>
                  <a:schemeClr val="accent3"/>
                </a:solidFill>
              </a:rPr>
              <a:t>persuasive/argumentative paragraph</a:t>
            </a:r>
            <a:r>
              <a:rPr lang="en-US" altLang="en-US" dirty="0"/>
              <a:t> contains: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/>
              <a:t>Claim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/>
              <a:t>Evidence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/>
              <a:t>Reasoning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5576C0-9982-2E87-B114-67915AC38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937480">
            <a:off x="953197" y="3462692"/>
            <a:ext cx="570762" cy="568226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6AA603A7-ED2F-4BE9-59BE-C61F4ECE4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674" y="2849247"/>
            <a:ext cx="741436" cy="428318"/>
          </a:xfrm>
          <a:prstGeom prst="wedgeEllipseCallout">
            <a:avLst>
              <a:gd name="adj1" fmla="val -42454"/>
              <a:gd name="adj2" fmla="val 57781"/>
            </a:avLst>
          </a:prstGeom>
          <a:solidFill>
            <a:srgbClr val="A9D7B9"/>
          </a:solidFill>
          <a:ln w="38100">
            <a:solidFill>
              <a:srgbClr val="2183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aphic 10">
            <a:extLst>
              <a:ext uri="{FF2B5EF4-FFF2-40B4-BE49-F238E27FC236}">
                <a16:creationId xmlns:a16="http://schemas.microsoft.com/office/drawing/2014/main" id="{04CC27E6-6677-F91F-59F2-85546747F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4674" y="4123744"/>
            <a:ext cx="741436" cy="697665"/>
            <a:chOff x="1567311" y="3768299"/>
            <a:chExt cx="1202266" cy="1109784"/>
          </a:xfrm>
          <a:solidFill>
            <a:srgbClr val="FFEAAF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1C624E-62BC-A43B-DEBA-0AD0580EAE5C}"/>
                </a:ext>
              </a:extLst>
            </p:cNvPr>
            <p:cNvSpPr/>
            <p:nvPr/>
          </p:nvSpPr>
          <p:spPr>
            <a:xfrm>
              <a:off x="1567311" y="3768299"/>
              <a:ext cx="1202266" cy="816924"/>
            </a:xfrm>
            <a:custGeom>
              <a:avLst/>
              <a:gdLst>
                <a:gd name="csX0" fmla="*/ 1048129 w 1202266"/>
                <a:gd name="csY0" fmla="*/ 277446 h 816924"/>
                <a:gd name="csX1" fmla="*/ 1012678 w 1202266"/>
                <a:gd name="csY1" fmla="*/ 282070 h 816924"/>
                <a:gd name="csX2" fmla="*/ 1017302 w 1202266"/>
                <a:gd name="csY2" fmla="*/ 246619 h 816924"/>
                <a:gd name="csX3" fmla="*/ 863165 w 1202266"/>
                <a:gd name="csY3" fmla="*/ 92482 h 816924"/>
                <a:gd name="csX4" fmla="*/ 767601 w 1202266"/>
                <a:gd name="csY4" fmla="*/ 124851 h 816924"/>
                <a:gd name="csX5" fmla="*/ 616547 w 1202266"/>
                <a:gd name="csY5" fmla="*/ 0 h 816924"/>
                <a:gd name="csX6" fmla="*/ 467034 w 1202266"/>
                <a:gd name="csY6" fmla="*/ 115603 h 816924"/>
                <a:gd name="csX7" fmla="*/ 339101 w 1202266"/>
                <a:gd name="csY7" fmla="*/ 46241 h 816924"/>
                <a:gd name="csX8" fmla="*/ 184964 w 1202266"/>
                <a:gd name="csY8" fmla="*/ 200378 h 816924"/>
                <a:gd name="csX9" fmla="*/ 189588 w 1202266"/>
                <a:gd name="csY9" fmla="*/ 235829 h 816924"/>
                <a:gd name="csX10" fmla="*/ 154137 w 1202266"/>
                <a:gd name="csY10" fmla="*/ 231205 h 816924"/>
                <a:gd name="csX11" fmla="*/ 0 w 1202266"/>
                <a:gd name="csY11" fmla="*/ 385342 h 816924"/>
                <a:gd name="csX12" fmla="*/ 154137 w 1202266"/>
                <a:gd name="csY12" fmla="*/ 539478 h 816924"/>
                <a:gd name="csX13" fmla="*/ 155678 w 1202266"/>
                <a:gd name="csY13" fmla="*/ 539478 h 816924"/>
                <a:gd name="csX14" fmla="*/ 308273 w 1202266"/>
                <a:gd name="csY14" fmla="*/ 678201 h 816924"/>
                <a:gd name="csX15" fmla="*/ 402297 w 1202266"/>
                <a:gd name="csY15" fmla="*/ 645833 h 816924"/>
                <a:gd name="csX16" fmla="*/ 400755 w 1202266"/>
                <a:gd name="csY16" fmla="*/ 662788 h 816924"/>
                <a:gd name="csX17" fmla="*/ 554892 w 1202266"/>
                <a:gd name="csY17" fmla="*/ 816924 h 816924"/>
                <a:gd name="csX18" fmla="*/ 709029 w 1202266"/>
                <a:gd name="csY18" fmla="*/ 676660 h 816924"/>
                <a:gd name="csX19" fmla="*/ 832338 w 1202266"/>
                <a:gd name="csY19" fmla="*/ 739856 h 816924"/>
                <a:gd name="csX20" fmla="*/ 986475 w 1202266"/>
                <a:gd name="csY20" fmla="*/ 585719 h 816924"/>
                <a:gd name="csX21" fmla="*/ 986475 w 1202266"/>
                <a:gd name="csY21" fmla="*/ 571847 h 816924"/>
                <a:gd name="csX22" fmla="*/ 1048129 w 1202266"/>
                <a:gd name="csY22" fmla="*/ 585719 h 816924"/>
                <a:gd name="csX23" fmla="*/ 1202266 w 1202266"/>
                <a:gd name="csY23" fmla="*/ 431583 h 816924"/>
                <a:gd name="csX24" fmla="*/ 1048129 w 1202266"/>
                <a:gd name="csY24" fmla="*/ 277446 h 816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1202266" h="816924">
                  <a:moveTo>
                    <a:pt x="1048129" y="277446"/>
                  </a:moveTo>
                  <a:cubicBezTo>
                    <a:pt x="1035798" y="277446"/>
                    <a:pt x="1025009" y="278987"/>
                    <a:pt x="1012678" y="282070"/>
                  </a:cubicBezTo>
                  <a:cubicBezTo>
                    <a:pt x="1015761" y="271281"/>
                    <a:pt x="1017302" y="258950"/>
                    <a:pt x="1017302" y="246619"/>
                  </a:cubicBezTo>
                  <a:cubicBezTo>
                    <a:pt x="1017302" y="161844"/>
                    <a:pt x="947941" y="92482"/>
                    <a:pt x="863165" y="92482"/>
                  </a:cubicBezTo>
                  <a:cubicBezTo>
                    <a:pt x="827714" y="92482"/>
                    <a:pt x="793804" y="104813"/>
                    <a:pt x="767601" y="124851"/>
                  </a:cubicBezTo>
                  <a:cubicBezTo>
                    <a:pt x="755270" y="53948"/>
                    <a:pt x="692074" y="0"/>
                    <a:pt x="616547" y="0"/>
                  </a:cubicBezTo>
                  <a:cubicBezTo>
                    <a:pt x="545644" y="0"/>
                    <a:pt x="485531" y="49324"/>
                    <a:pt x="467034" y="115603"/>
                  </a:cubicBezTo>
                  <a:cubicBezTo>
                    <a:pt x="439290" y="73986"/>
                    <a:pt x="393049" y="46241"/>
                    <a:pt x="339101" y="46241"/>
                  </a:cubicBezTo>
                  <a:cubicBezTo>
                    <a:pt x="254326" y="46241"/>
                    <a:pt x="184964" y="115603"/>
                    <a:pt x="184964" y="200378"/>
                  </a:cubicBezTo>
                  <a:cubicBezTo>
                    <a:pt x="184964" y="212709"/>
                    <a:pt x="186505" y="223498"/>
                    <a:pt x="189588" y="235829"/>
                  </a:cubicBezTo>
                  <a:cubicBezTo>
                    <a:pt x="177257" y="232746"/>
                    <a:pt x="166468" y="231205"/>
                    <a:pt x="154137" y="231205"/>
                  </a:cubicBezTo>
                  <a:cubicBezTo>
                    <a:pt x="69362" y="231205"/>
                    <a:pt x="0" y="300567"/>
                    <a:pt x="0" y="385342"/>
                  </a:cubicBezTo>
                  <a:cubicBezTo>
                    <a:pt x="0" y="470117"/>
                    <a:pt x="69362" y="539478"/>
                    <a:pt x="154137" y="539478"/>
                  </a:cubicBezTo>
                  <a:cubicBezTo>
                    <a:pt x="154137" y="539478"/>
                    <a:pt x="154137" y="539478"/>
                    <a:pt x="155678" y="539478"/>
                  </a:cubicBezTo>
                  <a:cubicBezTo>
                    <a:pt x="163385" y="618088"/>
                    <a:pt x="229664" y="678201"/>
                    <a:pt x="308273" y="678201"/>
                  </a:cubicBezTo>
                  <a:cubicBezTo>
                    <a:pt x="343725" y="678201"/>
                    <a:pt x="376094" y="665870"/>
                    <a:pt x="402297" y="645833"/>
                  </a:cubicBezTo>
                  <a:cubicBezTo>
                    <a:pt x="402297" y="650457"/>
                    <a:pt x="400755" y="656622"/>
                    <a:pt x="400755" y="662788"/>
                  </a:cubicBezTo>
                  <a:cubicBezTo>
                    <a:pt x="400755" y="747563"/>
                    <a:pt x="470117" y="816924"/>
                    <a:pt x="554892" y="816924"/>
                  </a:cubicBezTo>
                  <a:cubicBezTo>
                    <a:pt x="635043" y="816924"/>
                    <a:pt x="701322" y="755270"/>
                    <a:pt x="709029" y="676660"/>
                  </a:cubicBezTo>
                  <a:cubicBezTo>
                    <a:pt x="736773" y="715194"/>
                    <a:pt x="781473" y="739856"/>
                    <a:pt x="832338" y="739856"/>
                  </a:cubicBezTo>
                  <a:cubicBezTo>
                    <a:pt x="917113" y="739856"/>
                    <a:pt x="986475" y="670495"/>
                    <a:pt x="986475" y="585719"/>
                  </a:cubicBezTo>
                  <a:cubicBezTo>
                    <a:pt x="986475" y="581095"/>
                    <a:pt x="986475" y="576471"/>
                    <a:pt x="986475" y="571847"/>
                  </a:cubicBezTo>
                  <a:cubicBezTo>
                    <a:pt x="1004971" y="579554"/>
                    <a:pt x="1026550" y="585719"/>
                    <a:pt x="1048129" y="585719"/>
                  </a:cubicBezTo>
                  <a:cubicBezTo>
                    <a:pt x="1132905" y="585719"/>
                    <a:pt x="1202266" y="516358"/>
                    <a:pt x="1202266" y="431583"/>
                  </a:cubicBezTo>
                  <a:cubicBezTo>
                    <a:pt x="1202266" y="346808"/>
                    <a:pt x="1132905" y="277446"/>
                    <a:pt x="1048129" y="277446"/>
                  </a:cubicBezTo>
                  <a:close/>
                </a:path>
              </a:pathLst>
            </a:cu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8118E2-B438-1DD1-AACF-5C05A5581D6C}"/>
                </a:ext>
              </a:extLst>
            </p:cNvPr>
            <p:cNvSpPr/>
            <p:nvPr/>
          </p:nvSpPr>
          <p:spPr>
            <a:xfrm>
              <a:off x="1783102" y="4554396"/>
              <a:ext cx="184964" cy="184964"/>
            </a:xfrm>
            <a:prstGeom prst="ellipse">
              <a:avLst/>
            </a:pr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696B593-F374-DA9C-F4F3-439ECED6B633}"/>
                </a:ext>
              </a:extLst>
            </p:cNvPr>
            <p:cNvSpPr/>
            <p:nvPr/>
          </p:nvSpPr>
          <p:spPr>
            <a:xfrm>
              <a:off x="1621258" y="4739360"/>
              <a:ext cx="138723" cy="138723"/>
            </a:xfrm>
            <a:prstGeom prst="ellipse">
              <a:avLst/>
            </a:pr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2409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98891-DDB2-FD4D-DDBB-04A971BFF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2CAA9-31A1-73D6-3F6C-8886E3B7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Writing a Strong Paragraph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52569D7-2A0F-1932-7FDF-359F43B09F7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Use </a:t>
            </a:r>
            <a:r>
              <a:rPr lang="en-US" altLang="en-US" b="1" dirty="0">
                <a:solidFill>
                  <a:schemeClr val="accent3"/>
                </a:solidFill>
              </a:rPr>
              <a:t>C-E-R</a:t>
            </a:r>
            <a:r>
              <a:rPr lang="en-US" altLang="en-US" dirty="0"/>
              <a:t> to remember what to include:</a:t>
            </a:r>
          </a:p>
          <a:p>
            <a:r>
              <a:rPr lang="en-US" altLang="en-US" b="1" u="sng" dirty="0">
                <a:solidFill>
                  <a:schemeClr val="accent3"/>
                </a:solidFill>
              </a:rPr>
              <a:t>C</a:t>
            </a:r>
            <a:r>
              <a:rPr lang="en-US" altLang="en-US" b="1" dirty="0">
                <a:solidFill>
                  <a:schemeClr val="accent3"/>
                </a:solidFill>
              </a:rPr>
              <a:t>laim:</a:t>
            </a:r>
            <a:r>
              <a:rPr lang="en-US" altLang="en-US" dirty="0"/>
              <a:t> </a:t>
            </a:r>
            <a:r>
              <a:rPr lang="en-US" dirty="0"/>
              <a:t>the point or argument that the author</a:t>
            </a:r>
            <a:br>
              <a:rPr lang="en-US" dirty="0"/>
            </a:br>
            <a:r>
              <a:rPr lang="en-US" dirty="0"/>
              <a:t>will try to prove</a:t>
            </a:r>
            <a:endParaRPr lang="en-US" altLang="en-US" dirty="0"/>
          </a:p>
          <a:p>
            <a:r>
              <a:rPr lang="en-US" altLang="en-US" b="1" u="sng" dirty="0">
                <a:solidFill>
                  <a:schemeClr val="accent3"/>
                </a:solidFill>
              </a:rPr>
              <a:t>E</a:t>
            </a:r>
            <a:r>
              <a:rPr lang="en-US" altLang="en-US" b="1" dirty="0">
                <a:solidFill>
                  <a:schemeClr val="accent3"/>
                </a:solidFill>
              </a:rPr>
              <a:t>vidence:</a:t>
            </a:r>
            <a:r>
              <a:rPr lang="en-US" altLang="en-US" dirty="0"/>
              <a:t> </a:t>
            </a:r>
            <a:r>
              <a:rPr lang="en-US" dirty="0"/>
              <a:t>facts, data, research, etc. to support the claim</a:t>
            </a:r>
            <a:endParaRPr lang="en-US" altLang="en-US" dirty="0"/>
          </a:p>
          <a:p>
            <a:r>
              <a:rPr lang="en-US" altLang="en-US" b="1" u="sng" dirty="0">
                <a:solidFill>
                  <a:schemeClr val="accent3"/>
                </a:solidFill>
              </a:rPr>
              <a:t>R</a:t>
            </a:r>
            <a:r>
              <a:rPr lang="en-US" altLang="en-US" b="1" dirty="0">
                <a:solidFill>
                  <a:schemeClr val="accent3"/>
                </a:solidFill>
              </a:rPr>
              <a:t>easoning:</a:t>
            </a:r>
            <a:r>
              <a:rPr lang="en-US" altLang="en-US" dirty="0"/>
              <a:t> </a:t>
            </a:r>
            <a:r>
              <a:rPr lang="en-US" dirty="0"/>
              <a:t>explanation of why the evidence supports the claim</a:t>
            </a:r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3650B7-79B9-4606-9484-D7FF4F257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082" y="447097"/>
            <a:ext cx="1593738" cy="15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34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43550-C540-8841-2C1A-F87B4C932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12FE3EF-7504-17D0-8261-A35022FCFD1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325" y="4687888"/>
            <a:ext cx="7499350" cy="45561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008" marR="0" lvl="0" indent="0" algn="ctr" defTabSz="914400" rtl="0" eaLnBrk="1" fontAlgn="base" latinLnBrk="0" hangingPunct="1">
              <a:lnSpc>
                <a:spcPct val="100000"/>
              </a:lnSpc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Claim, Evidence, Reasoning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Online Media 3" title="Claims, Evidence, and Reasoning.">
            <a:hlinkClick r:id="" action="ppaction://media"/>
            <a:extLst>
              <a:ext uri="{FF2B5EF4-FFF2-40B4-BE49-F238E27FC236}">
                <a16:creationId xmlns:a16="http://schemas.microsoft.com/office/drawing/2014/main" id="{CCF0F437-42D3-EE51-9517-90AE8017FD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3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DE46C-60EA-834C-1CE5-BF41503B8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EFB2F-DAA1-17EF-279A-6F106CB96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Claim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2F78212-FE1D-5170-EF60-B974BC25F9D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400" dirty="0"/>
              <a:t>States the main idea of the paragraph</a:t>
            </a:r>
          </a:p>
          <a:p>
            <a:r>
              <a:rPr lang="en-US" sz="2400" dirty="0"/>
              <a:t>Introduces what the paragraph is about</a:t>
            </a:r>
          </a:p>
          <a:p>
            <a:r>
              <a:rPr lang="en-US" sz="2400" dirty="0"/>
              <a:t>Is usually the first sentence</a:t>
            </a:r>
          </a:p>
          <a:p>
            <a:r>
              <a:rPr lang="en-US" sz="2400" dirty="0"/>
              <a:t>Presents a debatable position</a:t>
            </a:r>
          </a:p>
          <a:p>
            <a:pPr marL="64008" indent="0">
              <a:buNone/>
            </a:pPr>
            <a:endParaRPr lang="en-US" sz="2400" dirty="0">
              <a:highlight>
                <a:srgbClr val="FFFF00"/>
              </a:highlight>
            </a:endParaRPr>
          </a:p>
          <a:p>
            <a:pPr marL="64008" indent="0">
              <a:buNone/>
            </a:pPr>
            <a:r>
              <a:rPr lang="en-US" sz="2200" b="1" dirty="0"/>
              <a:t>Example:</a:t>
            </a:r>
            <a:r>
              <a:rPr lang="en-US" sz="2200" dirty="0"/>
              <a:t> </a:t>
            </a:r>
            <a:r>
              <a:rPr lang="en-US" sz="2200" i="1" dirty="0"/>
              <a:t>Dogs make excellent pets for many families.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D753907-7DD2-D161-8ED6-1900DB362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26806" y="382051"/>
            <a:ext cx="1710203" cy="987962"/>
          </a:xfrm>
          <a:prstGeom prst="wedgeEllipseCallout">
            <a:avLst>
              <a:gd name="adj1" fmla="val -42454"/>
              <a:gd name="adj2" fmla="val 57781"/>
            </a:avLst>
          </a:prstGeom>
          <a:solidFill>
            <a:srgbClr val="A9D7B9"/>
          </a:solidFill>
          <a:ln w="38100">
            <a:solidFill>
              <a:srgbClr val="2183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62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2D321-6A17-5622-21B9-6507CB6A4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970D-5C4B-40F2-393F-D7EAB0FAE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Evidence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1651BD9-68E9-5AE7-8617-764400279AF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400" dirty="0"/>
              <a:t>Details that support or prove claim</a:t>
            </a:r>
          </a:p>
          <a:p>
            <a:r>
              <a:rPr lang="en-US" sz="2400" dirty="0"/>
              <a:t>Can include facts, examples, quotes,</a:t>
            </a:r>
            <a:br>
              <a:rPr lang="en-US" sz="2400" dirty="0"/>
            </a:br>
            <a:r>
              <a:rPr lang="en-US" sz="2400" dirty="0"/>
              <a:t>observations, data, etc.</a:t>
            </a:r>
          </a:p>
          <a:p>
            <a:pPr marL="64008" indent="0">
              <a:buNone/>
            </a:pPr>
            <a:endParaRPr lang="en-US" sz="2400" b="1" dirty="0"/>
          </a:p>
          <a:p>
            <a:pPr marL="64008" indent="0">
              <a:buNone/>
            </a:pPr>
            <a:r>
              <a:rPr lang="en-US" sz="2200" b="1" dirty="0"/>
              <a:t>Examples:</a:t>
            </a:r>
          </a:p>
          <a:p>
            <a:r>
              <a:rPr lang="en-US" sz="2200" i="1" dirty="0"/>
              <a:t>Studies show that petting a dog can reduce stress.</a:t>
            </a:r>
          </a:p>
          <a:p>
            <a:r>
              <a:rPr lang="en-US" sz="2200" i="1" dirty="0"/>
              <a:t>Dogs can help protect a home.</a:t>
            </a:r>
          </a:p>
          <a:p>
            <a:r>
              <a:rPr lang="en-US" sz="2200" i="1" dirty="0"/>
              <a:t>Dogs encourage people to exercise by going for walks.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87EEE-EAD6-CD30-66A0-F79FC88B0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4228816">
            <a:off x="7282479" y="487427"/>
            <a:ext cx="1568942" cy="156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88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3E15-1A96-5149-E71A-48A76C00A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0" descr="Thought bubble with solid fill">
            <a:extLst>
              <a:ext uri="{FF2B5EF4-FFF2-40B4-BE49-F238E27FC236}">
                <a16:creationId xmlns:a16="http://schemas.microsoft.com/office/drawing/2014/main" id="{6F58A94B-6FF2-9B24-4347-C3B37EFA3AA0}"/>
              </a:ext>
            </a:extLst>
          </p:cNvPr>
          <p:cNvGrpSpPr/>
          <p:nvPr/>
        </p:nvGrpSpPr>
        <p:grpSpPr>
          <a:xfrm>
            <a:off x="6969370" y="411785"/>
            <a:ext cx="1857857" cy="1748177"/>
            <a:chOff x="1567311" y="3768299"/>
            <a:chExt cx="1202266" cy="1109784"/>
          </a:xfrm>
          <a:solidFill>
            <a:srgbClr val="FFEAAF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2D3F8E-B92B-0375-A249-A47BF25EBA26}"/>
                </a:ext>
              </a:extLst>
            </p:cNvPr>
            <p:cNvSpPr/>
            <p:nvPr/>
          </p:nvSpPr>
          <p:spPr>
            <a:xfrm>
              <a:off x="1567311" y="3768299"/>
              <a:ext cx="1202266" cy="816924"/>
            </a:xfrm>
            <a:custGeom>
              <a:avLst/>
              <a:gdLst>
                <a:gd name="csX0" fmla="*/ 1048129 w 1202266"/>
                <a:gd name="csY0" fmla="*/ 277446 h 816924"/>
                <a:gd name="csX1" fmla="*/ 1012678 w 1202266"/>
                <a:gd name="csY1" fmla="*/ 282070 h 816924"/>
                <a:gd name="csX2" fmla="*/ 1017302 w 1202266"/>
                <a:gd name="csY2" fmla="*/ 246619 h 816924"/>
                <a:gd name="csX3" fmla="*/ 863165 w 1202266"/>
                <a:gd name="csY3" fmla="*/ 92482 h 816924"/>
                <a:gd name="csX4" fmla="*/ 767601 w 1202266"/>
                <a:gd name="csY4" fmla="*/ 124851 h 816924"/>
                <a:gd name="csX5" fmla="*/ 616547 w 1202266"/>
                <a:gd name="csY5" fmla="*/ 0 h 816924"/>
                <a:gd name="csX6" fmla="*/ 467034 w 1202266"/>
                <a:gd name="csY6" fmla="*/ 115603 h 816924"/>
                <a:gd name="csX7" fmla="*/ 339101 w 1202266"/>
                <a:gd name="csY7" fmla="*/ 46241 h 816924"/>
                <a:gd name="csX8" fmla="*/ 184964 w 1202266"/>
                <a:gd name="csY8" fmla="*/ 200378 h 816924"/>
                <a:gd name="csX9" fmla="*/ 189588 w 1202266"/>
                <a:gd name="csY9" fmla="*/ 235829 h 816924"/>
                <a:gd name="csX10" fmla="*/ 154137 w 1202266"/>
                <a:gd name="csY10" fmla="*/ 231205 h 816924"/>
                <a:gd name="csX11" fmla="*/ 0 w 1202266"/>
                <a:gd name="csY11" fmla="*/ 385342 h 816924"/>
                <a:gd name="csX12" fmla="*/ 154137 w 1202266"/>
                <a:gd name="csY12" fmla="*/ 539478 h 816924"/>
                <a:gd name="csX13" fmla="*/ 155678 w 1202266"/>
                <a:gd name="csY13" fmla="*/ 539478 h 816924"/>
                <a:gd name="csX14" fmla="*/ 308273 w 1202266"/>
                <a:gd name="csY14" fmla="*/ 678201 h 816924"/>
                <a:gd name="csX15" fmla="*/ 402297 w 1202266"/>
                <a:gd name="csY15" fmla="*/ 645833 h 816924"/>
                <a:gd name="csX16" fmla="*/ 400755 w 1202266"/>
                <a:gd name="csY16" fmla="*/ 662788 h 816924"/>
                <a:gd name="csX17" fmla="*/ 554892 w 1202266"/>
                <a:gd name="csY17" fmla="*/ 816924 h 816924"/>
                <a:gd name="csX18" fmla="*/ 709029 w 1202266"/>
                <a:gd name="csY18" fmla="*/ 676660 h 816924"/>
                <a:gd name="csX19" fmla="*/ 832338 w 1202266"/>
                <a:gd name="csY19" fmla="*/ 739856 h 816924"/>
                <a:gd name="csX20" fmla="*/ 986475 w 1202266"/>
                <a:gd name="csY20" fmla="*/ 585719 h 816924"/>
                <a:gd name="csX21" fmla="*/ 986475 w 1202266"/>
                <a:gd name="csY21" fmla="*/ 571847 h 816924"/>
                <a:gd name="csX22" fmla="*/ 1048129 w 1202266"/>
                <a:gd name="csY22" fmla="*/ 585719 h 816924"/>
                <a:gd name="csX23" fmla="*/ 1202266 w 1202266"/>
                <a:gd name="csY23" fmla="*/ 431583 h 816924"/>
                <a:gd name="csX24" fmla="*/ 1048129 w 1202266"/>
                <a:gd name="csY24" fmla="*/ 277446 h 816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1202266" h="816924">
                  <a:moveTo>
                    <a:pt x="1048129" y="277446"/>
                  </a:moveTo>
                  <a:cubicBezTo>
                    <a:pt x="1035798" y="277446"/>
                    <a:pt x="1025009" y="278987"/>
                    <a:pt x="1012678" y="282070"/>
                  </a:cubicBezTo>
                  <a:cubicBezTo>
                    <a:pt x="1015761" y="271281"/>
                    <a:pt x="1017302" y="258950"/>
                    <a:pt x="1017302" y="246619"/>
                  </a:cubicBezTo>
                  <a:cubicBezTo>
                    <a:pt x="1017302" y="161844"/>
                    <a:pt x="947941" y="92482"/>
                    <a:pt x="863165" y="92482"/>
                  </a:cubicBezTo>
                  <a:cubicBezTo>
                    <a:pt x="827714" y="92482"/>
                    <a:pt x="793804" y="104813"/>
                    <a:pt x="767601" y="124851"/>
                  </a:cubicBezTo>
                  <a:cubicBezTo>
                    <a:pt x="755270" y="53948"/>
                    <a:pt x="692074" y="0"/>
                    <a:pt x="616547" y="0"/>
                  </a:cubicBezTo>
                  <a:cubicBezTo>
                    <a:pt x="545644" y="0"/>
                    <a:pt x="485531" y="49324"/>
                    <a:pt x="467034" y="115603"/>
                  </a:cubicBezTo>
                  <a:cubicBezTo>
                    <a:pt x="439290" y="73986"/>
                    <a:pt x="393049" y="46241"/>
                    <a:pt x="339101" y="46241"/>
                  </a:cubicBezTo>
                  <a:cubicBezTo>
                    <a:pt x="254326" y="46241"/>
                    <a:pt x="184964" y="115603"/>
                    <a:pt x="184964" y="200378"/>
                  </a:cubicBezTo>
                  <a:cubicBezTo>
                    <a:pt x="184964" y="212709"/>
                    <a:pt x="186505" y="223498"/>
                    <a:pt x="189588" y="235829"/>
                  </a:cubicBezTo>
                  <a:cubicBezTo>
                    <a:pt x="177257" y="232746"/>
                    <a:pt x="166468" y="231205"/>
                    <a:pt x="154137" y="231205"/>
                  </a:cubicBezTo>
                  <a:cubicBezTo>
                    <a:pt x="69362" y="231205"/>
                    <a:pt x="0" y="300567"/>
                    <a:pt x="0" y="385342"/>
                  </a:cubicBezTo>
                  <a:cubicBezTo>
                    <a:pt x="0" y="470117"/>
                    <a:pt x="69362" y="539478"/>
                    <a:pt x="154137" y="539478"/>
                  </a:cubicBezTo>
                  <a:cubicBezTo>
                    <a:pt x="154137" y="539478"/>
                    <a:pt x="154137" y="539478"/>
                    <a:pt x="155678" y="539478"/>
                  </a:cubicBezTo>
                  <a:cubicBezTo>
                    <a:pt x="163385" y="618088"/>
                    <a:pt x="229664" y="678201"/>
                    <a:pt x="308273" y="678201"/>
                  </a:cubicBezTo>
                  <a:cubicBezTo>
                    <a:pt x="343725" y="678201"/>
                    <a:pt x="376094" y="665870"/>
                    <a:pt x="402297" y="645833"/>
                  </a:cubicBezTo>
                  <a:cubicBezTo>
                    <a:pt x="402297" y="650457"/>
                    <a:pt x="400755" y="656622"/>
                    <a:pt x="400755" y="662788"/>
                  </a:cubicBezTo>
                  <a:cubicBezTo>
                    <a:pt x="400755" y="747563"/>
                    <a:pt x="470117" y="816924"/>
                    <a:pt x="554892" y="816924"/>
                  </a:cubicBezTo>
                  <a:cubicBezTo>
                    <a:pt x="635043" y="816924"/>
                    <a:pt x="701322" y="755270"/>
                    <a:pt x="709029" y="676660"/>
                  </a:cubicBezTo>
                  <a:cubicBezTo>
                    <a:pt x="736773" y="715194"/>
                    <a:pt x="781473" y="739856"/>
                    <a:pt x="832338" y="739856"/>
                  </a:cubicBezTo>
                  <a:cubicBezTo>
                    <a:pt x="917113" y="739856"/>
                    <a:pt x="986475" y="670495"/>
                    <a:pt x="986475" y="585719"/>
                  </a:cubicBezTo>
                  <a:cubicBezTo>
                    <a:pt x="986475" y="581095"/>
                    <a:pt x="986475" y="576471"/>
                    <a:pt x="986475" y="571847"/>
                  </a:cubicBezTo>
                  <a:cubicBezTo>
                    <a:pt x="1004971" y="579554"/>
                    <a:pt x="1026550" y="585719"/>
                    <a:pt x="1048129" y="585719"/>
                  </a:cubicBezTo>
                  <a:cubicBezTo>
                    <a:pt x="1132905" y="585719"/>
                    <a:pt x="1202266" y="516358"/>
                    <a:pt x="1202266" y="431583"/>
                  </a:cubicBezTo>
                  <a:cubicBezTo>
                    <a:pt x="1202266" y="346808"/>
                    <a:pt x="1132905" y="277446"/>
                    <a:pt x="1048129" y="277446"/>
                  </a:cubicBezTo>
                  <a:close/>
                </a:path>
              </a:pathLst>
            </a:cu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E3F696-C72B-6556-368A-BCA3356D0E64}"/>
                </a:ext>
              </a:extLst>
            </p:cNvPr>
            <p:cNvSpPr/>
            <p:nvPr/>
          </p:nvSpPr>
          <p:spPr>
            <a:xfrm>
              <a:off x="1783102" y="4554396"/>
              <a:ext cx="184964" cy="184964"/>
            </a:xfrm>
            <a:prstGeom prst="ellipse">
              <a:avLst/>
            </a:pr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F946FA-8729-B772-A89B-F0CCCD9A39E4}"/>
                </a:ext>
              </a:extLst>
            </p:cNvPr>
            <p:cNvSpPr/>
            <p:nvPr/>
          </p:nvSpPr>
          <p:spPr>
            <a:xfrm>
              <a:off x="1621258" y="4739360"/>
              <a:ext cx="138723" cy="138723"/>
            </a:xfrm>
            <a:prstGeom prst="ellipse">
              <a:avLst/>
            </a:prstGeom>
            <a:grpFill/>
            <a:ln w="28575" cap="flat">
              <a:solidFill>
                <a:srgbClr val="FFCA3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30CA39-EFEB-1BF2-3070-8BBA3285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Reasoning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1475F9B-16CB-33C7-AB70-4AE2D2548CF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400" dirty="0"/>
              <a:t>Makes connections between the evidence</a:t>
            </a:r>
            <a:br>
              <a:rPr lang="en-US" sz="2400" dirty="0"/>
            </a:br>
            <a:r>
              <a:rPr lang="en-US" sz="2400" dirty="0"/>
              <a:t>and the claim</a:t>
            </a:r>
          </a:p>
          <a:p>
            <a:r>
              <a:rPr lang="en-US" sz="2400" dirty="0"/>
              <a:t>Explains your thought process to the reader</a:t>
            </a:r>
          </a:p>
          <a:p>
            <a:pPr lvl="1"/>
            <a:r>
              <a:rPr lang="en-US" sz="2400" dirty="0"/>
              <a:t>Why does your evidence prove your claim?</a:t>
            </a:r>
          </a:p>
          <a:p>
            <a:pPr lvl="1"/>
            <a:r>
              <a:rPr lang="en-US" sz="2400" dirty="0"/>
              <a:t>Why is your evidence good evidence?</a:t>
            </a:r>
          </a:p>
          <a:p>
            <a:pPr marL="64008" indent="0">
              <a:buNone/>
            </a:pPr>
            <a:endParaRPr lang="en-US" sz="1200" dirty="0"/>
          </a:p>
          <a:p>
            <a:pPr marL="64008" indent="0">
              <a:buNone/>
            </a:pPr>
            <a:r>
              <a:rPr lang="en-US" sz="2200" b="1" dirty="0"/>
              <a:t>Example:</a:t>
            </a:r>
            <a:r>
              <a:rPr lang="en-US" sz="2200" dirty="0"/>
              <a:t> </a:t>
            </a:r>
            <a:r>
              <a:rPr lang="en-US" sz="2200" i="1" dirty="0"/>
              <a:t>The repetitive motion of petting a dog is a grounding exercise, which helps reduce stress. This ability to reduce stress is an important reason why dogs make great pets.</a:t>
            </a:r>
          </a:p>
        </p:txBody>
      </p:sp>
    </p:spTree>
    <p:extLst>
      <p:ext uri="{BB962C8B-B14F-4D97-AF65-F5344CB8AC3E}">
        <p14:creationId xmlns:p14="http://schemas.microsoft.com/office/powerpoint/2010/main" val="3803541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687F-7A12-2B1A-F9B0-F23614826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2D6D-EF86-365D-67DF-BCF38AE90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May I Be of Some Persuasion?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13D506B-6D27-8204-9AF2-AB46245BC25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Write a CER paragraph using one of the following:</a:t>
            </a:r>
          </a:p>
          <a:p>
            <a:r>
              <a:rPr lang="en-US" sz="2400" dirty="0"/>
              <a:t>What activity should be taken as seriously as a professional sport?</a:t>
            </a:r>
          </a:p>
          <a:p>
            <a:r>
              <a:rPr lang="en-US" sz="2400" dirty="0"/>
              <a:t>What activity should be made an official school sport?</a:t>
            </a:r>
          </a:p>
          <a:p>
            <a:r>
              <a:rPr lang="en-US" sz="2400" dirty="0"/>
              <a:t>Which sport is the best?</a:t>
            </a:r>
          </a:p>
          <a:p>
            <a:r>
              <a:rPr lang="en-US" sz="2400" dirty="0"/>
              <a:t>What activity should people follow instead of sports?</a:t>
            </a:r>
            <a:endParaRPr lang="en-US" sz="2400" dirty="0">
              <a:highlight>
                <a:srgbClr val="00FFFF"/>
              </a:highlight>
            </a:endParaRPr>
          </a:p>
        </p:txBody>
      </p:sp>
      <p:sp>
        <p:nvSpPr>
          <p:cNvPr id="5" name="Graphic 3" descr="Trophy with solid fill">
            <a:extLst>
              <a:ext uri="{FF2B5EF4-FFF2-40B4-BE49-F238E27FC236}">
                <a16:creationId xmlns:a16="http://schemas.microsoft.com/office/drawing/2014/main" id="{A057B050-6FD5-C89A-06F4-E5B68919646E}"/>
              </a:ext>
            </a:extLst>
          </p:cNvPr>
          <p:cNvSpPr/>
          <p:nvPr/>
        </p:nvSpPr>
        <p:spPr>
          <a:xfrm>
            <a:off x="7680192" y="479094"/>
            <a:ext cx="768614" cy="866338"/>
          </a:xfrm>
          <a:custGeom>
            <a:avLst/>
            <a:gdLst>
              <a:gd name="csX0" fmla="*/ 657715 w 768614"/>
              <a:gd name="csY0" fmla="*/ 417248 h 866338"/>
              <a:gd name="csX1" fmla="*/ 503992 w 768614"/>
              <a:gd name="csY1" fmla="*/ 490815 h 866338"/>
              <a:gd name="csX2" fmla="*/ 569873 w 768614"/>
              <a:gd name="csY2" fmla="*/ 423836 h 866338"/>
              <a:gd name="csX3" fmla="*/ 595127 w 768614"/>
              <a:gd name="csY3" fmla="*/ 390895 h 866338"/>
              <a:gd name="csX4" fmla="*/ 624774 w 768614"/>
              <a:gd name="csY4" fmla="*/ 286583 h 866338"/>
              <a:gd name="csX5" fmla="*/ 624774 w 768614"/>
              <a:gd name="csY5" fmla="*/ 143841 h 866338"/>
              <a:gd name="csX6" fmla="*/ 701635 w 768614"/>
              <a:gd name="csY6" fmla="*/ 143841 h 866338"/>
              <a:gd name="csX7" fmla="*/ 701635 w 768614"/>
              <a:gd name="csY7" fmla="*/ 310740 h 866338"/>
              <a:gd name="csX8" fmla="*/ 657715 w 768614"/>
              <a:gd name="csY8" fmla="*/ 417248 h 866338"/>
              <a:gd name="csX9" fmla="*/ 111998 w 768614"/>
              <a:gd name="csY9" fmla="*/ 417248 h 866338"/>
              <a:gd name="csX10" fmla="*/ 65881 w 768614"/>
              <a:gd name="csY10" fmla="*/ 310740 h 866338"/>
              <a:gd name="csX11" fmla="*/ 65881 w 768614"/>
              <a:gd name="csY11" fmla="*/ 142743 h 866338"/>
              <a:gd name="csX12" fmla="*/ 142743 w 768614"/>
              <a:gd name="csY12" fmla="*/ 142743 h 866338"/>
              <a:gd name="csX13" fmla="*/ 142743 w 768614"/>
              <a:gd name="csY13" fmla="*/ 285485 h 866338"/>
              <a:gd name="csX14" fmla="*/ 172389 w 768614"/>
              <a:gd name="csY14" fmla="*/ 389797 h 866338"/>
              <a:gd name="csX15" fmla="*/ 197644 w 768614"/>
              <a:gd name="csY15" fmla="*/ 422738 h 866338"/>
              <a:gd name="csX16" fmla="*/ 263525 w 768614"/>
              <a:gd name="csY16" fmla="*/ 489717 h 866338"/>
              <a:gd name="csX17" fmla="*/ 111998 w 768614"/>
              <a:gd name="csY17" fmla="*/ 417248 h 866338"/>
              <a:gd name="csX18" fmla="*/ 768615 w 768614"/>
              <a:gd name="csY18" fmla="*/ 307446 h 866338"/>
              <a:gd name="csX19" fmla="*/ 768615 w 768614"/>
              <a:gd name="csY19" fmla="*/ 76861 h 866338"/>
              <a:gd name="csX20" fmla="*/ 625872 w 768614"/>
              <a:gd name="csY20" fmla="*/ 76861 h 866338"/>
              <a:gd name="csX21" fmla="*/ 625872 w 768614"/>
              <a:gd name="csY21" fmla="*/ 0 h 866338"/>
              <a:gd name="csX22" fmla="*/ 384307 w 768614"/>
              <a:gd name="csY22" fmla="*/ 0 h 866338"/>
              <a:gd name="csX23" fmla="*/ 142743 w 768614"/>
              <a:gd name="csY23" fmla="*/ 0 h 866338"/>
              <a:gd name="csX24" fmla="*/ 142743 w 768614"/>
              <a:gd name="csY24" fmla="*/ 76861 h 866338"/>
              <a:gd name="csX25" fmla="*/ 0 w 768614"/>
              <a:gd name="csY25" fmla="*/ 76861 h 866338"/>
              <a:gd name="csX26" fmla="*/ 0 w 768614"/>
              <a:gd name="csY26" fmla="*/ 306348 h 866338"/>
              <a:gd name="csX27" fmla="*/ 62587 w 768614"/>
              <a:gd name="csY27" fmla="*/ 460071 h 866338"/>
              <a:gd name="csX28" fmla="*/ 325014 w 768614"/>
              <a:gd name="csY28" fmla="*/ 558893 h 866338"/>
              <a:gd name="csX29" fmla="*/ 340386 w 768614"/>
              <a:gd name="csY29" fmla="*/ 613794 h 866338"/>
              <a:gd name="csX30" fmla="*/ 340386 w 768614"/>
              <a:gd name="csY30" fmla="*/ 756536 h 866338"/>
              <a:gd name="csX31" fmla="*/ 285485 w 768614"/>
              <a:gd name="csY31" fmla="*/ 756536 h 866338"/>
              <a:gd name="csX32" fmla="*/ 241565 w 768614"/>
              <a:gd name="csY32" fmla="*/ 800457 h 866338"/>
              <a:gd name="csX33" fmla="*/ 186664 w 768614"/>
              <a:gd name="csY33" fmla="*/ 800457 h 866338"/>
              <a:gd name="csX34" fmla="*/ 142743 w 768614"/>
              <a:gd name="csY34" fmla="*/ 844378 h 866338"/>
              <a:gd name="csX35" fmla="*/ 142743 w 768614"/>
              <a:gd name="csY35" fmla="*/ 866338 h 866338"/>
              <a:gd name="csX36" fmla="*/ 625872 w 768614"/>
              <a:gd name="csY36" fmla="*/ 866338 h 866338"/>
              <a:gd name="csX37" fmla="*/ 625872 w 768614"/>
              <a:gd name="csY37" fmla="*/ 844378 h 866338"/>
              <a:gd name="csX38" fmla="*/ 581951 w 768614"/>
              <a:gd name="csY38" fmla="*/ 800457 h 866338"/>
              <a:gd name="csX39" fmla="*/ 527050 w 768614"/>
              <a:gd name="csY39" fmla="*/ 800457 h 866338"/>
              <a:gd name="csX40" fmla="*/ 483129 w 768614"/>
              <a:gd name="csY40" fmla="*/ 756536 h 866338"/>
              <a:gd name="csX41" fmla="*/ 428228 w 768614"/>
              <a:gd name="csY41" fmla="*/ 756536 h 866338"/>
              <a:gd name="csX42" fmla="*/ 428228 w 768614"/>
              <a:gd name="csY42" fmla="*/ 614892 h 866338"/>
              <a:gd name="csX43" fmla="*/ 443600 w 768614"/>
              <a:gd name="csY43" fmla="*/ 559991 h 866338"/>
              <a:gd name="csX44" fmla="*/ 706027 w 768614"/>
              <a:gd name="csY44" fmla="*/ 461169 h 866338"/>
              <a:gd name="csX45" fmla="*/ 768615 w 768614"/>
              <a:gd name="csY45" fmla="*/ 307446 h 866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768614" h="866338">
                <a:moveTo>
                  <a:pt x="657715" y="417248"/>
                </a:moveTo>
                <a:cubicBezTo>
                  <a:pt x="619284" y="456777"/>
                  <a:pt x="583049" y="482031"/>
                  <a:pt x="503992" y="490815"/>
                </a:cubicBezTo>
                <a:cubicBezTo>
                  <a:pt x="524854" y="469953"/>
                  <a:pt x="549010" y="449091"/>
                  <a:pt x="569873" y="423836"/>
                </a:cubicBezTo>
                <a:cubicBezTo>
                  <a:pt x="578657" y="413954"/>
                  <a:pt x="595127" y="391993"/>
                  <a:pt x="595127" y="390895"/>
                </a:cubicBezTo>
                <a:cubicBezTo>
                  <a:pt x="613794" y="360151"/>
                  <a:pt x="624774" y="325014"/>
                  <a:pt x="624774" y="286583"/>
                </a:cubicBezTo>
                <a:lnTo>
                  <a:pt x="624774" y="143841"/>
                </a:lnTo>
                <a:lnTo>
                  <a:pt x="701635" y="143841"/>
                </a:lnTo>
                <a:lnTo>
                  <a:pt x="701635" y="310740"/>
                </a:lnTo>
                <a:cubicBezTo>
                  <a:pt x="702733" y="312936"/>
                  <a:pt x="704929" y="367837"/>
                  <a:pt x="657715" y="417248"/>
                </a:cubicBezTo>
                <a:close/>
                <a:moveTo>
                  <a:pt x="111998" y="417248"/>
                </a:moveTo>
                <a:cubicBezTo>
                  <a:pt x="63685" y="367837"/>
                  <a:pt x="65881" y="312936"/>
                  <a:pt x="65881" y="310740"/>
                </a:cubicBezTo>
                <a:lnTo>
                  <a:pt x="65881" y="142743"/>
                </a:lnTo>
                <a:lnTo>
                  <a:pt x="142743" y="142743"/>
                </a:lnTo>
                <a:lnTo>
                  <a:pt x="142743" y="285485"/>
                </a:lnTo>
                <a:cubicBezTo>
                  <a:pt x="142743" y="323916"/>
                  <a:pt x="153723" y="359053"/>
                  <a:pt x="172389" y="389797"/>
                </a:cubicBezTo>
                <a:cubicBezTo>
                  <a:pt x="172389" y="390895"/>
                  <a:pt x="188860" y="413954"/>
                  <a:pt x="197644" y="422738"/>
                </a:cubicBezTo>
                <a:cubicBezTo>
                  <a:pt x="219604" y="447993"/>
                  <a:pt x="242663" y="468855"/>
                  <a:pt x="263525" y="489717"/>
                </a:cubicBezTo>
                <a:cubicBezTo>
                  <a:pt x="186664" y="480933"/>
                  <a:pt x="149331" y="455679"/>
                  <a:pt x="111998" y="417248"/>
                </a:cubicBezTo>
                <a:close/>
                <a:moveTo>
                  <a:pt x="768615" y="307446"/>
                </a:moveTo>
                <a:lnTo>
                  <a:pt x="768615" y="76861"/>
                </a:lnTo>
                <a:lnTo>
                  <a:pt x="625872" y="76861"/>
                </a:lnTo>
                <a:lnTo>
                  <a:pt x="625872" y="0"/>
                </a:lnTo>
                <a:lnTo>
                  <a:pt x="384307" y="0"/>
                </a:lnTo>
                <a:lnTo>
                  <a:pt x="142743" y="0"/>
                </a:lnTo>
                <a:lnTo>
                  <a:pt x="142743" y="76861"/>
                </a:lnTo>
                <a:lnTo>
                  <a:pt x="0" y="76861"/>
                </a:lnTo>
                <a:lnTo>
                  <a:pt x="0" y="306348"/>
                </a:lnTo>
                <a:cubicBezTo>
                  <a:pt x="0" y="317328"/>
                  <a:pt x="0" y="393091"/>
                  <a:pt x="62587" y="460071"/>
                </a:cubicBezTo>
                <a:cubicBezTo>
                  <a:pt x="122978" y="523756"/>
                  <a:pt x="196546" y="556697"/>
                  <a:pt x="325014" y="558893"/>
                </a:cubicBezTo>
                <a:cubicBezTo>
                  <a:pt x="334896" y="575363"/>
                  <a:pt x="340386" y="594029"/>
                  <a:pt x="340386" y="613794"/>
                </a:cubicBezTo>
                <a:lnTo>
                  <a:pt x="340386" y="756536"/>
                </a:lnTo>
                <a:lnTo>
                  <a:pt x="285485" y="756536"/>
                </a:lnTo>
                <a:cubicBezTo>
                  <a:pt x="261329" y="756536"/>
                  <a:pt x="241565" y="776301"/>
                  <a:pt x="241565" y="800457"/>
                </a:cubicBezTo>
                <a:lnTo>
                  <a:pt x="186664" y="800457"/>
                </a:lnTo>
                <a:cubicBezTo>
                  <a:pt x="162507" y="800457"/>
                  <a:pt x="142743" y="820222"/>
                  <a:pt x="142743" y="844378"/>
                </a:cubicBezTo>
                <a:lnTo>
                  <a:pt x="142743" y="866338"/>
                </a:lnTo>
                <a:lnTo>
                  <a:pt x="625872" y="866338"/>
                </a:lnTo>
                <a:lnTo>
                  <a:pt x="625872" y="844378"/>
                </a:lnTo>
                <a:cubicBezTo>
                  <a:pt x="625872" y="820222"/>
                  <a:pt x="606107" y="800457"/>
                  <a:pt x="581951" y="800457"/>
                </a:cubicBezTo>
                <a:lnTo>
                  <a:pt x="527050" y="800457"/>
                </a:lnTo>
                <a:cubicBezTo>
                  <a:pt x="527050" y="776301"/>
                  <a:pt x="507286" y="756536"/>
                  <a:pt x="483129" y="756536"/>
                </a:cubicBezTo>
                <a:lnTo>
                  <a:pt x="428228" y="756536"/>
                </a:lnTo>
                <a:lnTo>
                  <a:pt x="428228" y="614892"/>
                </a:lnTo>
                <a:cubicBezTo>
                  <a:pt x="428228" y="595127"/>
                  <a:pt x="433718" y="576461"/>
                  <a:pt x="443600" y="559991"/>
                </a:cubicBezTo>
                <a:cubicBezTo>
                  <a:pt x="572069" y="557795"/>
                  <a:pt x="645636" y="523756"/>
                  <a:pt x="706027" y="461169"/>
                </a:cubicBezTo>
                <a:cubicBezTo>
                  <a:pt x="768615" y="395288"/>
                  <a:pt x="768615" y="318426"/>
                  <a:pt x="768615" y="307446"/>
                </a:cubicBezTo>
                <a:close/>
              </a:path>
            </a:pathLst>
          </a:custGeom>
          <a:solidFill>
            <a:schemeClr val="accent4"/>
          </a:solidFill>
          <a:ln w="10914" cap="flat">
            <a:solidFill>
              <a:schemeClr val="tx1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6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Game-Changing Writing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Persuasive Paragraphs</a:t>
            </a:r>
            <a:endParaRPr lang="en-US" dirty="0">
              <a:highlight>
                <a:srgbClr val="000080"/>
              </a:highlight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320F5-EB82-41BE-144F-F7E06E390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E97FFE8-537D-D4A9-73E6-68F89323C3E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4659313"/>
            <a:ext cx="7886700" cy="48418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008" marR="0" lvl="0" indent="0" algn="ctr" defTabSz="914400" rtl="0" eaLnBrk="1" fontAlgn="base" latinLnBrk="0" hangingPunct="1">
              <a:lnSpc>
                <a:spcPct val="100000"/>
              </a:lnSpc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None/>
              <a:tabLst/>
              <a:defRPr/>
            </a:pP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Way With Words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Online Media 2" descr="Video thumbnail of professional writer interview">
            <a:hlinkClick r:id="" action="ppaction://media"/>
            <a:extLst>
              <a:ext uri="{FF2B5EF4-FFF2-40B4-BE49-F238E27FC236}">
                <a16:creationId xmlns:a16="http://schemas.microsoft.com/office/drawing/2014/main" id="{7E70305B-A786-55C1-0602-CA1D75E847E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/>
        </p:blipFill>
        <p:spPr>
          <a:xfrm>
            <a:off x="822456" y="462631"/>
            <a:ext cx="7499088" cy="421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05AD9-B19D-FC8A-6C8C-5F9A8A9DA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AACC9-A616-EEBA-83F9-02309295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May I Make Some Suggestions?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29EA396-DB82-4D75-6780-74D3701FC09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Like Mr. Walters, you are now going to take on the role of a professional writer.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Use the Expert Editing Guide to edit your partner’s CER paragraph before it’s published.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Return the CER paragraph to the original author.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Use your peer’s feedback to rewrite your CER paragraph. Get it ready for publication.</a:t>
            </a:r>
          </a:p>
        </p:txBody>
      </p:sp>
      <p:sp>
        <p:nvSpPr>
          <p:cNvPr id="7" name="Graphic 5" descr="Pencil outline">
            <a:extLst>
              <a:ext uri="{FF2B5EF4-FFF2-40B4-BE49-F238E27FC236}">
                <a16:creationId xmlns:a16="http://schemas.microsoft.com/office/drawing/2014/main" id="{5B9CAB70-823A-5E52-0FC7-FB078B28489F}"/>
              </a:ext>
            </a:extLst>
          </p:cNvPr>
          <p:cNvSpPr/>
          <p:nvPr/>
        </p:nvSpPr>
        <p:spPr>
          <a:xfrm>
            <a:off x="7740650" y="353382"/>
            <a:ext cx="913871" cy="915031"/>
          </a:xfrm>
          <a:custGeom>
            <a:avLst/>
            <a:gdLst>
              <a:gd name="csX0" fmla="*/ 818548 w 830668"/>
              <a:gd name="csY0" fmla="*/ 85485 h 831722"/>
              <a:gd name="csX1" fmla="*/ 745511 w 830668"/>
              <a:gd name="csY1" fmla="*/ 12188 h 831722"/>
              <a:gd name="csX2" fmla="*/ 686766 w 830668"/>
              <a:gd name="csY2" fmla="*/ 12145 h 831722"/>
              <a:gd name="csX3" fmla="*/ 686722 w 830668"/>
              <a:gd name="csY3" fmla="*/ 12188 h 831722"/>
              <a:gd name="csX4" fmla="*/ 62590 w 830668"/>
              <a:gd name="csY4" fmla="*/ 636320 h 831722"/>
              <a:gd name="csX5" fmla="*/ 0 w 830668"/>
              <a:gd name="csY5" fmla="*/ 831723 h 831722"/>
              <a:gd name="csX6" fmla="*/ 194758 w 830668"/>
              <a:gd name="csY6" fmla="*/ 768437 h 831722"/>
              <a:gd name="csX7" fmla="*/ 194758 w 830668"/>
              <a:gd name="csY7" fmla="*/ 768437 h 831722"/>
              <a:gd name="csX8" fmla="*/ 818517 w 830668"/>
              <a:gd name="csY8" fmla="*/ 144170 h 831722"/>
              <a:gd name="csX9" fmla="*/ 818548 w 830668"/>
              <a:gd name="csY9" fmla="*/ 85485 h 831722"/>
              <a:gd name="csX10" fmla="*/ 613332 w 830668"/>
              <a:gd name="csY10" fmla="*/ 114895 h 831722"/>
              <a:gd name="csX11" fmla="*/ 715904 w 830668"/>
              <a:gd name="csY11" fmla="*/ 217477 h 831722"/>
              <a:gd name="csX12" fmla="*/ 693732 w 830668"/>
              <a:gd name="csY12" fmla="*/ 239669 h 831722"/>
              <a:gd name="csX13" fmla="*/ 591139 w 830668"/>
              <a:gd name="csY13" fmla="*/ 137077 h 831722"/>
              <a:gd name="csX14" fmla="*/ 182961 w 830668"/>
              <a:gd name="csY14" fmla="*/ 750440 h 831722"/>
              <a:gd name="csX15" fmla="*/ 67429 w 830668"/>
              <a:gd name="csY15" fmla="*/ 787971 h 831722"/>
              <a:gd name="csX16" fmla="*/ 43492 w 830668"/>
              <a:gd name="csY16" fmla="*/ 764024 h 831722"/>
              <a:gd name="csX17" fmla="*/ 80628 w 830668"/>
              <a:gd name="csY17" fmla="*/ 648045 h 831722"/>
              <a:gd name="csX18" fmla="*/ 165400 w 830668"/>
              <a:gd name="csY18" fmla="*/ 665637 h 831722"/>
              <a:gd name="csX19" fmla="*/ 182961 w 830668"/>
              <a:gd name="csY19" fmla="*/ 750440 h 831722"/>
              <a:gd name="csX20" fmla="*/ 180074 w 830668"/>
              <a:gd name="csY20" fmla="*/ 650953 h 831722"/>
              <a:gd name="csX21" fmla="*/ 109457 w 830668"/>
              <a:gd name="csY21" fmla="*/ 618760 h 831722"/>
              <a:gd name="csX22" fmla="*/ 576455 w 830668"/>
              <a:gd name="csY22" fmla="*/ 151761 h 831722"/>
              <a:gd name="csX23" fmla="*/ 679048 w 830668"/>
              <a:gd name="csY23" fmla="*/ 254322 h 831722"/>
              <a:gd name="csX24" fmla="*/ 212319 w 830668"/>
              <a:gd name="csY24" fmla="*/ 721487 h 831722"/>
              <a:gd name="csX25" fmla="*/ 180074 w 830668"/>
              <a:gd name="csY25" fmla="*/ 650953 h 831722"/>
              <a:gd name="csX26" fmla="*/ 803822 w 830668"/>
              <a:gd name="csY26" fmla="*/ 129486 h 831722"/>
              <a:gd name="csX27" fmla="*/ 730588 w 830668"/>
              <a:gd name="csY27" fmla="*/ 202782 h 831722"/>
              <a:gd name="csX28" fmla="*/ 628016 w 830668"/>
              <a:gd name="csY28" fmla="*/ 100211 h 831722"/>
              <a:gd name="csX29" fmla="*/ 701396 w 830668"/>
              <a:gd name="csY29" fmla="*/ 26821 h 831722"/>
              <a:gd name="csX30" fmla="*/ 730769 w 830668"/>
              <a:gd name="csY30" fmla="*/ 26794 h 831722"/>
              <a:gd name="csX31" fmla="*/ 730796 w 830668"/>
              <a:gd name="csY31" fmla="*/ 26821 h 831722"/>
              <a:gd name="csX32" fmla="*/ 803843 w 830668"/>
              <a:gd name="csY32" fmla="*/ 100117 h 831722"/>
              <a:gd name="csX33" fmla="*/ 803822 w 830668"/>
              <a:gd name="csY33" fmla="*/ 129486 h 8317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830668" h="831722">
                <a:moveTo>
                  <a:pt x="818548" y="85485"/>
                </a:moveTo>
                <a:lnTo>
                  <a:pt x="745511" y="12188"/>
                </a:lnTo>
                <a:cubicBezTo>
                  <a:pt x="729301" y="-4046"/>
                  <a:pt x="702999" y="-4065"/>
                  <a:pt x="686766" y="12145"/>
                </a:cubicBezTo>
                <a:cubicBezTo>
                  <a:pt x="686751" y="12159"/>
                  <a:pt x="686737" y="12174"/>
                  <a:pt x="686722" y="12188"/>
                </a:cubicBezTo>
                <a:lnTo>
                  <a:pt x="62590" y="636320"/>
                </a:lnTo>
                <a:lnTo>
                  <a:pt x="0" y="831723"/>
                </a:lnTo>
                <a:lnTo>
                  <a:pt x="194758" y="768437"/>
                </a:lnTo>
                <a:lnTo>
                  <a:pt x="194758" y="768437"/>
                </a:lnTo>
                <a:lnTo>
                  <a:pt x="818517" y="144170"/>
                </a:lnTo>
                <a:cubicBezTo>
                  <a:pt x="834707" y="127963"/>
                  <a:pt x="834721" y="101709"/>
                  <a:pt x="818548" y="85485"/>
                </a:cubicBezTo>
                <a:close/>
                <a:moveTo>
                  <a:pt x="613332" y="114895"/>
                </a:moveTo>
                <a:lnTo>
                  <a:pt x="715904" y="217477"/>
                </a:lnTo>
                <a:lnTo>
                  <a:pt x="693732" y="239669"/>
                </a:lnTo>
                <a:lnTo>
                  <a:pt x="591139" y="137077"/>
                </a:lnTo>
                <a:close/>
                <a:moveTo>
                  <a:pt x="182961" y="750440"/>
                </a:moveTo>
                <a:lnTo>
                  <a:pt x="67429" y="787971"/>
                </a:lnTo>
                <a:lnTo>
                  <a:pt x="43492" y="764024"/>
                </a:lnTo>
                <a:lnTo>
                  <a:pt x="80628" y="648045"/>
                </a:lnTo>
                <a:cubicBezTo>
                  <a:pt x="101658" y="631512"/>
                  <a:pt x="138535" y="638782"/>
                  <a:pt x="165400" y="665637"/>
                </a:cubicBezTo>
                <a:cubicBezTo>
                  <a:pt x="192266" y="692492"/>
                  <a:pt x="199535" y="729421"/>
                  <a:pt x="182961" y="750440"/>
                </a:cubicBezTo>
                <a:close/>
                <a:moveTo>
                  <a:pt x="180074" y="650953"/>
                </a:moveTo>
                <a:cubicBezTo>
                  <a:pt x="161509" y="631598"/>
                  <a:pt x="136243" y="620081"/>
                  <a:pt x="109457" y="618760"/>
                </a:cubicBezTo>
                <a:lnTo>
                  <a:pt x="576455" y="151761"/>
                </a:lnTo>
                <a:lnTo>
                  <a:pt x="679048" y="254322"/>
                </a:lnTo>
                <a:lnTo>
                  <a:pt x="212319" y="721487"/>
                </a:lnTo>
                <a:cubicBezTo>
                  <a:pt x="210956" y="694725"/>
                  <a:pt x="199421" y="669494"/>
                  <a:pt x="180074" y="650953"/>
                </a:cubicBezTo>
                <a:close/>
                <a:moveTo>
                  <a:pt x="803822" y="129486"/>
                </a:moveTo>
                <a:lnTo>
                  <a:pt x="730588" y="202782"/>
                </a:lnTo>
                <a:lnTo>
                  <a:pt x="628016" y="100211"/>
                </a:lnTo>
                <a:lnTo>
                  <a:pt x="701396" y="26821"/>
                </a:lnTo>
                <a:cubicBezTo>
                  <a:pt x="709499" y="18702"/>
                  <a:pt x="722651" y="18690"/>
                  <a:pt x="730769" y="26794"/>
                </a:cubicBezTo>
                <a:cubicBezTo>
                  <a:pt x="730778" y="26803"/>
                  <a:pt x="730786" y="26811"/>
                  <a:pt x="730796" y="26821"/>
                </a:cubicBezTo>
                <a:lnTo>
                  <a:pt x="803843" y="100117"/>
                </a:lnTo>
                <a:cubicBezTo>
                  <a:pt x="811945" y="108234"/>
                  <a:pt x="811936" y="121381"/>
                  <a:pt x="803822" y="129486"/>
                </a:cubicBezTo>
                <a:close/>
              </a:path>
            </a:pathLst>
          </a:custGeom>
          <a:solidFill>
            <a:srgbClr val="000000"/>
          </a:solidFill>
          <a:ln w="10319" cap="flat">
            <a:solidFill>
              <a:schemeClr val="tx2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4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can we use evidence and reasoning to convince others to agree with our ideas?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Identify the parts of a strong argumentative paragraph.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Write a strong argumentative paragraph.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B4556-240D-E0D1-C628-E87501D0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ABE8-E05E-039F-147C-1DD3281F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Caption It!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D042984-53B7-926A-E4EE-9A9C566E8BE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72832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Part 1</a:t>
            </a:r>
          </a:p>
          <a:p>
            <a:r>
              <a:rPr lang="en-US" altLang="en-US" dirty="0"/>
              <a:t>Write one complete</a:t>
            </a:r>
            <a:br>
              <a:rPr lang="en-US" altLang="en-US" dirty="0"/>
            </a:br>
            <a:r>
              <a:rPr lang="en-US" altLang="en-US" dirty="0"/>
              <a:t>sentence to describe the given image.</a:t>
            </a:r>
          </a:p>
        </p:txBody>
      </p:sp>
      <p:pic>
        <p:nvPicPr>
          <p:cNvPr id="3" name="Picture 2" descr="Photograph of a horse-mounted rider and a person on a mountain board participating in the outdoor sport known as &quot;horseboarding.&quot;">
            <a:extLst>
              <a:ext uri="{FF2B5EF4-FFF2-40B4-BE49-F238E27FC236}">
                <a16:creationId xmlns:a16="http://schemas.microsoft.com/office/drawing/2014/main" id="{CB6F51BF-D268-6737-8A05-FCE0A47D41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5" r="3966"/>
          <a:stretch>
            <a:fillRect/>
          </a:stretch>
        </p:blipFill>
        <p:spPr>
          <a:xfrm>
            <a:off x="4201482" y="1370013"/>
            <a:ext cx="4799950" cy="28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7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E73DE-B060-7D6E-EA15-6F5FAD2FA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E0AE4-E852-D0B4-22EE-63F76EB2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Caption It!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59880B3-B0C2-0B6F-DB0D-00A74235859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72832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Part 2</a:t>
            </a:r>
            <a:endParaRPr lang="en-US" altLang="en-US" dirty="0"/>
          </a:p>
          <a:p>
            <a:r>
              <a:rPr lang="en-US" altLang="en-US" dirty="0"/>
              <a:t>Look at the image carefully.</a:t>
            </a:r>
          </a:p>
          <a:p>
            <a:r>
              <a:rPr lang="en-US" altLang="en-US" dirty="0"/>
              <a:t>Write a list of</a:t>
            </a:r>
            <a:br>
              <a:rPr lang="en-US" altLang="en-US" dirty="0"/>
            </a:br>
            <a:r>
              <a:rPr lang="en-US" altLang="en-US" dirty="0"/>
              <a:t>adjectives describing the given image.</a:t>
            </a:r>
          </a:p>
        </p:txBody>
      </p:sp>
      <p:pic>
        <p:nvPicPr>
          <p:cNvPr id="3" name="Picture 2" descr="Photograph of a horse-mounted rider and a person on a mountain board participating in the outdoor sport known as &quot;horseboarding.&quot;">
            <a:extLst>
              <a:ext uri="{FF2B5EF4-FFF2-40B4-BE49-F238E27FC236}">
                <a16:creationId xmlns:a16="http://schemas.microsoft.com/office/drawing/2014/main" id="{B7586960-6BF8-83C0-834E-440B07CA90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5" r="3966"/>
          <a:stretch>
            <a:fillRect/>
          </a:stretch>
        </p:blipFill>
        <p:spPr>
          <a:xfrm>
            <a:off x="4201482" y="1370013"/>
            <a:ext cx="4799950" cy="28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8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AA297-820F-3B99-A183-CFE45FADD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7E6A-0B61-FCF6-2989-E83545833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Caption It!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CCF9280-ED00-0049-B0FF-C9E8D9A3F04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72832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Part 3</a:t>
            </a:r>
            <a:endParaRPr lang="en-US" altLang="en-US" dirty="0"/>
          </a:p>
          <a:p>
            <a:r>
              <a:rPr lang="en-US" altLang="en-US" dirty="0"/>
              <a:t>Rewrite your original sentence using at least three adjectives from your list.</a:t>
            </a:r>
          </a:p>
          <a:p>
            <a:r>
              <a:rPr lang="en-US" altLang="en-US" dirty="0"/>
              <a:t>Then trade with a classmate.</a:t>
            </a:r>
          </a:p>
        </p:txBody>
      </p:sp>
      <p:pic>
        <p:nvPicPr>
          <p:cNvPr id="3" name="Picture 2" descr="Photograph of a horse-mounted rider and a person on a mountain board participating in the outdoor sport known as &quot;horseboarding.&quot;">
            <a:extLst>
              <a:ext uri="{FF2B5EF4-FFF2-40B4-BE49-F238E27FC236}">
                <a16:creationId xmlns:a16="http://schemas.microsoft.com/office/drawing/2014/main" id="{C65619B4-AC83-FB74-482E-B4F32BF179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5" r="3966"/>
          <a:stretch>
            <a:fillRect/>
          </a:stretch>
        </p:blipFill>
        <p:spPr>
          <a:xfrm>
            <a:off x="4201482" y="1370013"/>
            <a:ext cx="4799950" cy="28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34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C0AB1-509B-6ECD-50F7-6496B9AE9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A15F9-3CE2-1BD4-0E4E-07DAADB6E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Caption It!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A205727-B8EE-9843-D7CD-8530C8BD9DD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572832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Part 4</a:t>
            </a:r>
            <a:endParaRPr lang="en-US" altLang="en-US" dirty="0"/>
          </a:p>
          <a:p>
            <a:r>
              <a:rPr lang="en-US" altLang="en-US" dirty="0"/>
              <a:t>Compare their new sentence with the original.</a:t>
            </a:r>
          </a:p>
          <a:p>
            <a:r>
              <a:rPr lang="en-US" altLang="en-US" dirty="0"/>
              <a:t>What difference(s)</a:t>
            </a:r>
            <a:br>
              <a:rPr lang="en-US" altLang="en-US" dirty="0"/>
            </a:br>
            <a:r>
              <a:rPr lang="en-US" altLang="en-US" dirty="0"/>
              <a:t>do you notice?</a:t>
            </a:r>
          </a:p>
        </p:txBody>
      </p:sp>
      <p:pic>
        <p:nvPicPr>
          <p:cNvPr id="3" name="Picture 2" descr="Photograph of a horse-mounted rider and a person on a mountain board participating in the outdoor sport known as &quot;horseboarding.&quot;">
            <a:extLst>
              <a:ext uri="{FF2B5EF4-FFF2-40B4-BE49-F238E27FC236}">
                <a16:creationId xmlns:a16="http://schemas.microsoft.com/office/drawing/2014/main" id="{FF3F9722-2CA6-C9B9-875A-EAEDD2473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5" r="3966"/>
          <a:stretch>
            <a:fillRect/>
          </a:stretch>
        </p:blipFill>
        <p:spPr>
          <a:xfrm>
            <a:off x="4201482" y="1370013"/>
            <a:ext cx="4799950" cy="28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6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0C4CA-CC92-E02C-2A9E-CC1E4E048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17FB1-DB00-8857-E938-6734C903B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Think-Pair-Share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415B74B-CFC7-2033-B2FD-E4D7A035736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Think: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Read Paragraph A.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Identify at least three errors and correct them.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Read Paragraph B.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Answer the questions that follow it.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D3A09D-248D-C4E9-4AA8-0CDB32787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013" y="688280"/>
            <a:ext cx="2497941" cy="116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5670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2617</TotalTime>
  <Words>925</Words>
  <Application>Microsoft Office PowerPoint</Application>
  <PresentationFormat>On-screen Show (16:9)</PresentationFormat>
  <Paragraphs>102</Paragraphs>
  <Slides>21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Game-Changing Writing</vt:lpstr>
      <vt:lpstr>Essential Question</vt:lpstr>
      <vt:lpstr>Learning Objectives</vt:lpstr>
      <vt:lpstr>Caption It!</vt:lpstr>
      <vt:lpstr>Caption It!</vt:lpstr>
      <vt:lpstr>Caption It!</vt:lpstr>
      <vt:lpstr>Caption It!</vt:lpstr>
      <vt:lpstr>Think-Pair-Share</vt:lpstr>
      <vt:lpstr>Think-Pair-Share</vt:lpstr>
      <vt:lpstr>Deconstructed Paragraph</vt:lpstr>
      <vt:lpstr>Deconstructed Paragraph (Sample Response)</vt:lpstr>
      <vt:lpstr>Writing a Strong Paragraph</vt:lpstr>
      <vt:lpstr>Writing a Strong Paragraph</vt:lpstr>
      <vt:lpstr>Claim, Evidence, Reasoning</vt:lpstr>
      <vt:lpstr>Claim</vt:lpstr>
      <vt:lpstr>Evidence</vt:lpstr>
      <vt:lpstr>Reasoning</vt:lpstr>
      <vt:lpstr>May I Be of Some Persuasion?</vt:lpstr>
      <vt:lpstr>A Way With Words</vt:lpstr>
      <vt:lpstr>May I Make Some Suggestions?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K20 Center</dc:creator>
  <cp:keywords/>
  <dc:description/>
  <cp:lastModifiedBy>Eike, Michell L.</cp:lastModifiedBy>
  <cp:revision>5</cp:revision>
  <dcterms:created xsi:type="dcterms:W3CDTF">2026-05-18T16:59:32Z</dcterms:created>
  <dcterms:modified xsi:type="dcterms:W3CDTF">2026-08-18T16:41:29Z</dcterms:modified>
  <cp:category/>
</cp:coreProperties>
</file>