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Meddon" panose="02000000000000000000" pitchFamily="2" charset="77"/>
      <p:regular r:id="rId15"/>
    </p:embeddedFont>
    <p:embeddedFont>
      <p:font typeface="Trebuchet MS" panose="020B0703020202090204" pitchFamily="34" charset="0"/>
      <p:regular r:id="rId16"/>
      <p:bold r:id="rId17"/>
      <p: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02"/>
  </p:normalViewPr>
  <p:slideViewPr>
    <p:cSldViewPr snapToGrid="0">
      <p:cViewPr varScale="1">
        <p:scale>
          <a:sx n="154" d="100"/>
          <a:sy n="154" d="100"/>
        </p:scale>
        <p:origin x="976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2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HcEEAnwOt2c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116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72afdb9cb0_1_7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72afdb9cb0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72afdb9cb0_1_1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I think / we think. Strategies.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https://learn.k20center.ou.edu/strategy/141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g272afdb9cb0_1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72afdb9cb0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g272afdb9cb0_1_1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Think-Pair-Share. Strategies. </a:t>
            </a:r>
            <a:r>
              <a:rPr lang="en" sz="1200">
                <a:solidFill>
                  <a:srgbClr val="1155CC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72afdb9cb0_1_12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Two-minute paper. Strategies.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https://learn.k20center.ou.edu/strategy/152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(2021, September 21). </a:t>
            </a:r>
            <a:r>
              <a:rPr lang="en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 2 minute timer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[Video]. YouTube.</a:t>
            </a:r>
            <a:r>
              <a:rPr lang="en" sz="120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https://www.youtube.com/watch?v=HcEEAnwOt2c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96" name="Google Shape;196;g272afdb9cb0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72afdb9cb0_1_7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272afdb9cb0_1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72afdb9cb0_1_8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272afdb9cb0_1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72af77f5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72af77f5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72afdb9cb0_1_8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I think / we think. Strategies.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https://learn.k20center.ou.edu/strategy/141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272afdb9cb0_1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72afdb9cb0_1_9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I think / we think. Strategies.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https://learn.k20center.ou.edu/strategy/141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Elbow partners. Strategies.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https://learn.k20center.ou.edu/strategy/116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272afdb9cb0_1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72afdb9cb0_1_9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Magnetic statements. Strategies.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https://learn.k20center.ou.edu/strategy/166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g272afdb9cb0_1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72afdb9cb0_1_10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g272afdb9cb0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72afdb9cb0_1_10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Merriam-Webster. (n.d.). History. In </a:t>
            </a:r>
            <a:r>
              <a:rPr lang="en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Merriam-Webster.com dictionary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Retrieved August 19, 2024, from https://www.merriam-webster.com/dictionary/history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g272afdb9cb0_1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tx">
  <p:cSld name="TITLE_AND_BOD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>
  <p:cSld name="Content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01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  <a:defRPr sz="2100"/>
            </a:lvl1pPr>
            <a:lvl2pPr marL="914400" lvl="1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  <a:defRPr sz="2100"/>
            </a:lvl2pPr>
            <a:lvl3pPr marL="1371600" lvl="2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  <a:defRPr sz="2100"/>
            </a:lvl3pPr>
            <a:lvl4pPr marL="1828800" lvl="3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  <a:defRPr sz="2100"/>
            </a:lvl4pPr>
            <a:lvl5pPr marL="2286000" lvl="4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  <a:defRPr sz="2100"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3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100" name="Google Shape;100;p23" descr="Shape 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3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AND_TWO_COLUMNS" type="twoColTx">
  <p:cSld name="TITLE_AND_TWO_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body" idx="2"/>
          </p:nvPr>
        </p:nvSpPr>
        <p:spPr>
          <a:xfrm>
            <a:off x="4692274" y="1200149"/>
            <a:ext cx="3994501" cy="3725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106" name="Google Shape;106;p24" descr="Shape 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4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go slide">
  <p:cSld name="Logo slide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5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 blue">
  <p:cSld name="Title and body blue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6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113" name="Google Shape;113;p26" descr="Shape 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6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 red">
  <p:cSld name="Title and body red"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7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118" name="Google Shape;118;p27" descr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7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 yellow">
  <p:cSld name="Title and body yellow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8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28" descr="Shape 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8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33400" y="2421402"/>
            <a:ext cx="7854600" cy="1314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marR="34287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1pPr>
            <a:lvl2pPr marL="914400" marR="34287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2pPr>
            <a:lvl3pPr marL="1371600" marR="34287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3pPr>
            <a:lvl4pPr marL="1828800" marR="34287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4pPr>
            <a:lvl5pPr marL="2286000" marR="34287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60" name="Google Shape;60;p15" descr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_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530351" y="987552"/>
            <a:ext cx="7772401" cy="102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530351" y="2028498"/>
            <a:ext cx="7772401" cy="1132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None/>
              <a:defRPr>
                <a:solidFill>
                  <a:srgbClr val="FFFFFF"/>
                </a:solidFill>
              </a:defRPr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65" name="Google Shape;65;p16" descr="Shape 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JECT" type="obj">
  <p:cSld name="OBJEC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rebuchet MS"/>
              <a:buChar char="●"/>
              <a:defRPr/>
            </a:lvl1pPr>
            <a:lvl2pPr marL="914400" lvl="1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rebuchet MS"/>
              <a:buChar char="○"/>
              <a:defRPr/>
            </a:lvl2pPr>
            <a:lvl3pPr marL="1371600" lvl="2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rebuchet MS"/>
              <a:buChar char="■"/>
              <a:defRPr/>
            </a:lvl3pPr>
            <a:lvl4pPr marL="1828800" lvl="3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rebuchet MS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rebuchet MS"/>
              <a:buChar char="○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17" descr="Shape 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_OBJECTS_WITH_TEXT" type="twoTxTwoObj">
  <p:cSld name="TWO_OBJECTS_WITH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457200" y="1391435"/>
            <a:ext cx="4040100" cy="4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34949"/>
              </a:buClr>
              <a:buSzPts val="2400"/>
              <a:buFont typeface="Calibri"/>
              <a:buNone/>
              <a:defRPr sz="2400" b="1">
                <a:solidFill>
                  <a:srgbClr val="534949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34949"/>
              </a:buClr>
              <a:buSzPts val="2400"/>
              <a:buFont typeface="Calibri"/>
              <a:buNone/>
              <a:defRPr sz="2400" b="1">
                <a:solidFill>
                  <a:srgbClr val="534949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34949"/>
              </a:buClr>
              <a:buSzPts val="2400"/>
              <a:buFont typeface="Calibri"/>
              <a:buNone/>
              <a:defRPr sz="2400" b="1">
                <a:solidFill>
                  <a:srgbClr val="534949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34949"/>
              </a:buClr>
              <a:buSzPts val="2400"/>
              <a:buFont typeface="Calibri"/>
              <a:buNone/>
              <a:defRPr sz="2400" b="1">
                <a:solidFill>
                  <a:srgbClr val="534949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34949"/>
              </a:buClr>
              <a:buSzPts val="2400"/>
              <a:buFont typeface="Calibri"/>
              <a:buNone/>
              <a:defRPr sz="2400" b="1">
                <a:solidFill>
                  <a:srgbClr val="534949"/>
                </a:solidFill>
              </a:defRPr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body" idx="2"/>
          </p:nvPr>
        </p:nvSpPr>
        <p:spPr>
          <a:xfrm>
            <a:off x="4645026" y="1394819"/>
            <a:ext cx="4041902" cy="491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3"/>
          </p:nvPr>
        </p:nvSpPr>
        <p:spPr>
          <a:xfrm>
            <a:off x="457200" y="1885949"/>
            <a:ext cx="4040100" cy="2884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4"/>
          </p:nvPr>
        </p:nvSpPr>
        <p:spPr>
          <a:xfrm>
            <a:off x="4645026" y="1885949"/>
            <a:ext cx="4041902" cy="2884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78" name="Google Shape;78;p18" descr="Shape 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_OBJECTS" type="twoObj">
  <p:cSld name="TWO_OBJEC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81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2pPr>
            <a:lvl3pPr marL="1371600" lvl="2" indent="-381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81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body" idx="2"/>
          </p:nvPr>
        </p:nvSpPr>
        <p:spPr>
          <a:xfrm>
            <a:off x="4648200" y="1440063"/>
            <a:ext cx="4038600" cy="332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2pPr>
            <a:lvl3pPr marL="1371600" lvl="2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3pPr>
            <a:lvl4pPr marL="182880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5pPr>
            <a:lvl6pPr marL="274320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6pPr>
            <a:lvl7pPr marL="320040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8pPr>
            <a:lvl9pPr marL="411480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  <a:defRPr/>
            </a:lvl9pPr>
          </a:lstStyle>
          <a:p>
            <a:endParaRPr/>
          </a:p>
        </p:txBody>
      </p:sp>
      <p:pic>
        <p:nvPicPr>
          <p:cNvPr id="84" name="Google Shape;84;p19" descr="Shape 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9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8" name="Google Shape;88;p20" descr="Shape 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0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Blank">
  <p:cSld name="1_Blank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1" descr="Shape 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1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Blank">
  <p:cSld name="2_Blank">
    <p:bg>
      <p:bgPr>
        <a:solidFill>
          <a:srgbClr val="FFFFFF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2" descr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7" y="3943350"/>
            <a:ext cx="914401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2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 descr="Shape 9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616452" y="1028700"/>
            <a:ext cx="1911097" cy="312279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HcEEAnwOt2c?feature=oembed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We Re-Think</a:t>
            </a:r>
            <a:endParaRPr dirty="0"/>
          </a:p>
        </p:txBody>
      </p:sp>
      <p:sp>
        <p:nvSpPr>
          <p:cNvPr id="185" name="Google Shape;185;p3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With your partner, rewrite your definition of history </a:t>
            </a:r>
            <a:r>
              <a:rPr lang="en" dirty="0"/>
              <a:t>o</a:t>
            </a:r>
            <a:r>
              <a:rPr lang="en" sz="2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 the right-hand column of your page, under the </a:t>
            </a:r>
            <a:r>
              <a:rPr lang="en" dirty="0">
                <a:solidFill>
                  <a:schemeClr val="accent4"/>
                </a:solidFill>
              </a:rPr>
              <a:t>“We Re-Think”</a:t>
            </a:r>
            <a:r>
              <a:rPr lang="en" sz="2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heading. 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 prepared to share </a:t>
            </a:r>
            <a:r>
              <a:rPr lang="en" dirty="0"/>
              <a:t>your response with the whole class. </a:t>
            </a:r>
            <a:r>
              <a:rPr lang="en" sz="2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pic>
        <p:nvPicPr>
          <p:cNvPr id="2" name="Google Shape;153;p33" title="I Think We Think.png">
            <a:extLst>
              <a:ext uri="{FF2B5EF4-FFF2-40B4-BE49-F238E27FC236}">
                <a16:creationId xmlns:a16="http://schemas.microsoft.com/office/drawing/2014/main" id="{A276CCA6-3CF7-A908-D512-B1966D02541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3333" y="-137462"/>
            <a:ext cx="2069534" cy="2069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Why is History Important?</a:t>
            </a:r>
            <a:endParaRPr dirty="0"/>
          </a:p>
        </p:txBody>
      </p:sp>
      <p:sp>
        <p:nvSpPr>
          <p:cNvPr id="192" name="Google Shape;192;p3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7322695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en" sz="2835" dirty="0"/>
              <a:t>“Those who cannot remember the past are condemned to repeat it.” </a:t>
            </a:r>
            <a:endParaRPr sz="2835" dirty="0"/>
          </a:p>
          <a:p>
            <a:pPr marL="137160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2235" dirty="0">
                <a:latin typeface="Calibri"/>
                <a:ea typeface="Calibri"/>
                <a:cs typeface="Calibri"/>
                <a:sym typeface="Calibri"/>
              </a:rPr>
              <a:t>– George Santayana</a:t>
            </a:r>
            <a:endParaRPr sz="2835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b="1" dirty="0">
              <a:latin typeface="Meddon"/>
              <a:ea typeface="Meddon"/>
              <a:cs typeface="Meddon"/>
              <a:sym typeface="Meddo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b="1" dirty="0">
              <a:latin typeface="Meddon"/>
              <a:ea typeface="Meddon"/>
              <a:cs typeface="Meddon"/>
              <a:sym typeface="Meddon"/>
            </a:endParaRPr>
          </a:p>
          <a:p>
            <a:pPr marL="777573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" dirty="0"/>
              <a:t>Think about a historical event that stands out in your mind as significant and important. </a:t>
            </a:r>
            <a:endParaRPr dirty="0"/>
          </a:p>
          <a:p>
            <a:pPr marL="777573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" dirty="0"/>
              <a:t>Why should all citizens know about this event?</a:t>
            </a:r>
            <a:endParaRPr dirty="0"/>
          </a:p>
        </p:txBody>
      </p:sp>
      <p:pic>
        <p:nvPicPr>
          <p:cNvPr id="193" name="Google Shape;193;p39" title="Think-Pair-Shar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2625" y="528075"/>
            <a:ext cx="1834185" cy="85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dirty="0"/>
              <a:t>Two-Minute Paper	</a:t>
            </a:r>
            <a:endParaRPr dirty="0"/>
          </a:p>
        </p:txBody>
      </p:sp>
      <p:sp>
        <p:nvSpPr>
          <p:cNvPr id="199" name="Google Shape;199;p40"/>
          <p:cNvSpPr txBox="1">
            <a:spLocks noGrp="1"/>
          </p:cNvSpPr>
          <p:nvPr>
            <p:ph type="body" idx="1"/>
          </p:nvPr>
        </p:nvSpPr>
        <p:spPr>
          <a:xfrm>
            <a:off x="457200" y="1653775"/>
            <a:ext cx="5782200" cy="31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Recall the Merriam-Webster definition of history. What did it leave out?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For the next two minutes, write about what should be added to the definition and why that additional information is important. </a:t>
            </a:r>
            <a:endParaRPr dirty="0"/>
          </a:p>
        </p:txBody>
      </p:sp>
      <p:pic>
        <p:nvPicPr>
          <p:cNvPr id="200" name="Google Shape;200;p40" title="Two-Minute Paper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29475" y="414672"/>
            <a:ext cx="1084200" cy="108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descr="K20 Center 2 minute timer">
            <a:hlinkClick r:id="" action="ppaction://media"/>
            <a:extLst>
              <a:ext uri="{FF2B5EF4-FFF2-40B4-BE49-F238E27FC236}">
                <a16:creationId xmlns:a16="http://schemas.microsoft.com/office/drawing/2014/main" id="{0AD77DA1-9734-861D-8A4C-971FAC5EF75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239400" y="2209529"/>
            <a:ext cx="25400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>
            <a:spLocks noGrp="1"/>
          </p:cNvSpPr>
          <p:nvPr>
            <p:ph type="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 dirty="0"/>
              <a:t>What Is History?</a:t>
            </a:r>
            <a:endParaRPr dirty="0"/>
          </a:p>
        </p:txBody>
      </p:sp>
      <p:sp>
        <p:nvSpPr>
          <p:cNvPr id="134" name="Google Shape;134;p30"/>
          <p:cNvSpPr txBox="1">
            <a:spLocks noGrp="1"/>
          </p:cNvSpPr>
          <p:nvPr>
            <p:ph type="body" idx="1"/>
          </p:nvPr>
        </p:nvSpPr>
        <p:spPr>
          <a:xfrm>
            <a:off x="719195" y="2356726"/>
            <a:ext cx="7234800" cy="21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Intro to History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1"/>
          <p:cNvSpPr txBox="1">
            <a:spLocks noGrp="1"/>
          </p:cNvSpPr>
          <p:nvPr>
            <p:ph type="title"/>
          </p:nvPr>
        </p:nvSpPr>
        <p:spPr>
          <a:xfrm>
            <a:off x="530351" y="987552"/>
            <a:ext cx="7772401" cy="102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 dirty="0"/>
              <a:t>Essential Questions</a:t>
            </a:r>
            <a:endParaRPr dirty="0"/>
          </a:p>
        </p:txBody>
      </p:sp>
      <p:sp>
        <p:nvSpPr>
          <p:cNvPr id="140" name="Google Shape;140;p31"/>
          <p:cNvSpPr txBox="1">
            <a:spLocks noGrp="1"/>
          </p:cNvSpPr>
          <p:nvPr>
            <p:ph type="body" idx="1"/>
          </p:nvPr>
        </p:nvSpPr>
        <p:spPr>
          <a:xfrm>
            <a:off x="530351" y="2028498"/>
            <a:ext cx="7772401" cy="1132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600"/>
              <a:buChar char="●"/>
            </a:pPr>
            <a:r>
              <a:rPr lang="en" dirty="0">
                <a:solidFill>
                  <a:schemeClr val="lt1"/>
                </a:solidFill>
              </a:rPr>
              <a:t>What is history?</a:t>
            </a:r>
            <a:endParaRPr dirty="0"/>
          </a:p>
          <a:p>
            <a:pPr marL="457200" lvl="0" indent="-3937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●"/>
            </a:pPr>
            <a:r>
              <a:rPr lang="en" dirty="0">
                <a:solidFill>
                  <a:schemeClr val="lt1"/>
                </a:solidFill>
              </a:rPr>
              <a:t>Why is history important?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Learning Objectives</a:t>
            </a:r>
            <a:endParaRPr dirty="0"/>
          </a:p>
        </p:txBody>
      </p:sp>
      <p:sp>
        <p:nvSpPr>
          <p:cNvPr id="146" name="Google Shape;146;p3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Develop a working definition for the term “history”.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Understand the importance of history in shaping both the present and the future.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I Think</a:t>
            </a:r>
            <a:endParaRPr dirty="0"/>
          </a:p>
        </p:txBody>
      </p:sp>
      <p:sp>
        <p:nvSpPr>
          <p:cNvPr id="152" name="Google Shape;152;p33"/>
          <p:cNvSpPr txBox="1">
            <a:spLocks noGrp="1"/>
          </p:cNvSpPr>
          <p:nvPr>
            <p:ph type="body" idx="1"/>
          </p:nvPr>
        </p:nvSpPr>
        <p:spPr>
          <a:xfrm>
            <a:off x="457200" y="1451600"/>
            <a:ext cx="75009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dirty="0">
                <a:solidFill>
                  <a:schemeClr val="dk1"/>
                </a:solidFill>
              </a:rPr>
              <a:t>Take a minute and think about the following question:</a:t>
            </a: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i="1" dirty="0">
                <a:solidFill>
                  <a:srgbClr val="0000FF"/>
                </a:solidFill>
              </a:rPr>
              <a:t>What is history?</a:t>
            </a:r>
            <a:endParaRPr dirty="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dirty="0">
                <a:solidFill>
                  <a:schemeClr val="dk1"/>
                </a:solidFill>
              </a:rPr>
              <a:t>Write down your answer in the left-hand column of your page, under the </a:t>
            </a:r>
            <a:r>
              <a:rPr lang="en" dirty="0">
                <a:solidFill>
                  <a:srgbClr val="991B1E"/>
                </a:solidFill>
              </a:rPr>
              <a:t>“I Think”</a:t>
            </a:r>
            <a:r>
              <a:rPr lang="en" dirty="0">
                <a:solidFill>
                  <a:schemeClr val="dk1"/>
                </a:solidFill>
              </a:rPr>
              <a:t> heading.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sz="2400" dirty="0"/>
          </a:p>
        </p:txBody>
      </p:sp>
      <p:pic>
        <p:nvPicPr>
          <p:cNvPr id="153" name="Google Shape;153;p33" title="I Think We Think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3333" y="-137462"/>
            <a:ext cx="2069534" cy="2069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We Think </a:t>
            </a:r>
            <a:endParaRPr dirty="0"/>
          </a:p>
        </p:txBody>
      </p:sp>
      <p:sp>
        <p:nvSpPr>
          <p:cNvPr id="159" name="Google Shape;159;p3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Share your answer with your elbow partner.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Together, create a definition of history that you both agree with.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Write down your pair’s answer in the middle column of your page, under the </a:t>
            </a:r>
            <a:r>
              <a:rPr lang="en" dirty="0">
                <a:solidFill>
                  <a:schemeClr val="accent4"/>
                </a:solidFill>
              </a:rPr>
              <a:t>“We Think”</a:t>
            </a:r>
            <a:r>
              <a:rPr lang="en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heading. </a:t>
            </a:r>
            <a:endParaRPr dirty="0"/>
          </a:p>
        </p:txBody>
      </p:sp>
      <p:pic>
        <p:nvPicPr>
          <p:cNvPr id="2" name="Google Shape;153;p33" title="I Think We Think.png">
            <a:extLst>
              <a:ext uri="{FF2B5EF4-FFF2-40B4-BE49-F238E27FC236}">
                <a16:creationId xmlns:a16="http://schemas.microsoft.com/office/drawing/2014/main" id="{D149F455-AE92-1DC3-DE67-B30AB7F1E60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3333" y="-137462"/>
            <a:ext cx="2069534" cy="2069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Magnetic Statements</a:t>
            </a:r>
            <a:endParaRPr dirty="0"/>
          </a:p>
        </p:txBody>
      </p:sp>
      <p:sp>
        <p:nvSpPr>
          <p:cNvPr id="166" name="Google Shape;166;p3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Read each quote about history posted around the room.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" dirty="0"/>
              <a:t>Stand by the quote that resonates with you the most.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" dirty="0"/>
              <a:t>Discuss with your classmates why you chose this quote.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" dirty="0"/>
              <a:t>Be prepared to share with the whole class.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67" name="Google Shape;167;p35" title="Magnetic Statement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60975" y="245127"/>
            <a:ext cx="1360650" cy="136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History Quotes</a:t>
            </a:r>
            <a:endParaRPr dirty="0"/>
          </a:p>
        </p:txBody>
      </p:sp>
      <p:sp>
        <p:nvSpPr>
          <p:cNvPr id="173" name="Google Shape;173;p36"/>
          <p:cNvSpPr txBox="1">
            <a:spLocks noGrp="1"/>
          </p:cNvSpPr>
          <p:nvPr>
            <p:ph type="body" idx="1"/>
          </p:nvPr>
        </p:nvSpPr>
        <p:spPr>
          <a:xfrm>
            <a:off x="457200" y="1385467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With your partner, read through all of the quotes listed on your page.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Write an </a:t>
            </a:r>
            <a:r>
              <a:rPr lang="en" dirty="0">
                <a:solidFill>
                  <a:srgbClr val="0000FF"/>
                </a:solidFill>
              </a:rPr>
              <a:t>A</a:t>
            </a:r>
            <a:r>
              <a:rPr lang="en" b="1" dirty="0"/>
              <a:t> </a:t>
            </a:r>
            <a:r>
              <a:rPr lang="en" dirty="0"/>
              <a:t>next to the statements you agree with, and a </a:t>
            </a:r>
            <a:r>
              <a:rPr lang="en" dirty="0">
                <a:solidFill>
                  <a:srgbClr val="0000FF"/>
                </a:solidFill>
              </a:rPr>
              <a:t>D</a:t>
            </a:r>
            <a:r>
              <a:rPr lang="en" dirty="0"/>
              <a:t> next to the statements you disagree with.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Do any of these statements make you want to revise your definition of history?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What does Merriam-Webster say?</a:t>
            </a:r>
            <a:endParaRPr dirty="0"/>
          </a:p>
        </p:txBody>
      </p:sp>
      <p:sp>
        <p:nvSpPr>
          <p:cNvPr id="179" name="Google Shape;179;p37"/>
          <p:cNvSpPr txBox="1">
            <a:spLocks noGrp="1"/>
          </p:cNvSpPr>
          <p:nvPr>
            <p:ph type="body" idx="1"/>
          </p:nvPr>
        </p:nvSpPr>
        <p:spPr>
          <a:xfrm>
            <a:off x="457198" y="1451610"/>
            <a:ext cx="7517029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FF"/>
                </a:solidFill>
              </a:rPr>
              <a:t>History:</a:t>
            </a:r>
            <a:endParaRPr dirty="0">
              <a:solidFill>
                <a:srgbClr val="0000FF"/>
              </a:solidFill>
            </a:endParaRPr>
          </a:p>
          <a:p>
            <a:pPr marL="732234" lvl="0" indent="-3857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arenR"/>
            </a:pPr>
            <a:r>
              <a:rPr lang="en" dirty="0"/>
              <a:t>A chronological record of significant events (such as those affecting a nation or institution) often including an explanation of their causes</a:t>
            </a:r>
            <a:endParaRPr dirty="0"/>
          </a:p>
          <a:p>
            <a:pPr marL="385762" lvl="0" indent="-265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None/>
            </a:pPr>
            <a:endParaRPr dirty="0"/>
          </a:p>
          <a:p>
            <a:pPr marL="732233" lvl="0" indent="-385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arenR"/>
            </a:pPr>
            <a:r>
              <a:rPr lang="en" dirty="0"/>
              <a:t>A branch of knowledge that records and explains past events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638</Words>
  <Application>Microsoft Macintosh PowerPoint</Application>
  <PresentationFormat>On-screen Show (16:9)</PresentationFormat>
  <Paragraphs>60</Paragraphs>
  <Slides>12</Slides>
  <Notes>12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Meddon</vt:lpstr>
      <vt:lpstr>Trebuchet MS</vt:lpstr>
      <vt:lpstr>Calibri</vt:lpstr>
      <vt:lpstr>LEARN theme</vt:lpstr>
      <vt:lpstr>PowerPoint Presentation</vt:lpstr>
      <vt:lpstr>What Is History?</vt:lpstr>
      <vt:lpstr>Essential Questions</vt:lpstr>
      <vt:lpstr>Learning Objectives</vt:lpstr>
      <vt:lpstr>I Think</vt:lpstr>
      <vt:lpstr>We Think </vt:lpstr>
      <vt:lpstr>Magnetic Statements</vt:lpstr>
      <vt:lpstr>History Quotes</vt:lpstr>
      <vt:lpstr>What does Merriam-Webster say?</vt:lpstr>
      <vt:lpstr>We Re-Think</vt:lpstr>
      <vt:lpstr>Why is History Important?</vt:lpstr>
      <vt:lpstr>Two-Minute Paper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Gracia, Ann M.</cp:lastModifiedBy>
  <cp:revision>3</cp:revision>
  <dcterms:modified xsi:type="dcterms:W3CDTF">2024-09-03T16:57:50Z</dcterms:modified>
</cp:coreProperties>
</file>