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32"/>
  </p:notesMasterIdLst>
  <p:handoutMasterIdLst>
    <p:handoutMasterId r:id="rId33"/>
  </p:handoutMasterIdLst>
  <p:sldIdLst>
    <p:sldId id="276" r:id="rId2"/>
    <p:sldId id="256" r:id="rId3"/>
    <p:sldId id="274" r:id="rId4"/>
    <p:sldId id="275" r:id="rId5"/>
    <p:sldId id="260" r:id="rId6"/>
    <p:sldId id="261" r:id="rId7"/>
    <p:sldId id="262" r:id="rId8"/>
    <p:sldId id="342" r:id="rId9"/>
    <p:sldId id="264" r:id="rId10"/>
    <p:sldId id="265" r:id="rId11"/>
    <p:sldId id="266" r:id="rId12"/>
    <p:sldId id="345" r:id="rId13"/>
    <p:sldId id="327" r:id="rId14"/>
    <p:sldId id="329" r:id="rId15"/>
    <p:sldId id="331" r:id="rId16"/>
    <p:sldId id="332" r:id="rId17"/>
    <p:sldId id="328" r:id="rId18"/>
    <p:sldId id="330" r:id="rId19"/>
    <p:sldId id="333" r:id="rId20"/>
    <p:sldId id="334" r:id="rId21"/>
    <p:sldId id="335" r:id="rId22"/>
    <p:sldId id="344" r:id="rId23"/>
    <p:sldId id="285" r:id="rId24"/>
    <p:sldId id="336" r:id="rId25"/>
    <p:sldId id="339" r:id="rId26"/>
    <p:sldId id="338" r:id="rId27"/>
    <p:sldId id="340" r:id="rId28"/>
    <p:sldId id="341" r:id="rId29"/>
    <p:sldId id="346" r:id="rId30"/>
    <p:sldId id="284" r:id="rId3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1B1E"/>
    <a:srgbClr val="A6A6A6"/>
    <a:srgbClr val="000000"/>
    <a:srgbClr val="DCB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07"/>
  </p:normalViewPr>
  <p:slideViewPr>
    <p:cSldViewPr snapToGrid="0" snapToObjects="1">
      <p:cViewPr varScale="1">
        <p:scale>
          <a:sx n="213" d="100"/>
          <a:sy n="213" d="100"/>
        </p:scale>
        <p:origin x="12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 varScale="1">
        <p:scale>
          <a:sx n="120" d="100"/>
          <a:sy n="120" d="100"/>
        </p:scale>
        <p:origin x="49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73372-A20A-A1C6-D84E-271C0C82E3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9495E-6EBA-6423-1704-5025CAC5D6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AC98D-C5C7-471D-8986-80A6C72E7F0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CC03B-526D-41C3-C736-2DEB8FCE5F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2E6BD-8061-008A-F6F2-0B341411DE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F3485-E686-4229-9203-FAC5E9EAE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4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9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83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Elbow Partners.  Retrieved from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0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b61e5505a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g1b61e5505a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b61e5505a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Muddiest Point.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https://learn.k20center.ou.edu/strategy/109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6" name="Google Shape;336;g1b61e5505a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Think-Pair-Share.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https://learn.k20center.ou.edu/strategy/139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Think-Pair-Share.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https://learn.k20center.ou.edu/strategy/139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089aa989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Think-Pair-Share.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https://learn.k20center.ou.edu/strategy/139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g2089aa989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b61e5505a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1b61e5505a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(n.d.). Critical Thinking Cube. Strategies.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https://learn.k20center.ou.edu/strategy/1583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40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(n.d.). Elbow Partners.  Retrieved from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6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12" Type="http://schemas.openxmlformats.org/officeDocument/2006/relationships/image" Target="../media/image1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9ViOMe_Wn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o9ViOMe_Wnk" TargetMode="External"/><Relationship Id="rId4" Type="http://schemas.openxmlformats.org/officeDocument/2006/relationships/image" Target="../media/image17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rQ2Mrg6Vg0" TargetMode="Externa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qrQ2Mrg6Vg0?feature=oembed" TargetMode="Externa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8.w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</a:t>
            </a:r>
            <a:r>
              <a:rPr lang="en-US" b="1" dirty="0"/>
              <a:t>volume</a:t>
            </a:r>
            <a:r>
              <a:rPr lang="en-US" dirty="0"/>
              <a:t> do you think your box can hold?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</a:t>
            </a:r>
            <a:r>
              <a:rPr lang="en-US" b="1" dirty="0"/>
              <a:t>surface area</a:t>
            </a:r>
            <a:r>
              <a:rPr lang="en-US" dirty="0"/>
              <a:t> do you think your box has?</a:t>
            </a:r>
            <a:endParaRPr dirty="0"/>
          </a:p>
          <a:p>
            <a:pPr lvl="1" algn="l" rtl="0"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Remember, there is not a lid to the box.</a:t>
            </a:r>
            <a:endParaRPr dirty="0"/>
          </a:p>
        </p:txBody>
      </p:sp>
      <p:sp>
        <p:nvSpPr>
          <p:cNvPr id="147" name="Google Shape;147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Exploring Origami Boxes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b61e5505a6_0_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207624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relationships do you see between the answers you put in your table?</a:t>
            </a:r>
            <a:endParaRPr dirty="0"/>
          </a:p>
        </p:txBody>
      </p:sp>
      <p:sp>
        <p:nvSpPr>
          <p:cNvPr id="153" name="Google Shape;153;g1b61e5505a6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Making Connections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Describe</a:t>
            </a:r>
            <a:r>
              <a:rPr lang="en-US" sz="2400" b="1" dirty="0"/>
              <a:t>:</a:t>
            </a:r>
            <a:r>
              <a:rPr lang="en-US" sz="2400" dirty="0"/>
              <a:t> Describe how you found the volume of your box.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Apply</a:t>
            </a:r>
            <a:r>
              <a:rPr lang="en-US" sz="2400" b="1" dirty="0"/>
              <a:t>:</a:t>
            </a:r>
            <a:r>
              <a:rPr lang="en-US" sz="2400" dirty="0"/>
              <a:t> Write a formula to find the volume of any box.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Compare</a:t>
            </a:r>
            <a:r>
              <a:rPr lang="en-US" sz="2400" b="1" dirty="0"/>
              <a:t>:</a:t>
            </a:r>
            <a:r>
              <a:rPr lang="en-US" sz="2400" dirty="0"/>
              <a:t> Compare volume to surface area.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Analyze</a:t>
            </a:r>
            <a:r>
              <a:rPr lang="en-US" sz="2400" b="1" dirty="0"/>
              <a:t>:</a:t>
            </a:r>
            <a:r>
              <a:rPr lang="en-US" sz="2400" dirty="0"/>
              <a:t> What are the dimensions of volume? </a:t>
            </a:r>
            <a:br>
              <a:rPr lang="en-US" sz="2400" dirty="0"/>
            </a:br>
            <a:r>
              <a:rPr lang="en-US" sz="2400" dirty="0"/>
              <a:t>Of surface area?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Synthesize</a:t>
            </a:r>
            <a:r>
              <a:rPr lang="en-US" sz="2400" b="1" dirty="0"/>
              <a:t>:</a:t>
            </a:r>
            <a:r>
              <a:rPr lang="en-US" sz="2400" dirty="0"/>
              <a:t> Write a formula to find the surface area of any box (with a lid).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/>
              <a:t>Argue</a:t>
            </a:r>
            <a:r>
              <a:rPr lang="en-US" sz="2400" b="1" dirty="0"/>
              <a:t>:</a:t>
            </a:r>
            <a:r>
              <a:rPr lang="en-US" sz="2400" dirty="0"/>
              <a:t> Is there a relationship between area, perimeter, </a:t>
            </a:r>
            <a:br>
              <a:rPr lang="en-US" sz="2400" dirty="0"/>
            </a:br>
            <a:r>
              <a:rPr lang="en-US" sz="2400" dirty="0"/>
              <a:t>surface area, and volume? Justify your answer.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 Cube</a:t>
            </a:r>
          </a:p>
        </p:txBody>
      </p:sp>
    </p:spTree>
    <p:extLst>
      <p:ext uri="{BB962C8B-B14F-4D97-AF65-F5344CB8AC3E}">
        <p14:creationId xmlns:p14="http://schemas.microsoft.com/office/powerpoint/2010/main" val="2414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824FBE-27D7-4EED-961C-8B6C8B2B598D}"/>
              </a:ext>
            </a:extLst>
          </p:cNvPr>
          <p:cNvSpPr/>
          <p:nvPr/>
        </p:nvSpPr>
        <p:spPr>
          <a:xfrm>
            <a:off x="1287808" y="1406482"/>
            <a:ext cx="246593" cy="3485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6B9836-787B-4889-8257-A0327C3189F7}"/>
              </a:ext>
            </a:extLst>
          </p:cNvPr>
          <p:cNvSpPr/>
          <p:nvPr/>
        </p:nvSpPr>
        <p:spPr>
          <a:xfrm>
            <a:off x="1534401" y="1406482"/>
            <a:ext cx="246593" cy="348591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of Rectangular Prisms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D47D0-556E-4DB5-8C98-F3EB5F95E694}"/>
              </a:ext>
            </a:extLst>
          </p:cNvPr>
          <p:cNvSpPr/>
          <p:nvPr/>
        </p:nvSpPr>
        <p:spPr>
          <a:xfrm>
            <a:off x="3797228" y="1807558"/>
            <a:ext cx="2340864" cy="40233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2CD939-C87F-428F-940E-E55D69F5DCB5}"/>
              </a:ext>
            </a:extLst>
          </p:cNvPr>
          <p:cNvSpPr/>
          <p:nvPr/>
        </p:nvSpPr>
        <p:spPr>
          <a:xfrm>
            <a:off x="211820" y="2553625"/>
            <a:ext cx="2011680" cy="39987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0FD985F-DC70-4806-9658-95998112CE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4083" y="1820797"/>
          <a:ext cx="2222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22280" imgH="380880" progId="Equation.DSMT4">
                  <p:embed/>
                </p:oleObj>
              </mc:Choice>
              <mc:Fallback>
                <p:oleObj name="Equation" r:id="rId3" imgW="2222280" imgH="380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0FD985F-DC70-4806-9658-95998112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4083" y="1820797"/>
                        <a:ext cx="2222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2F763E2-CDF9-4BB0-ABC3-14F060BC83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3" y="2562225"/>
          <a:ext cx="189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92160" imgH="380880" progId="Equation.DSMT4">
                  <p:embed/>
                </p:oleObj>
              </mc:Choice>
              <mc:Fallback>
                <p:oleObj name="Equation" r:id="rId5" imgW="1892160" imgH="380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2F763E2-CDF9-4BB0-ABC3-14F060BC83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463" y="2562225"/>
                        <a:ext cx="1892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FFFBAC8-2082-40B3-858E-183611AAA8E4}"/>
              </a:ext>
            </a:extLst>
          </p:cNvPr>
          <p:cNvCxnSpPr>
            <a:cxnSpLocks/>
          </p:cNvCxnSpPr>
          <p:nvPr/>
        </p:nvCxnSpPr>
        <p:spPr>
          <a:xfrm>
            <a:off x="1874838" y="1604963"/>
            <a:ext cx="1892829" cy="393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0940C39-2D14-4C03-8DC8-2188D33FB317}"/>
              </a:ext>
            </a:extLst>
          </p:cNvPr>
          <p:cNvCxnSpPr>
            <a:cxnSpLocks/>
          </p:cNvCxnSpPr>
          <p:nvPr/>
        </p:nvCxnSpPr>
        <p:spPr>
          <a:xfrm flipH="1">
            <a:off x="1155700" y="1820797"/>
            <a:ext cx="217488" cy="6480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86FEECD-F334-F34D-9B47-182FF9D984FE}"/>
              </a:ext>
            </a:extLst>
          </p:cNvPr>
          <p:cNvGrpSpPr/>
          <p:nvPr/>
        </p:nvGrpSpPr>
        <p:grpSpPr>
          <a:xfrm rot="21245062">
            <a:off x="5500508" y="2497589"/>
            <a:ext cx="1236883" cy="1327026"/>
            <a:chOff x="5372563" y="2633587"/>
            <a:chExt cx="1236883" cy="1327026"/>
          </a:xfrm>
        </p:grpSpPr>
        <p:pic>
          <p:nvPicPr>
            <p:cNvPr id="47" name="Picture 46" descr="Shape, rectangle&#10;&#10;Description automatically generated">
              <a:extLst>
                <a:ext uri="{FF2B5EF4-FFF2-40B4-BE49-F238E27FC236}">
                  <a16:creationId xmlns:a16="http://schemas.microsoft.com/office/drawing/2014/main" id="{82F8C6D8-E0E8-A568-ABF0-E1108877F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21416871">
              <a:off x="5372563" y="2633587"/>
              <a:ext cx="1222946" cy="1327026"/>
            </a:xfrm>
            <a:prstGeom prst="rect">
              <a:avLst/>
            </a:prstGeom>
          </p:spPr>
        </p:pic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E47AF4CC-EAB2-1F7E-D9FD-0CE279B9F9E0}"/>
                </a:ext>
              </a:extLst>
            </p:cNvPr>
            <p:cNvSpPr/>
            <p:nvPr/>
          </p:nvSpPr>
          <p:spPr>
            <a:xfrm>
              <a:off x="5396596" y="3643067"/>
              <a:ext cx="1212850" cy="282227"/>
            </a:xfrm>
            <a:prstGeom prst="parallelogram">
              <a:avLst>
                <a:gd name="adj" fmla="val 70968"/>
              </a:avLst>
            </a:prstGeom>
            <a:solidFill>
              <a:srgbClr val="DCBA25">
                <a:alpha val="50196"/>
              </a:srgbClr>
            </a:solidFill>
            <a:ln w="3175">
              <a:solidFill>
                <a:schemeClr val="accent1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Parallelogram 48">
              <a:extLst>
                <a:ext uri="{FF2B5EF4-FFF2-40B4-BE49-F238E27FC236}">
                  <a16:creationId xmlns:a16="http://schemas.microsoft.com/office/drawing/2014/main" id="{87FC858F-A9C7-1CB5-52FC-5A59F1842AAA}"/>
                </a:ext>
              </a:extLst>
            </p:cNvPr>
            <p:cNvSpPr/>
            <p:nvPr/>
          </p:nvSpPr>
          <p:spPr>
            <a:xfrm>
              <a:off x="5396596" y="3643067"/>
              <a:ext cx="1212850" cy="282227"/>
            </a:xfrm>
            <a:prstGeom prst="parallelogram">
              <a:avLst>
                <a:gd name="adj" fmla="val 70968"/>
              </a:avLst>
            </a:prstGeom>
            <a:noFill/>
            <a:ln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83207AE-F19B-AAF1-CE80-D0DB23E011A2}"/>
                </a:ext>
              </a:extLst>
            </p:cNvPr>
            <p:cNvCxnSpPr/>
            <p:nvPr/>
          </p:nvCxnSpPr>
          <p:spPr>
            <a:xfrm>
              <a:off x="6557741" y="2673223"/>
              <a:ext cx="51705" cy="969264"/>
            </a:xfrm>
            <a:prstGeom prst="line">
              <a:avLst/>
            </a:prstGeom>
            <a:ln w="19050">
              <a:solidFill>
                <a:schemeClr val="accent4"/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6D97E52-F6D5-2662-288F-2FABB79E5603}"/>
              </a:ext>
            </a:extLst>
          </p:cNvPr>
          <p:cNvGrpSpPr/>
          <p:nvPr/>
        </p:nvGrpSpPr>
        <p:grpSpPr>
          <a:xfrm>
            <a:off x="7173359" y="621283"/>
            <a:ext cx="1302683" cy="2080600"/>
            <a:chOff x="9203392" y="1125655"/>
            <a:chExt cx="1302683" cy="2080600"/>
          </a:xfrm>
        </p:grpSpPr>
        <p:pic>
          <p:nvPicPr>
            <p:cNvPr id="5" name="Picture 4" descr="Shape, rectangle&#10;&#10;Description automatically generated">
              <a:extLst>
                <a:ext uri="{FF2B5EF4-FFF2-40B4-BE49-F238E27FC236}">
                  <a16:creationId xmlns:a16="http://schemas.microsoft.com/office/drawing/2014/main" id="{859AD3F8-CF80-8E89-609B-046342167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359787">
              <a:off x="9271933" y="1125655"/>
              <a:ext cx="1152024" cy="2080600"/>
            </a:xfrm>
            <a:prstGeom prst="rect">
              <a:avLst/>
            </a:prstGeom>
          </p:spPr>
        </p:pic>
        <p:sp>
          <p:nvSpPr>
            <p:cNvPr id="44" name="Parallelogram 43">
              <a:extLst>
                <a:ext uri="{FF2B5EF4-FFF2-40B4-BE49-F238E27FC236}">
                  <a16:creationId xmlns:a16="http://schemas.microsoft.com/office/drawing/2014/main" id="{8E73DE4E-ED06-6E1B-5624-64805C3FDA4D}"/>
                </a:ext>
              </a:extLst>
            </p:cNvPr>
            <p:cNvSpPr/>
            <p:nvPr/>
          </p:nvSpPr>
          <p:spPr>
            <a:xfrm rot="506430">
              <a:off x="9204228" y="2802816"/>
              <a:ext cx="1118357" cy="376035"/>
            </a:xfrm>
            <a:prstGeom prst="parallelogram">
              <a:avLst>
                <a:gd name="adj" fmla="val 26879"/>
              </a:avLst>
            </a:prstGeom>
            <a:solidFill>
              <a:srgbClr val="DCBA25">
                <a:alpha val="50196"/>
              </a:srgbClr>
            </a:solidFill>
            <a:ln w="3175">
              <a:solidFill>
                <a:schemeClr val="accent1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9DB20FA-308F-EAAC-31A1-B5C8462423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40866" y="1247869"/>
              <a:ext cx="165209" cy="1641381"/>
            </a:xfrm>
            <a:prstGeom prst="line">
              <a:avLst/>
            </a:prstGeom>
            <a:ln w="19050">
              <a:solidFill>
                <a:schemeClr val="accent4"/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16CC30D-FB4C-F903-5E9B-40565175CAEC}"/>
                </a:ext>
              </a:extLst>
            </p:cNvPr>
            <p:cNvSpPr/>
            <p:nvPr/>
          </p:nvSpPr>
          <p:spPr>
            <a:xfrm rot="506430">
              <a:off x="9203392" y="2812311"/>
              <a:ext cx="1118357" cy="364632"/>
            </a:xfrm>
            <a:prstGeom prst="parallelogram">
              <a:avLst>
                <a:gd name="adj" fmla="val 26879"/>
              </a:avLst>
            </a:prstGeom>
            <a:noFill/>
            <a:ln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7622672-DEDE-4FFE-8BDA-CDD1979A94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487366"/>
              </p:ext>
            </p:extLst>
          </p:nvPr>
        </p:nvGraphicFramePr>
        <p:xfrm>
          <a:off x="754063" y="1411288"/>
          <a:ext cx="965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65160" imgH="304560" progId="Equation.DSMT4">
                  <p:embed/>
                </p:oleObj>
              </mc:Choice>
              <mc:Fallback>
                <p:oleObj name="Equation" r:id="rId9" imgW="965160" imgH="304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7622672-DEDE-4FFE-8BDA-CDD1979A94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4063" y="1411288"/>
                        <a:ext cx="965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D4F8F2F9-C254-6969-682D-A9CBFF12C6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311317"/>
              </p:ext>
            </p:extLst>
          </p:nvPr>
        </p:nvGraphicFramePr>
        <p:xfrm>
          <a:off x="754063" y="3791041"/>
          <a:ext cx="45847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584600" imgH="927000" progId="Equation.DSMT4">
                  <p:embed/>
                </p:oleObj>
              </mc:Choice>
              <mc:Fallback>
                <p:oleObj name="Equation" r:id="rId11" imgW="4584600" imgH="9270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D4F8F2F9-C254-6969-682D-A9CBFF12C6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4063" y="3791041"/>
                        <a:ext cx="45847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34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the two formulas for volume related?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B·h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l·w·h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How do they relate to </a:t>
            </a:r>
            <a:r>
              <a:rPr lang="en-US" b="1" dirty="0"/>
              <a:t>area</a:t>
            </a:r>
            <a:r>
              <a:rPr lang="en-US" dirty="0"/>
              <a:t> of a rectangle?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139980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area</a:t>
            </a:r>
            <a:r>
              <a:rPr lang="en-US" dirty="0"/>
              <a:t> of the base of a rectangular prism is </a:t>
            </a:r>
            <a:r>
              <a:rPr lang="en-US" b="1" dirty="0"/>
              <a:t>length</a:t>
            </a:r>
            <a:r>
              <a:rPr lang="en-US" dirty="0"/>
              <a:t> times </a:t>
            </a:r>
            <a:r>
              <a:rPr lang="en-US" b="1" dirty="0"/>
              <a:t>width</a:t>
            </a:r>
            <a:r>
              <a:rPr lang="en-US" dirty="0"/>
              <a:t>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l·w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Area is a two-dimensional (2D) measurement.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units we use for area are units</a:t>
            </a:r>
            <a:r>
              <a:rPr lang="en-US" baseline="30000" dirty="0"/>
              <a:t>2</a:t>
            </a:r>
            <a:r>
              <a:rPr lang="en-US" dirty="0"/>
              <a:t>, square feet, cm</a:t>
            </a:r>
            <a:r>
              <a:rPr lang="en-US" baseline="30000" dirty="0"/>
              <a:t>2</a:t>
            </a:r>
            <a:r>
              <a:rPr lang="en-US" dirty="0"/>
              <a:t>, etc.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87250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Volume</a:t>
            </a:r>
            <a:r>
              <a:rPr lang="en-US" dirty="0"/>
              <a:t> is the 3D measurement that accumulates all of those areas “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 times,” 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 is the </a:t>
            </a:r>
            <a:r>
              <a:rPr lang="en-US" b="1" dirty="0"/>
              <a:t>height</a:t>
            </a:r>
            <a:r>
              <a:rPr lang="en-US" dirty="0"/>
              <a:t> of the prism.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Think about the area of your paper. If you stacked a lot of them together, in order to create a ream of paper, you would take your area </a:t>
            </a:r>
            <a:r>
              <a:rPr lang="en-US" b="1" dirty="0"/>
              <a:t>times</a:t>
            </a:r>
            <a:r>
              <a:rPr lang="en-US" dirty="0"/>
              <a:t> the number of pages (or the height) to find the volume, or amount of space, that stack of paper takes up.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units we use for volume are units</a:t>
            </a:r>
            <a:r>
              <a:rPr lang="en-US" baseline="30000" dirty="0"/>
              <a:t>3</a:t>
            </a:r>
            <a:r>
              <a:rPr lang="en-US" dirty="0"/>
              <a:t>, cubic feet, m</a:t>
            </a:r>
            <a:r>
              <a:rPr lang="en-US" baseline="30000" dirty="0"/>
              <a:t>3</a:t>
            </a:r>
            <a:r>
              <a:rPr lang="en-US" dirty="0"/>
              <a:t>, etc.</a:t>
            </a:r>
          </a:p>
          <a:p>
            <a:r>
              <a:rPr lang="en-US" dirty="0"/>
              <a:t>We use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for the </a:t>
            </a:r>
            <a:r>
              <a:rPr lang="en-US" b="1" dirty="0"/>
              <a:t>area of the base</a:t>
            </a:r>
            <a:r>
              <a:rPr lang="en-US" dirty="0"/>
              <a:t>, instead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, to be more specific about which area we are referring to.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138464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Notice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dirty="0"/>
              <a:t> represents the area of the lateral faces.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9FBC28-FBCF-46FD-BB89-230B4EDBDE64}"/>
              </a:ext>
            </a:extLst>
          </p:cNvPr>
          <p:cNvSpPr/>
          <p:nvPr/>
        </p:nvSpPr>
        <p:spPr>
          <a:xfrm>
            <a:off x="1990194" y="1411288"/>
            <a:ext cx="246593" cy="348591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824FBE-27D7-4EED-961C-8B6C8B2B598D}"/>
              </a:ext>
            </a:extLst>
          </p:cNvPr>
          <p:cNvSpPr/>
          <p:nvPr/>
        </p:nvSpPr>
        <p:spPr>
          <a:xfrm>
            <a:off x="1477432" y="1411288"/>
            <a:ext cx="246593" cy="3485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6B9836-787B-4889-8257-A0327C3189F7}"/>
              </a:ext>
            </a:extLst>
          </p:cNvPr>
          <p:cNvSpPr/>
          <p:nvPr/>
        </p:nvSpPr>
        <p:spPr>
          <a:xfrm>
            <a:off x="2234933" y="1411288"/>
            <a:ext cx="246593" cy="348591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7622672-DEDE-4FFE-8BDA-CDD1979A94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1411288"/>
          <a:ext cx="1638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38000" imgH="304560" progId="Equation.DSMT4">
                  <p:embed/>
                </p:oleObj>
              </mc:Choice>
              <mc:Fallback>
                <p:oleObj name="Equation" r:id="rId3" imgW="1638000" imgH="304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7622672-DEDE-4FFE-8BDA-CDD1979A94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5175" y="1411288"/>
                        <a:ext cx="1638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Rectangular Prisms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D47D0-556E-4DB5-8C98-F3EB5F95E694}"/>
              </a:ext>
            </a:extLst>
          </p:cNvPr>
          <p:cNvSpPr/>
          <p:nvPr/>
        </p:nvSpPr>
        <p:spPr>
          <a:xfrm>
            <a:off x="3797228" y="1807558"/>
            <a:ext cx="2340864" cy="40233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32704E-9B1F-425A-8FEE-9069D48C50A2}"/>
              </a:ext>
            </a:extLst>
          </p:cNvPr>
          <p:cNvSpPr/>
          <p:nvPr/>
        </p:nvSpPr>
        <p:spPr>
          <a:xfrm>
            <a:off x="1831975" y="3175852"/>
            <a:ext cx="2624328" cy="40233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2CD939-C87F-428F-940E-E55D69F5DCB5}"/>
              </a:ext>
            </a:extLst>
          </p:cNvPr>
          <p:cNvSpPr/>
          <p:nvPr/>
        </p:nvSpPr>
        <p:spPr>
          <a:xfrm>
            <a:off x="211820" y="2553625"/>
            <a:ext cx="2011680" cy="39987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0FD985F-DC70-4806-9658-95998112CE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4083" y="1820797"/>
          <a:ext cx="2222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22280" imgH="380880" progId="Equation.DSMT4">
                  <p:embed/>
                </p:oleObj>
              </mc:Choice>
              <mc:Fallback>
                <p:oleObj name="Equation" r:id="rId5" imgW="2222280" imgH="380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0FD985F-DC70-4806-9658-95998112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4083" y="1820797"/>
                        <a:ext cx="2222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2F763E2-CDF9-4BB0-ABC3-14F060BC83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3" y="2562225"/>
          <a:ext cx="189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92160" imgH="380880" progId="Equation.DSMT4">
                  <p:embed/>
                </p:oleObj>
              </mc:Choice>
              <mc:Fallback>
                <p:oleObj name="Equation" r:id="rId7" imgW="1892160" imgH="380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2F763E2-CDF9-4BB0-ABC3-14F060BC83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463" y="2562225"/>
                        <a:ext cx="1892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54ED233-7C74-486D-8D2A-328FAFD148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5638" y="3189266"/>
          <a:ext cx="2451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50880" imgH="380880" progId="Equation.DSMT4">
                  <p:embed/>
                </p:oleObj>
              </mc:Choice>
              <mc:Fallback>
                <p:oleObj name="Equation" r:id="rId9" imgW="2450880" imgH="3808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54ED233-7C74-486D-8D2A-328FAFD148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25638" y="3189266"/>
                        <a:ext cx="2451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FFFBAC8-2082-40B3-858E-183611AAA8E4}"/>
              </a:ext>
            </a:extLst>
          </p:cNvPr>
          <p:cNvCxnSpPr/>
          <p:nvPr/>
        </p:nvCxnSpPr>
        <p:spPr>
          <a:xfrm>
            <a:off x="2603500" y="1585583"/>
            <a:ext cx="1164167" cy="412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00028E1-3F65-4291-A31E-28330D9E1F7D}"/>
              </a:ext>
            </a:extLst>
          </p:cNvPr>
          <p:cNvCxnSpPr>
            <a:cxnSpLocks/>
          </p:cNvCxnSpPr>
          <p:nvPr/>
        </p:nvCxnSpPr>
        <p:spPr>
          <a:xfrm>
            <a:off x="2116663" y="1827872"/>
            <a:ext cx="867837" cy="12957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0940C39-2D14-4C03-8DC8-2188D33FB317}"/>
              </a:ext>
            </a:extLst>
          </p:cNvPr>
          <p:cNvCxnSpPr>
            <a:cxnSpLocks/>
          </p:cNvCxnSpPr>
          <p:nvPr/>
        </p:nvCxnSpPr>
        <p:spPr>
          <a:xfrm flipH="1">
            <a:off x="1155700" y="1827501"/>
            <a:ext cx="425979" cy="6413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86FEECD-F334-F34D-9B47-182FF9D984FE}"/>
              </a:ext>
            </a:extLst>
          </p:cNvPr>
          <p:cNvGrpSpPr/>
          <p:nvPr/>
        </p:nvGrpSpPr>
        <p:grpSpPr>
          <a:xfrm rot="21245062">
            <a:off x="5500508" y="2497589"/>
            <a:ext cx="1236883" cy="1327026"/>
            <a:chOff x="5372563" y="2633587"/>
            <a:chExt cx="1236883" cy="1327026"/>
          </a:xfrm>
        </p:grpSpPr>
        <p:pic>
          <p:nvPicPr>
            <p:cNvPr id="47" name="Picture 46" descr="Shape, rectangle&#10;&#10;Description automatically generated">
              <a:extLst>
                <a:ext uri="{FF2B5EF4-FFF2-40B4-BE49-F238E27FC236}">
                  <a16:creationId xmlns:a16="http://schemas.microsoft.com/office/drawing/2014/main" id="{82F8C6D8-E0E8-A568-ABF0-E1108877F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rot="21416871">
              <a:off x="5372563" y="2633587"/>
              <a:ext cx="1222946" cy="1327026"/>
            </a:xfrm>
            <a:prstGeom prst="rect">
              <a:avLst/>
            </a:prstGeom>
          </p:spPr>
        </p:pic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E47AF4CC-EAB2-1F7E-D9FD-0CE279B9F9E0}"/>
                </a:ext>
              </a:extLst>
            </p:cNvPr>
            <p:cNvSpPr/>
            <p:nvPr/>
          </p:nvSpPr>
          <p:spPr>
            <a:xfrm>
              <a:off x="5396596" y="3643067"/>
              <a:ext cx="1212850" cy="282227"/>
            </a:xfrm>
            <a:prstGeom prst="parallelogram">
              <a:avLst>
                <a:gd name="adj" fmla="val 70968"/>
              </a:avLst>
            </a:prstGeom>
            <a:solidFill>
              <a:srgbClr val="DCBA25">
                <a:alpha val="50196"/>
              </a:srgbClr>
            </a:solidFill>
            <a:ln w="3175">
              <a:solidFill>
                <a:schemeClr val="accent1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Parallelogram 48">
              <a:extLst>
                <a:ext uri="{FF2B5EF4-FFF2-40B4-BE49-F238E27FC236}">
                  <a16:creationId xmlns:a16="http://schemas.microsoft.com/office/drawing/2014/main" id="{87FC858F-A9C7-1CB5-52FC-5A59F1842AAA}"/>
                </a:ext>
              </a:extLst>
            </p:cNvPr>
            <p:cNvSpPr/>
            <p:nvPr/>
          </p:nvSpPr>
          <p:spPr>
            <a:xfrm>
              <a:off x="5396596" y="3643067"/>
              <a:ext cx="1212850" cy="282227"/>
            </a:xfrm>
            <a:prstGeom prst="parallelogram">
              <a:avLst>
                <a:gd name="adj" fmla="val 70968"/>
              </a:avLst>
            </a:prstGeom>
            <a:noFill/>
            <a:ln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83207AE-F19B-AAF1-CE80-D0DB23E011A2}"/>
                </a:ext>
              </a:extLst>
            </p:cNvPr>
            <p:cNvCxnSpPr/>
            <p:nvPr/>
          </p:nvCxnSpPr>
          <p:spPr>
            <a:xfrm>
              <a:off x="6557741" y="2673223"/>
              <a:ext cx="51705" cy="969264"/>
            </a:xfrm>
            <a:prstGeom prst="line">
              <a:avLst/>
            </a:prstGeom>
            <a:ln w="19050">
              <a:solidFill>
                <a:schemeClr val="accent4"/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6D97E52-F6D5-2662-288F-2FABB79E5603}"/>
              </a:ext>
            </a:extLst>
          </p:cNvPr>
          <p:cNvGrpSpPr/>
          <p:nvPr/>
        </p:nvGrpSpPr>
        <p:grpSpPr>
          <a:xfrm>
            <a:off x="7173359" y="621283"/>
            <a:ext cx="1302683" cy="2080600"/>
            <a:chOff x="9203392" y="1125655"/>
            <a:chExt cx="1302683" cy="2080600"/>
          </a:xfrm>
        </p:grpSpPr>
        <p:pic>
          <p:nvPicPr>
            <p:cNvPr id="5" name="Picture 4" descr="Shape, rectangle&#10;&#10;Description automatically generated">
              <a:extLst>
                <a:ext uri="{FF2B5EF4-FFF2-40B4-BE49-F238E27FC236}">
                  <a16:creationId xmlns:a16="http://schemas.microsoft.com/office/drawing/2014/main" id="{859AD3F8-CF80-8E89-609B-046342167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359787">
              <a:off x="9271933" y="1125655"/>
              <a:ext cx="1152024" cy="2080600"/>
            </a:xfrm>
            <a:prstGeom prst="rect">
              <a:avLst/>
            </a:prstGeom>
          </p:spPr>
        </p:pic>
        <p:sp>
          <p:nvSpPr>
            <p:cNvPr id="44" name="Parallelogram 43">
              <a:extLst>
                <a:ext uri="{FF2B5EF4-FFF2-40B4-BE49-F238E27FC236}">
                  <a16:creationId xmlns:a16="http://schemas.microsoft.com/office/drawing/2014/main" id="{8E73DE4E-ED06-6E1B-5624-64805C3FDA4D}"/>
                </a:ext>
              </a:extLst>
            </p:cNvPr>
            <p:cNvSpPr/>
            <p:nvPr/>
          </p:nvSpPr>
          <p:spPr>
            <a:xfrm rot="506430">
              <a:off x="9204228" y="2802816"/>
              <a:ext cx="1118357" cy="376035"/>
            </a:xfrm>
            <a:prstGeom prst="parallelogram">
              <a:avLst>
                <a:gd name="adj" fmla="val 26879"/>
              </a:avLst>
            </a:prstGeom>
            <a:solidFill>
              <a:srgbClr val="DCBA25">
                <a:alpha val="50196"/>
              </a:srgbClr>
            </a:solidFill>
            <a:ln w="3175">
              <a:solidFill>
                <a:schemeClr val="accent1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9DB20FA-308F-EAAC-31A1-B5C8462423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40866" y="1247869"/>
              <a:ext cx="165209" cy="1641381"/>
            </a:xfrm>
            <a:prstGeom prst="line">
              <a:avLst/>
            </a:prstGeom>
            <a:ln w="19050">
              <a:solidFill>
                <a:schemeClr val="accent4"/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16CC30D-FB4C-F903-5E9B-40565175CAEC}"/>
                </a:ext>
              </a:extLst>
            </p:cNvPr>
            <p:cNvSpPr/>
            <p:nvPr/>
          </p:nvSpPr>
          <p:spPr>
            <a:xfrm rot="506430">
              <a:off x="9203392" y="2812311"/>
              <a:ext cx="1118357" cy="364632"/>
            </a:xfrm>
            <a:prstGeom prst="parallelogram">
              <a:avLst>
                <a:gd name="adj" fmla="val 26879"/>
              </a:avLst>
            </a:prstGeom>
            <a:noFill/>
            <a:ln>
              <a:solidFill>
                <a:schemeClr val="accent2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322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surface area related to </a:t>
            </a:r>
            <a:r>
              <a:rPr lang="en-US" b="1" dirty="0"/>
              <a:t>area</a:t>
            </a:r>
            <a:r>
              <a:rPr lang="en-US" dirty="0"/>
              <a:t>?</a:t>
            </a:r>
          </a:p>
          <a:p>
            <a:r>
              <a:rPr lang="en-US" dirty="0"/>
              <a:t>How is it related to </a:t>
            </a:r>
            <a:r>
              <a:rPr lang="en-US" b="1" dirty="0"/>
              <a:t>perimeter</a:t>
            </a:r>
            <a:r>
              <a:rPr lang="en-US" dirty="0"/>
              <a:t>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87001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rectangular prism has a top and bottom, both have the same area,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.</a:t>
            </a:r>
          </a:p>
          <a:p>
            <a:r>
              <a:rPr lang="en-US" dirty="0"/>
              <a:t>The area of the lateral faces (the faces/sides between the top and bottom) is the sum of 4 lengths </a:t>
            </a:r>
            <a:r>
              <a:rPr lang="en-US" b="1" dirty="0"/>
              <a:t>times</a:t>
            </a:r>
            <a:r>
              <a:rPr lang="en-US" dirty="0"/>
              <a:t> the 4 widths.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lengths are all the same; they are the height of the prism.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widths are actually the perimeter of the base.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90531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Thinking Outside of the Box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Surface Area and Volume of Rectangular Prisms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Rectangular Prisms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07D8CE8-6CF8-E2EC-A49D-4FBD309F70AB}"/>
              </a:ext>
            </a:extLst>
          </p:cNvPr>
          <p:cNvGrpSpPr/>
          <p:nvPr/>
        </p:nvGrpSpPr>
        <p:grpSpPr>
          <a:xfrm>
            <a:off x="4975236" y="1354997"/>
            <a:ext cx="4243388" cy="3813137"/>
            <a:chOff x="1987561" y="1274563"/>
            <a:chExt cx="4243388" cy="3813137"/>
          </a:xfrm>
        </p:grpSpPr>
        <p:sp>
          <p:nvSpPr>
            <p:cNvPr id="26" name="Content Placeholder 19">
              <a:extLst>
                <a:ext uri="{FF2B5EF4-FFF2-40B4-BE49-F238E27FC236}">
                  <a16:creationId xmlns:a16="http://schemas.microsoft.com/office/drawing/2014/main" id="{39668777-238D-93D2-F405-57BF1EA8A11E}"/>
                </a:ext>
              </a:extLst>
            </p:cNvPr>
            <p:cNvSpPr txBox="1">
              <a:spLocks/>
            </p:cNvSpPr>
            <p:nvPr/>
          </p:nvSpPr>
          <p:spPr>
            <a:xfrm>
              <a:off x="4552961" y="2604856"/>
              <a:ext cx="1677988" cy="396812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height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17B9DA4-7B90-9E5A-1E44-04C7DDF75421}"/>
                </a:ext>
              </a:extLst>
            </p:cNvPr>
            <p:cNvGrpSpPr/>
            <p:nvPr/>
          </p:nvGrpSpPr>
          <p:grpSpPr>
            <a:xfrm>
              <a:off x="1987561" y="1274563"/>
              <a:ext cx="3833824" cy="3813137"/>
              <a:chOff x="1987561" y="1274563"/>
              <a:chExt cx="3833824" cy="3813137"/>
            </a:xfrm>
          </p:grpSpPr>
          <p:sp>
            <p:nvSpPr>
              <p:cNvPr id="27" name="Content Placeholder 19">
                <a:extLst>
                  <a:ext uri="{FF2B5EF4-FFF2-40B4-BE49-F238E27FC236}">
                    <a16:creationId xmlns:a16="http://schemas.microsoft.com/office/drawing/2014/main" id="{E2EAFE8E-D612-44A2-C538-93A2192440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87561" y="3771486"/>
                <a:ext cx="1677988" cy="396812"/>
              </a:xfrm>
              <a:prstGeom prst="rect">
                <a:avLst/>
              </a:prstGeom>
            </p:spPr>
            <p:txBody>
              <a:bodyPr vert="horz" lIns="91435" tIns="45718" rIns="91435" bIns="45718">
                <a:normAutofit/>
              </a:bodyPr>
              <a:lstStyle>
                <a:lvl1pPr marL="227013" indent="-227013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 kumimoji="0" sz="2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1pPr>
                <a:lvl2pPr marL="480035" indent="-185156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kumimoji="0" sz="20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2pPr>
                <a:lvl3pPr marL="685765" indent="-185156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100000"/>
                  <a:buFont typeface="Arial" panose="020B0604020202020204" pitchFamily="34" charset="0"/>
                  <a:buChar char="•"/>
                  <a:defRPr kumimoji="0" sz="17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3pPr>
                <a:lvl4pPr marL="891494" indent="-157726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100000"/>
                  <a:buFont typeface="Arial" panose="020B0604020202020204" pitchFamily="34" charset="0"/>
                  <a:buChar char="•"/>
                  <a:defRPr kumimoji="0" sz="15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4pPr>
                <a:lvl5pPr marL="1097224" indent="-157726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 panose="020B0604020202020204" pitchFamily="34" charset="0"/>
                  <a:buChar char="•"/>
                  <a:defRPr kumimoji="0" sz="135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5pPr>
                <a:lvl6pPr marL="1302953" indent="-157726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40106" indent="-137153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2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5836" indent="-137153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51566" indent="-137153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05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height</a:t>
                </a:r>
              </a:p>
            </p:txBody>
          </p:sp>
          <p:sp>
            <p:nvSpPr>
              <p:cNvPr id="28" name="Content Placeholder 19">
                <a:extLst>
                  <a:ext uri="{FF2B5EF4-FFF2-40B4-BE49-F238E27FC236}">
                    <a16:creationId xmlns:a16="http://schemas.microsoft.com/office/drawing/2014/main" id="{3636F210-6DFE-F0A1-EC2D-31612389EEFE}"/>
                  </a:ext>
                </a:extLst>
              </p:cNvPr>
              <p:cNvSpPr txBox="1">
                <a:spLocks/>
              </p:cNvSpPr>
              <p:nvPr/>
            </p:nvSpPr>
            <p:spPr>
              <a:xfrm rot="5400000">
                <a:off x="4337484" y="4050300"/>
                <a:ext cx="1677988" cy="396812"/>
              </a:xfrm>
              <a:prstGeom prst="rect">
                <a:avLst/>
              </a:prstGeom>
            </p:spPr>
            <p:txBody>
              <a:bodyPr vert="horz" lIns="91435" tIns="45718" rIns="91435" bIns="45718">
                <a:normAutofit/>
              </a:bodyPr>
              <a:lstStyle>
                <a:lvl1pPr marL="227013" indent="-227013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 kumimoji="0" sz="26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1pPr>
                <a:lvl2pPr marL="480035" indent="-185156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kumimoji="0" sz="20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2pPr>
                <a:lvl3pPr marL="685765" indent="-185156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100000"/>
                  <a:buFont typeface="Arial" panose="020B0604020202020204" pitchFamily="34" charset="0"/>
                  <a:buChar char="•"/>
                  <a:defRPr kumimoji="0" sz="17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3pPr>
                <a:lvl4pPr marL="891494" indent="-157726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100000"/>
                  <a:buFont typeface="Arial" panose="020B0604020202020204" pitchFamily="34" charset="0"/>
                  <a:buChar char="•"/>
                  <a:defRPr kumimoji="0" sz="150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4pPr>
                <a:lvl5pPr marL="1097224" indent="-157726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 panose="020B0604020202020204" pitchFamily="34" charset="0"/>
                  <a:buChar char="•"/>
                  <a:defRPr kumimoji="0" sz="1350" kern="1200">
                    <a:solidFill>
                      <a:schemeClr val="tx1"/>
                    </a:solidFill>
                    <a:latin typeface="Calibri"/>
                    <a:ea typeface="+mn-ea"/>
                    <a:cs typeface="Calibri"/>
                  </a:defRPr>
                </a:lvl5pPr>
                <a:lvl6pPr marL="1302953" indent="-157726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40106" indent="-137153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2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45836" indent="-137153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51566" indent="-137153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05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height</a:t>
                </a:r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94E3F6CC-7DB8-01D1-F598-7658CE671E35}"/>
                  </a:ext>
                </a:extLst>
              </p:cNvPr>
              <p:cNvGrpSpPr/>
              <p:nvPr/>
            </p:nvGrpSpPr>
            <p:grpSpPr>
              <a:xfrm>
                <a:off x="2429650" y="1274563"/>
                <a:ext cx="3391735" cy="3407504"/>
                <a:chOff x="2429650" y="1274563"/>
                <a:chExt cx="3391735" cy="3407504"/>
              </a:xfrm>
            </p:grpSpPr>
            <p:pic>
              <p:nvPicPr>
                <p:cNvPr id="3" name="Picture 2" descr="A picture containing calendar&#10;&#10;Description automatically generated">
                  <a:extLst>
                    <a:ext uri="{FF2B5EF4-FFF2-40B4-BE49-F238E27FC236}">
                      <a16:creationId xmlns:a16="http://schemas.microsoft.com/office/drawing/2014/main" id="{83C6440D-2FB4-7C2D-2D2E-8DEE3E7810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16200000">
                  <a:off x="2423354" y="1284036"/>
                  <a:ext cx="3407504" cy="3388558"/>
                </a:xfrm>
                <a:prstGeom prst="rect">
                  <a:avLst/>
                </a:prstGeom>
              </p:spPr>
            </p:pic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D0D28CC4-05F6-21FB-AA88-8CC834DC6CBC}"/>
                    </a:ext>
                  </a:extLst>
                </p:cNvPr>
                <p:cNvSpPr/>
                <p:nvPr/>
              </p:nvSpPr>
              <p:spPr>
                <a:xfrm>
                  <a:off x="3284538" y="2978314"/>
                  <a:ext cx="1677987" cy="842799"/>
                </a:xfrm>
                <a:prstGeom prst="rect">
                  <a:avLst/>
                </a:prstGeom>
                <a:solidFill>
                  <a:srgbClr val="DCBA25">
                    <a:alpha val="50196"/>
                  </a:srgbClr>
                </a:solidFill>
                <a:ln w="3175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578C9975-4786-9271-3134-26BB35A4CD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62524" y="2978315"/>
                  <a:ext cx="858861" cy="3176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90346AF1-B314-B91F-E7BE-35ACCE92D924}"/>
                    </a:ext>
                  </a:extLst>
                </p:cNvPr>
                <p:cNvSpPr/>
                <p:nvPr/>
              </p:nvSpPr>
              <p:spPr>
                <a:xfrm>
                  <a:off x="3284537" y="1283639"/>
                  <a:ext cx="1677987" cy="842799"/>
                </a:xfrm>
                <a:prstGeom prst="rect">
                  <a:avLst/>
                </a:prstGeom>
                <a:solidFill>
                  <a:srgbClr val="DCBA25">
                    <a:alpha val="50196"/>
                  </a:srgbClr>
                </a:solidFill>
                <a:ln w="3175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" name="Content Placeholder 19">
                  <a:extLst>
                    <a:ext uri="{FF2B5EF4-FFF2-40B4-BE49-F238E27FC236}">
                      <a16:creationId xmlns:a16="http://schemas.microsoft.com/office/drawing/2014/main" id="{DCBE9533-EFB5-27CE-9708-5B281C288B7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84537" y="1458689"/>
                  <a:ext cx="1677988" cy="492697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Base</a:t>
                  </a:r>
                </a:p>
              </p:txBody>
            </p:sp>
            <p:sp>
              <p:nvSpPr>
                <p:cNvPr id="15" name="Content Placeholder 19">
                  <a:extLst>
                    <a:ext uri="{FF2B5EF4-FFF2-40B4-BE49-F238E27FC236}">
                      <a16:creationId xmlns:a16="http://schemas.microsoft.com/office/drawing/2014/main" id="{B1F1C059-2C19-9EA1-B571-05CAF7F716E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84536" y="3150447"/>
                  <a:ext cx="1677988" cy="492697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Base</a:t>
                  </a: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271E1A83-6544-EA88-4328-75F73C3D9D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29650" y="3827271"/>
                  <a:ext cx="858861" cy="3176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C4FE5AF4-79A5-D390-C2A5-01142B158F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60669" y="2554281"/>
                  <a:ext cx="858861" cy="3176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FD2A5E72-A68C-9C07-0FD2-B0E4BD4402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530719" y="4251049"/>
                  <a:ext cx="858861" cy="3176"/>
                </a:xfrm>
                <a:prstGeom prst="line">
                  <a:avLst/>
                </a:prstGeom>
                <a:ln w="28575">
                  <a:solidFill>
                    <a:schemeClr val="accent4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651DFF02-AE6E-A2C3-128A-54C62CFB59F8}"/>
                    </a:ext>
                  </a:extLst>
                </p:cNvPr>
                <p:cNvSpPr/>
                <p:nvPr/>
              </p:nvSpPr>
              <p:spPr>
                <a:xfrm>
                  <a:off x="3284538" y="2978314"/>
                  <a:ext cx="1677987" cy="842799"/>
                </a:xfrm>
                <a:prstGeom prst="rect">
                  <a:avLst/>
                </a:prstGeom>
                <a:noFill/>
                <a:ln w="28575">
                  <a:solidFill>
                    <a:schemeClr val="bg2">
                      <a:lumMod val="50000"/>
                    </a:schemeClr>
                  </a:solidFill>
                </a:ln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" name="Content Placeholder 19">
                  <a:extLst>
                    <a:ext uri="{FF2B5EF4-FFF2-40B4-BE49-F238E27FC236}">
                      <a16:creationId xmlns:a16="http://schemas.microsoft.com/office/drawing/2014/main" id="{018D351B-7A7B-F7F6-B9F2-9CAA2A32C17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 rot="16200000">
                  <a:off x="2275741" y="2354385"/>
                  <a:ext cx="1677988" cy="396812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height</a:t>
                  </a:r>
                </a:p>
              </p:txBody>
            </p:sp>
            <p:sp>
              <p:nvSpPr>
                <p:cNvPr id="32" name="Content Placeholder 19">
                  <a:extLst>
                    <a:ext uri="{FF2B5EF4-FFF2-40B4-BE49-F238E27FC236}">
                      <a16:creationId xmlns:a16="http://schemas.microsoft.com/office/drawing/2014/main" id="{FBA6C772-D698-BE49-9E94-5340F8FE165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64669" y="2581502"/>
                  <a:ext cx="1677988" cy="396812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width</a:t>
                  </a:r>
                  <a:r>
                    <a:rPr lang="en-US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33" name="Content Placeholder 19">
                  <a:extLst>
                    <a:ext uri="{FF2B5EF4-FFF2-40B4-BE49-F238E27FC236}">
                      <a16:creationId xmlns:a16="http://schemas.microsoft.com/office/drawing/2014/main" id="{CFC34C6B-EE59-C4D6-34E2-371FF350992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87015" y="3797759"/>
                  <a:ext cx="1677988" cy="396812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width</a:t>
                  </a:r>
                  <a:r>
                    <a:rPr lang="en-US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4" name="Content Placeholder 19">
                  <a:extLst>
                    <a:ext uri="{FF2B5EF4-FFF2-40B4-BE49-F238E27FC236}">
                      <a16:creationId xmlns:a16="http://schemas.microsoft.com/office/drawing/2014/main" id="{94FA6A75-CB42-FAE7-CDE7-092C3E5209B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 rot="16200000">
                  <a:off x="4283074" y="3223614"/>
                  <a:ext cx="1677988" cy="396812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width</a:t>
                  </a:r>
                  <a:r>
                    <a:rPr lang="en-US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5" name="Content Placeholder 19">
                  <a:extLst>
                    <a:ext uri="{FF2B5EF4-FFF2-40B4-BE49-F238E27FC236}">
                      <a16:creationId xmlns:a16="http://schemas.microsoft.com/office/drawing/2014/main" id="{749BD4B4-8667-EBD1-6136-4961FD5D668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 rot="5400000">
                  <a:off x="2285237" y="3198389"/>
                  <a:ext cx="1677988" cy="396812"/>
                </a:xfrm>
                <a:prstGeom prst="rect">
                  <a:avLst/>
                </a:prstGeom>
              </p:spPr>
              <p:txBody>
                <a:bodyPr vert="horz" lIns="91435" tIns="45718" rIns="91435" bIns="45718">
                  <a:normAutofit/>
                </a:bodyPr>
                <a:lstStyle>
                  <a:lvl1pPr marL="227013" indent="-227013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tabLst/>
                    <a:defRPr kumimoji="0" sz="26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1pPr>
                  <a:lvl2pPr marL="480035" indent="-185156" algn="l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anose="020B0604020202020204" pitchFamily="34" charset="0"/>
                    <a:buChar char="•"/>
                    <a:defRPr kumimoji="0" sz="20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2pPr>
                  <a:lvl3pPr marL="685765" indent="-185156" algn="l" rtl="0" eaLnBrk="1" latinLnBrk="0" hangingPunct="1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7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3pPr>
                  <a:lvl4pPr marL="891494" indent="-157726" algn="l" rtl="0" eaLnBrk="1" latinLnBrk="0" hangingPunct="1">
                    <a:spcBef>
                      <a:spcPct val="20000"/>
                    </a:spcBef>
                    <a:buClr>
                      <a:schemeClr val="accent3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50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4pPr>
                  <a:lvl5pPr marL="1097224" indent="-157726" algn="l" rtl="0" eaLnBrk="1" latinLnBrk="0" hangingPunct="1">
                    <a:spcBef>
                      <a:spcPct val="20000"/>
                    </a:spcBef>
                    <a:buClr>
                      <a:schemeClr val="accent4"/>
                    </a:buClr>
                    <a:buSzPct val="100000"/>
                    <a:buFont typeface="Arial" panose="020B0604020202020204" pitchFamily="34" charset="0"/>
                    <a:buChar char="•"/>
                    <a:defRPr kumimoji="0" sz="1350" kern="1200">
                      <a:solidFill>
                        <a:schemeClr val="tx1"/>
                      </a:solidFill>
                      <a:latin typeface="Calibri"/>
                      <a:ea typeface="+mn-ea"/>
                      <a:cs typeface="Calibri"/>
                    </a:defRPr>
                  </a:lvl5pPr>
                  <a:lvl6pPr marL="1302953" indent="-157726" algn="l" rtl="0" eaLnBrk="1" latinLnBrk="0" hangingPunct="1">
                    <a:spcBef>
                      <a:spcPct val="20000"/>
                    </a:spcBef>
                    <a:buClr>
                      <a:schemeClr val="accent5"/>
                    </a:buClr>
                    <a:buSzPct val="80000"/>
                    <a:buFont typeface="Wingdings 2"/>
                    <a:buChar char=""/>
                    <a:defRPr kumimoji="0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40106" indent="-137153" algn="l" rtl="0" eaLnBrk="1" latinLnBrk="0" hangingPunct="1">
                    <a:spcBef>
                      <a:spcPct val="20000"/>
                    </a:spcBef>
                    <a:buClr>
                      <a:schemeClr val="accent6"/>
                    </a:buClr>
                    <a:buSzPct val="80000"/>
                    <a:buFont typeface="Wingdings 2"/>
                    <a:buChar char=""/>
                    <a:defRPr kumimoji="0" sz="12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583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kumimoji="0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51566" indent="-137153" algn="l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Tx/>
                    <a:buChar char="•"/>
                    <a:defRPr kumimoji="0" sz="105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sz="20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width</a:t>
                  </a:r>
                  <a:r>
                    <a:rPr lang="en-US" sz="2000" i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</p:grpSp>
        </p:grpSp>
      </p:grp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16886BF3-1C03-C565-6268-878738923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53240"/>
              </p:ext>
            </p:extLst>
          </p:nvPr>
        </p:nvGraphicFramePr>
        <p:xfrm>
          <a:off x="457200" y="1291580"/>
          <a:ext cx="566420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663880" imgH="2019240" progId="Equation.DSMT4">
                  <p:embed/>
                </p:oleObj>
              </mc:Choice>
              <mc:Fallback>
                <p:oleObj name="Equation" r:id="rId3" imgW="5663880" imgH="201924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16886BF3-1C03-C565-6268-8787389232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291580"/>
                        <a:ext cx="5664200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54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6750424" cy="3434098"/>
          </a:xfrm>
        </p:spPr>
        <p:txBody>
          <a:bodyPr>
            <a:normAutofit/>
          </a:bodyPr>
          <a:lstStyle/>
          <a:p>
            <a:r>
              <a:rPr lang="en-US" dirty="0"/>
              <a:t>The units we use for surface area are units</a:t>
            </a:r>
            <a:r>
              <a:rPr lang="en-US" baseline="30000" dirty="0"/>
              <a:t>2</a:t>
            </a:r>
            <a:r>
              <a:rPr lang="en-US" dirty="0"/>
              <a:t>, square feet, cm</a:t>
            </a:r>
            <a:r>
              <a:rPr lang="en-US" baseline="30000" dirty="0"/>
              <a:t>2</a:t>
            </a:r>
            <a:r>
              <a:rPr lang="en-US" dirty="0"/>
              <a:t>, etc. because </a:t>
            </a:r>
            <a:r>
              <a:rPr lang="en-US" b="1" dirty="0"/>
              <a:t>surface area</a:t>
            </a:r>
            <a:r>
              <a:rPr lang="en-US" dirty="0"/>
              <a:t> is the </a:t>
            </a:r>
            <a:r>
              <a:rPr lang="en-US" b="1" dirty="0"/>
              <a:t>sum of the areas of each surface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Rectangular Prisms</a:t>
            </a:r>
          </a:p>
        </p:txBody>
      </p:sp>
    </p:spTree>
    <p:extLst>
      <p:ext uri="{BB962C8B-B14F-4D97-AF65-F5344CB8AC3E}">
        <p14:creationId xmlns:p14="http://schemas.microsoft.com/office/powerpoint/2010/main" val="215523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1b61e5505a6_0_1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what careers do you think surface area and/or volume is used?</a:t>
            </a:r>
            <a:endParaRPr dirty="0"/>
          </a:p>
        </p:txBody>
      </p:sp>
      <p:sp>
        <p:nvSpPr>
          <p:cNvPr id="283" name="Google Shape;283;g1b61e5505a6_0_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Careers Using Geometry</a:t>
            </a:r>
            <a:endParaRPr/>
          </a:p>
        </p:txBody>
      </p:sp>
      <p:pic>
        <p:nvPicPr>
          <p:cNvPr id="284" name="Google Shape;284;g1b61e5505a6_0_16" title="K20 Center 30 second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16660" y="1961825"/>
            <a:ext cx="2981015" cy="223575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g1b61e5505a6_0_16"/>
          <p:cNvSpPr txBox="1">
            <a:spLocks noGrp="1"/>
          </p:cNvSpPr>
          <p:nvPr>
            <p:ph type="body" idx="1"/>
          </p:nvPr>
        </p:nvSpPr>
        <p:spPr>
          <a:xfrm>
            <a:off x="457200" y="4197577"/>
            <a:ext cx="82296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 Second Timer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Civil Engineers Use Volume &amp; Surface Area</a:t>
            </a:r>
          </a:p>
        </p:txBody>
      </p:sp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24F4CBD6-4B72-C37E-DB41-B11F7066CA21}"/>
              </a:ext>
            </a:extLst>
          </p:cNvPr>
          <p:cNvSpPr txBox="1">
            <a:spLocks/>
          </p:cNvSpPr>
          <p:nvPr/>
        </p:nvSpPr>
        <p:spPr>
          <a:xfrm>
            <a:off x="457200" y="4600575"/>
            <a:ext cx="8229600" cy="482600"/>
          </a:xfrm>
          <a:prstGeom prst="rect">
            <a:avLst/>
          </a:prstGeom>
        </p:spPr>
        <p:txBody>
          <a:bodyPr vert="horz" lIns="91435" tIns="45718" rIns="91435" bIns="45718">
            <a:normAutofit lnSpcReduction="10000"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i="1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Civil Engineer and Rectangular Prisms</a:t>
            </a:r>
            <a:endParaRPr lang="en-US" dirty="0">
              <a:solidFill>
                <a:schemeClr val="accent2"/>
              </a:solidFill>
              <a:highlight>
                <a:srgbClr val="FFFF00"/>
              </a:highlight>
            </a:endParaRPr>
          </a:p>
        </p:txBody>
      </p:sp>
      <p:pic>
        <p:nvPicPr>
          <p:cNvPr id="2" name="Online Media 1" title="Civil Engineer and Rectangular Prisms">
            <a:hlinkClick r:id="" action="ppaction://media"/>
            <a:extLst>
              <a:ext uri="{FF2B5EF4-FFF2-40B4-BE49-F238E27FC236}">
                <a16:creationId xmlns:a16="http://schemas.microsoft.com/office/drawing/2014/main" id="{FBE94F5E-B8BF-9243-9F76-DB3FBE03BD4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78453" y="1307933"/>
            <a:ext cx="5787689" cy="327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D5CFD84-E498-1419-ADA2-FFE0C4536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4498"/>
            <a:ext cx="3525398" cy="3576350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60" y="2179198"/>
            <a:ext cx="3857639" cy="1193568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Does the bridge pier cap need to be redesigned?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the Bridge Cap</a:t>
            </a:r>
          </a:p>
        </p:txBody>
      </p:sp>
      <p:sp>
        <p:nvSpPr>
          <p:cNvPr id="7" name="Content Placeholder 19">
            <a:extLst>
              <a:ext uri="{FF2B5EF4-FFF2-40B4-BE49-F238E27FC236}">
                <a16:creationId xmlns:a16="http://schemas.microsoft.com/office/drawing/2014/main" id="{57D8F0CB-5C05-8CE8-ABA4-D2D66C0F4109}"/>
              </a:ext>
            </a:extLst>
          </p:cNvPr>
          <p:cNvSpPr txBox="1">
            <a:spLocks/>
          </p:cNvSpPr>
          <p:nvPr/>
        </p:nvSpPr>
        <p:spPr>
          <a:xfrm>
            <a:off x="3399366" y="1483786"/>
            <a:ext cx="2267833" cy="670012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i="1" dirty="0"/>
              <a:t>bridge pier cap</a:t>
            </a:r>
          </a:p>
        </p:txBody>
      </p:sp>
      <p:sp>
        <p:nvSpPr>
          <p:cNvPr id="8" name="Content Placeholder 19">
            <a:extLst>
              <a:ext uri="{FF2B5EF4-FFF2-40B4-BE49-F238E27FC236}">
                <a16:creationId xmlns:a16="http://schemas.microsoft.com/office/drawing/2014/main" id="{D4A21978-00AC-6F2F-4883-E2157B1598CC}"/>
              </a:ext>
            </a:extLst>
          </p:cNvPr>
          <p:cNvSpPr txBox="1">
            <a:spLocks/>
          </p:cNvSpPr>
          <p:nvPr/>
        </p:nvSpPr>
        <p:spPr>
          <a:xfrm>
            <a:off x="3433385" y="3560000"/>
            <a:ext cx="1395776" cy="1062926"/>
          </a:xfrm>
          <a:prstGeom prst="rect">
            <a:avLst/>
          </a:prstGeom>
        </p:spPr>
        <p:txBody>
          <a:bodyPr vert="horz" lIns="91435" tIns="45718" rIns="91435" bIns="45718">
            <a:normAutofit fontScale="92500" lnSpcReduction="20000"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i="1" dirty="0"/>
              <a:t>face of bridge pier cap</a:t>
            </a:r>
          </a:p>
        </p:txBody>
      </p:sp>
      <p:sp>
        <p:nvSpPr>
          <p:cNvPr id="9" name="Content Placeholder 19">
            <a:extLst>
              <a:ext uri="{FF2B5EF4-FFF2-40B4-BE49-F238E27FC236}">
                <a16:creationId xmlns:a16="http://schemas.microsoft.com/office/drawing/2014/main" id="{D255403F-AA3B-4BC9-1AA7-FE79F5885A46}"/>
              </a:ext>
            </a:extLst>
          </p:cNvPr>
          <p:cNvSpPr txBox="1">
            <a:spLocks/>
          </p:cNvSpPr>
          <p:nvPr/>
        </p:nvSpPr>
        <p:spPr>
          <a:xfrm>
            <a:off x="77117" y="4381500"/>
            <a:ext cx="1442291" cy="514466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i="1" dirty="0"/>
              <a:t>columns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34664C-7D77-925D-054C-97E1794AFC74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1519408" y="4166273"/>
            <a:ext cx="557673" cy="4724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8F64D3E-1AC6-ED33-E3D1-AC1947D0240B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798263" y="3801427"/>
            <a:ext cx="468878" cy="5800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DFA4EAB-E3CC-0E6B-F80F-7E1FBEE7D594}"/>
              </a:ext>
            </a:extLst>
          </p:cNvPr>
          <p:cNvCxnSpPr>
            <a:cxnSpLocks/>
          </p:cNvCxnSpPr>
          <p:nvPr/>
        </p:nvCxnSpPr>
        <p:spPr>
          <a:xfrm flipH="1" flipV="1">
            <a:off x="3099947" y="3166533"/>
            <a:ext cx="335147" cy="5803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135F80F-1A22-AC69-2A2B-27C1DAFDD574}"/>
              </a:ext>
            </a:extLst>
          </p:cNvPr>
          <p:cNvCxnSpPr>
            <a:cxnSpLocks/>
          </p:cNvCxnSpPr>
          <p:nvPr/>
        </p:nvCxnSpPr>
        <p:spPr>
          <a:xfrm flipH="1" flipV="1">
            <a:off x="2359035" y="1713626"/>
            <a:ext cx="1040332" cy="210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68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5224" y="1309352"/>
            <a:ext cx="4621576" cy="343409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Label the image with the given information.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the Bridge Cap (Solution)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5E61ACA-AD8E-9534-3F6B-51CD387D9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31" y="1164497"/>
            <a:ext cx="3524367" cy="357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881362" cy="3434098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Engineering the Bridge Cap (Part A)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A2D44DD-3A9F-0497-F434-8428A0D369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912116"/>
              </p:ext>
            </p:extLst>
          </p:nvPr>
        </p:nvGraphicFramePr>
        <p:xfrm>
          <a:off x="753654" y="1358064"/>
          <a:ext cx="46482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47960" imgH="1625400" progId="Equation.DSMT4">
                  <p:embed/>
                </p:oleObj>
              </mc:Choice>
              <mc:Fallback>
                <p:oleObj name="Equation" r:id="rId2" imgW="4647960" imgH="1625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A2D44DD-3A9F-0497-F434-8428A0D369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3654" y="1358064"/>
                        <a:ext cx="4648200" cy="162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C8994BD-7166-19A7-F41D-A0AB0785AB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73509"/>
              </p:ext>
            </p:extLst>
          </p:nvPr>
        </p:nvGraphicFramePr>
        <p:xfrm>
          <a:off x="6172267" y="1408113"/>
          <a:ext cx="1905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760" imgH="1523880" progId="Equation.DSMT4">
                  <p:embed/>
                </p:oleObj>
              </mc:Choice>
              <mc:Fallback>
                <p:oleObj name="Equation" r:id="rId4" imgW="1904760" imgH="15238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C8994BD-7166-19A7-F41D-A0AB0785AB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67" y="1408113"/>
                        <a:ext cx="19050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23410114-335C-6632-69EF-D1540FAD9A3F}"/>
              </a:ext>
            </a:extLst>
          </p:cNvPr>
          <p:cNvSpPr txBox="1">
            <a:spLocks/>
          </p:cNvSpPr>
          <p:nvPr/>
        </p:nvSpPr>
        <p:spPr>
          <a:xfrm>
            <a:off x="5875157" y="1310226"/>
            <a:ext cx="2811642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90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881362" cy="3434098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the Bridge Cap (Part A)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A2D44DD-3A9F-0497-F434-8428A0D369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068883"/>
              </p:ext>
            </p:extLst>
          </p:nvPr>
        </p:nvGraphicFramePr>
        <p:xfrm>
          <a:off x="757057" y="1309352"/>
          <a:ext cx="51181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17760" imgH="1600200" progId="Equation.DSMT4">
                  <p:embed/>
                </p:oleObj>
              </mc:Choice>
              <mc:Fallback>
                <p:oleObj name="Equation" r:id="rId2" imgW="5117760" imgH="1600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A2D44DD-3A9F-0497-F434-8428A0D369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7057" y="1309352"/>
                        <a:ext cx="51181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9">
            <a:extLst>
              <a:ext uri="{FF2B5EF4-FFF2-40B4-BE49-F238E27FC236}">
                <a16:creationId xmlns:a16="http://schemas.microsoft.com/office/drawing/2014/main" id="{E942DE0C-6E0F-79AD-D993-19724649BAC3}"/>
              </a:ext>
            </a:extLst>
          </p:cNvPr>
          <p:cNvSpPr txBox="1">
            <a:spLocks/>
          </p:cNvSpPr>
          <p:nvPr/>
        </p:nvSpPr>
        <p:spPr>
          <a:xfrm>
            <a:off x="4572000" y="2571750"/>
            <a:ext cx="3058040" cy="1715527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The maximum allowable weight for the bridge pier cap is 82,500 pounds.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26D9E4-4B88-CE2D-FE25-E5EA1C2B1517}"/>
              </a:ext>
            </a:extLst>
          </p:cNvPr>
          <p:cNvSpPr/>
          <p:nvPr/>
        </p:nvSpPr>
        <p:spPr>
          <a:xfrm>
            <a:off x="4440589" y="2496805"/>
            <a:ext cx="3252417" cy="185070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5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881362" cy="3434098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the Bridge Cap (Part B)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A2D44DD-3A9F-0497-F434-8428A0D369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179562"/>
              </p:ext>
            </p:extLst>
          </p:nvPr>
        </p:nvGraphicFramePr>
        <p:xfrm>
          <a:off x="758825" y="1363748"/>
          <a:ext cx="43307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30440" imgH="3619440" progId="Equation.DSMT4">
                  <p:embed/>
                </p:oleObj>
              </mc:Choice>
              <mc:Fallback>
                <p:oleObj name="Equation" r:id="rId2" imgW="4330440" imgH="36194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A2D44DD-3A9F-0497-F434-8428A0D369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8825" y="1363748"/>
                        <a:ext cx="43307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23410114-335C-6632-69EF-D1540FAD9A3F}"/>
              </a:ext>
            </a:extLst>
          </p:cNvPr>
          <p:cNvSpPr txBox="1">
            <a:spLocks/>
          </p:cNvSpPr>
          <p:nvPr/>
        </p:nvSpPr>
        <p:spPr>
          <a:xfrm>
            <a:off x="4840941" y="2571750"/>
            <a:ext cx="2838824" cy="1715527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The face of bridge pier can be up to                  5.244 ft. x 5.244 ft. without a redesign.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55CBE0C-E82D-607F-3027-3C493DDC26BA}"/>
              </a:ext>
            </a:extLst>
          </p:cNvPr>
          <p:cNvSpPr/>
          <p:nvPr/>
        </p:nvSpPr>
        <p:spPr>
          <a:xfrm>
            <a:off x="4717082" y="2496805"/>
            <a:ext cx="2975924" cy="185070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0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00566E98-A8CF-5906-33DA-D5270C7BD837}"/>
              </a:ext>
            </a:extLst>
          </p:cNvPr>
          <p:cNvSpPr/>
          <p:nvPr/>
        </p:nvSpPr>
        <p:spPr>
          <a:xfrm>
            <a:off x="457201" y="1306124"/>
            <a:ext cx="2748643" cy="2748643"/>
          </a:xfrm>
          <a:prstGeom prst="ellipse">
            <a:avLst/>
          </a:prstGeom>
          <a:solidFill>
            <a:srgbClr val="991B1E">
              <a:alpha val="5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53B1C7-DAF2-9969-CBFB-2434DFA6BDCF}"/>
              </a:ext>
            </a:extLst>
          </p:cNvPr>
          <p:cNvGrpSpPr/>
          <p:nvPr/>
        </p:nvGrpSpPr>
        <p:grpSpPr>
          <a:xfrm>
            <a:off x="375019" y="1273464"/>
            <a:ext cx="2905125" cy="2838450"/>
            <a:chOff x="-167906" y="1204575"/>
            <a:chExt cx="2905125" cy="2838450"/>
          </a:xfrm>
        </p:grpSpPr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177C2DC3-615E-F4D7-75F3-94353B705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67906" y="1204575"/>
              <a:ext cx="2905125" cy="2838450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2EA9B3B-2C8A-35CE-29FB-803D6B12D46A}"/>
                </a:ext>
              </a:extLst>
            </p:cNvPr>
            <p:cNvGrpSpPr/>
            <p:nvPr/>
          </p:nvGrpSpPr>
          <p:grpSpPr>
            <a:xfrm>
              <a:off x="-90484" y="2325061"/>
              <a:ext cx="2743200" cy="355600"/>
              <a:chOff x="-90484" y="2325061"/>
              <a:chExt cx="2743200" cy="35560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FF49334-87C0-CD55-9934-C93EF5E65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90484" y="2628557"/>
                <a:ext cx="2743200" cy="0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aphicFrame>
            <p:nvGraphicFramePr>
              <p:cNvPr id="18" name="Object 17">
                <a:extLst>
                  <a:ext uri="{FF2B5EF4-FFF2-40B4-BE49-F238E27FC236}">
                    <a16:creationId xmlns:a16="http://schemas.microsoft.com/office/drawing/2014/main" id="{788CC14D-0F06-2A42-C02E-C455B227E0A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7718451"/>
                  </p:ext>
                </p:extLst>
              </p:nvPr>
            </p:nvGraphicFramePr>
            <p:xfrm>
              <a:off x="463550" y="2325061"/>
              <a:ext cx="1651000" cy="355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1650960" imgH="355320" progId="Equation.DSMT4">
                      <p:embed/>
                    </p:oleObj>
                  </mc:Choice>
                  <mc:Fallback>
                    <p:oleObj name="Equation" r:id="rId4" imgW="1650960" imgH="355320" progId="Equation.DSMT4">
                      <p:embed/>
                      <p:pic>
                        <p:nvPicPr>
                          <p:cNvPr id="18" name="Object 17">
                            <a:extLst>
                              <a:ext uri="{FF2B5EF4-FFF2-40B4-BE49-F238E27FC236}">
                                <a16:creationId xmlns:a16="http://schemas.microsoft.com/office/drawing/2014/main" id="{788CC14D-0F06-2A42-C02E-C455B227E0AC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463550" y="2325061"/>
                            <a:ext cx="1651000" cy="355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57B12C3C-2353-F36A-8F06-418B80D840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07931"/>
              </p:ext>
            </p:extLst>
          </p:nvPr>
        </p:nvGraphicFramePr>
        <p:xfrm>
          <a:off x="1014402" y="2393950"/>
          <a:ext cx="165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0960" imgH="355320" progId="Equation.DSMT4">
                  <p:embed/>
                </p:oleObj>
              </mc:Choice>
              <mc:Fallback>
                <p:oleObj name="Equation" r:id="rId6" imgW="1650960" imgH="35532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57B12C3C-2353-F36A-8F06-418B80D840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14402" y="2393950"/>
                        <a:ext cx="16510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014" y="1309352"/>
            <a:ext cx="5156756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the emblem mold has a diameter of 5.2 feet, do we need a redesign?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the Bridge Cap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7EB7E4-8C8B-6475-8FEC-68E48E312D15}"/>
              </a:ext>
            </a:extLst>
          </p:cNvPr>
          <p:cNvSpPr/>
          <p:nvPr/>
        </p:nvSpPr>
        <p:spPr>
          <a:xfrm>
            <a:off x="457201" y="1304082"/>
            <a:ext cx="2748643" cy="2748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902874"/>
          </a:xfrm>
        </p:spPr>
        <p:txBody>
          <a:bodyPr>
            <a:normAutofit/>
          </a:bodyPr>
          <a:lstStyle/>
          <a:p>
            <a:r>
              <a:rPr lang="en-US" dirty="0"/>
              <a:t>What is the relationship between surface area and volume?</a:t>
            </a:r>
          </a:p>
          <a:p>
            <a:r>
              <a:rPr lang="en-US" dirty="0"/>
              <a:t>How are surface area and volume used in the real world?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b61e5505a6_0_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6"/>
                </a:solidFill>
              </a:rPr>
              <a:t>When finding volume…</a:t>
            </a:r>
            <a:endParaRPr b="1" dirty="0">
              <a:solidFill>
                <a:schemeClr val="accent6"/>
              </a:solidFill>
            </a:endParaRPr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Crystal Clear:</a:t>
            </a:r>
            <a:r>
              <a:rPr lang="en-US" dirty="0"/>
              <a:t> What do you think is the easiest part?</a:t>
            </a:r>
            <a:endParaRPr dirty="0"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Muddiest Point:</a:t>
            </a:r>
            <a:r>
              <a:rPr lang="en-US" dirty="0"/>
              <a:t> What do you think is the most confusing?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6"/>
                </a:solidFill>
              </a:rPr>
              <a:t>When finding surface area…</a:t>
            </a:r>
            <a:endParaRPr b="1" dirty="0">
              <a:solidFill>
                <a:schemeClr val="accent6"/>
              </a:solidFill>
            </a:endParaRPr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Crystal Clear:</a:t>
            </a:r>
            <a:r>
              <a:rPr lang="en-US" dirty="0"/>
              <a:t> What do you think is the easiest part?</a:t>
            </a:r>
            <a:endParaRPr dirty="0"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b="1" dirty="0"/>
              <a:t>Muddiest Point:</a:t>
            </a:r>
            <a:r>
              <a:rPr lang="en-US" dirty="0"/>
              <a:t> What do you think is the most confusing?</a:t>
            </a:r>
            <a:endParaRPr b="1" dirty="0"/>
          </a:p>
        </p:txBody>
      </p:sp>
      <p:sp>
        <p:nvSpPr>
          <p:cNvPr id="339" name="Google Shape;339;g1b61e5505a6_0_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Muddiest Point</a:t>
            </a:r>
            <a:endParaRPr dirty="0"/>
          </a:p>
        </p:txBody>
      </p:sp>
      <p:pic>
        <p:nvPicPr>
          <p:cNvPr id="340" name="Google Shape;340;g1b61e5505a6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7150" y="176837"/>
            <a:ext cx="2319650" cy="143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51" y="593105"/>
            <a:ext cx="7772400" cy="1021842"/>
          </a:xfrm>
        </p:spPr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140" y="1810356"/>
            <a:ext cx="7772400" cy="2713241"/>
          </a:xfrm>
        </p:spPr>
        <p:txBody>
          <a:bodyPr>
            <a:normAutofit/>
          </a:bodyPr>
          <a:lstStyle/>
          <a:p>
            <a:r>
              <a:rPr lang="en-US" dirty="0"/>
              <a:t>Apply the understanding of perimeter and area to surface area and volume.</a:t>
            </a:r>
          </a:p>
          <a:p>
            <a:r>
              <a:rPr lang="en-US" dirty="0"/>
              <a:t>Describe the relationship between surface area and volume.</a:t>
            </a:r>
          </a:p>
          <a:p>
            <a:r>
              <a:rPr lang="en-US" dirty="0"/>
              <a:t>Solve real-world problems involving surface area </a:t>
            </a:r>
            <a:br>
              <a:rPr lang="en-US" dirty="0"/>
            </a:br>
            <a:r>
              <a:rPr lang="en-US" dirty="0"/>
              <a:t>and volume.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Think:</a:t>
            </a:r>
            <a:endParaRPr b="1"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big is your paper?</a:t>
            </a:r>
            <a:endParaRPr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In what ways can you measure it?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i="1" dirty="0"/>
              <a:t>Individually</a:t>
            </a:r>
            <a:r>
              <a:rPr lang="en-US" dirty="0"/>
              <a:t>, answer the questions above. Write your thinking on your square piece of paper.</a:t>
            </a: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6550" y="307251"/>
            <a:ext cx="3130252" cy="145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Pair:</a:t>
            </a:r>
            <a:endParaRPr b="1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is the </a:t>
            </a:r>
            <a:r>
              <a:rPr lang="en-US" b="1"/>
              <a:t>perimeter</a:t>
            </a:r>
            <a:r>
              <a:rPr lang="en-US"/>
              <a:t> of your paper?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is the </a:t>
            </a:r>
            <a:r>
              <a:rPr lang="en-US" b="1"/>
              <a:t>area</a:t>
            </a:r>
            <a:r>
              <a:rPr lang="en-US"/>
              <a:t> of your paper?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 </a:t>
            </a:r>
            <a:r>
              <a:rPr lang="en-US" b="1" i="1"/>
              <a:t>pairs</a:t>
            </a:r>
            <a:r>
              <a:rPr lang="en-US"/>
              <a:t>, discuss how you found the area and perimeter of your paper.</a:t>
            </a:r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</a:t>
            </a:r>
            <a:endParaRPr/>
          </a:p>
        </p:txBody>
      </p:sp>
      <p:pic>
        <p:nvPicPr>
          <p:cNvPr id="121" name="Google Shape;12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6550" y="307251"/>
            <a:ext cx="3130252" cy="145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089aa98964_0_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Share:</a:t>
            </a:r>
            <a:endParaRPr b="1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is the </a:t>
            </a:r>
            <a:r>
              <a:rPr lang="en-US" b="1"/>
              <a:t>perimeter</a:t>
            </a:r>
            <a:r>
              <a:rPr lang="en-US"/>
              <a:t> of your paper?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is the </a:t>
            </a:r>
            <a:r>
              <a:rPr lang="en-US" b="1"/>
              <a:t>area</a:t>
            </a:r>
            <a:r>
              <a:rPr lang="en-US"/>
              <a:t> of your paper?</a:t>
            </a:r>
            <a:endParaRPr/>
          </a:p>
        </p:txBody>
      </p:sp>
      <p:sp>
        <p:nvSpPr>
          <p:cNvPr id="127" name="Google Shape;127;g2089aa98964_0_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</a:t>
            </a:r>
            <a:endParaRPr/>
          </a:p>
        </p:txBody>
      </p:sp>
      <p:pic>
        <p:nvPicPr>
          <p:cNvPr id="128" name="Google Shape;128;g2089aa98964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6550" y="307251"/>
            <a:ext cx="3130252" cy="145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6208" y="1309352"/>
            <a:ext cx="7060592" cy="3434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much can the paper hold?</a:t>
            </a:r>
            <a:endParaRPr lang="en-US" strike="sngStrike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on Your Engineering Hat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5D0B0D-7D28-CEC7-972A-588C0A33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0" y="1309353"/>
            <a:ext cx="1220706" cy="341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7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>
            <a:spLocks noGrp="1"/>
          </p:cNvSpPr>
          <p:nvPr>
            <p:ph type="body" idx="1"/>
          </p:nvPr>
        </p:nvSpPr>
        <p:spPr>
          <a:xfrm>
            <a:off x="457201" y="1150976"/>
            <a:ext cx="7288306" cy="31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marR="0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traditional origami, artists use single pieces of paper to create artistic animals, flowers, and even mathematical objects like cubes and pyramids.</a:t>
            </a:r>
            <a:endParaRPr dirty="0"/>
          </a:p>
          <a:p>
            <a:pPr marL="227012" marR="0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our explorations, we will be making functional boxes out of single sheets of paper.</a:t>
            </a:r>
            <a:endParaRPr dirty="0"/>
          </a:p>
          <a:p>
            <a:pPr marL="227012" marR="0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For this exploration, you will need a piece of square paper, cubes, a ruler, and a pencil. </a:t>
            </a:r>
            <a:endParaRPr dirty="0"/>
          </a:p>
        </p:txBody>
      </p: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457200" y="130942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Constructing Origami Boxes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11457</TotalTime>
  <Words>1151</Words>
  <Application>Microsoft Office PowerPoint</Application>
  <PresentationFormat>On-screen Show (16:9)</PresentationFormat>
  <Paragraphs>131</Paragraphs>
  <Slides>30</Slides>
  <Notes>12</Notes>
  <HiddenSlides>11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Open Sans</vt:lpstr>
      <vt:lpstr>Times New Roman</vt:lpstr>
      <vt:lpstr>Wingdings</vt:lpstr>
      <vt:lpstr>Wingdings 2</vt:lpstr>
      <vt:lpstr>LEARN theme</vt:lpstr>
      <vt:lpstr>Equation</vt:lpstr>
      <vt:lpstr>PowerPoint Presentation</vt:lpstr>
      <vt:lpstr>Thinking Outside of the Box</vt:lpstr>
      <vt:lpstr>Essential Questions</vt:lpstr>
      <vt:lpstr>Lesson Objectives</vt:lpstr>
      <vt:lpstr>Think-Pair-Share</vt:lpstr>
      <vt:lpstr>Think-Pair-Share</vt:lpstr>
      <vt:lpstr>Think-Pair-Share</vt:lpstr>
      <vt:lpstr>Put on Your Engineering Hat</vt:lpstr>
      <vt:lpstr>Constructing Origami Boxes</vt:lpstr>
      <vt:lpstr>Exploring Origami Boxes</vt:lpstr>
      <vt:lpstr>Making Connections</vt:lpstr>
      <vt:lpstr>Critical Thinking Cube</vt:lpstr>
      <vt:lpstr>Volume of Rectangular Prisms</vt:lpstr>
      <vt:lpstr>Volume of Rectangular Prisms</vt:lpstr>
      <vt:lpstr>Volume of Rectangular Prisms</vt:lpstr>
      <vt:lpstr>Volume of Rectangular Prisms</vt:lpstr>
      <vt:lpstr>Surface Area of Rectangular Prisms</vt:lpstr>
      <vt:lpstr>Surface Area of Rectangular Prisms</vt:lpstr>
      <vt:lpstr>Surface Area of Rectangular Prisms</vt:lpstr>
      <vt:lpstr>Surface Area of Rectangular Prisms</vt:lpstr>
      <vt:lpstr>Surface Area of Rectangular Prisms</vt:lpstr>
      <vt:lpstr>Careers Using Geometry</vt:lpstr>
      <vt:lpstr>Civil Engineers Use Volume &amp; Surface Area</vt:lpstr>
      <vt:lpstr>Engineering the Bridge Cap</vt:lpstr>
      <vt:lpstr>Engineering the Bridge Cap (Solution)</vt:lpstr>
      <vt:lpstr>Engineering the Bridge Cap (Part A)</vt:lpstr>
      <vt:lpstr>Engineering the Bridge Cap (Part A)</vt:lpstr>
      <vt:lpstr>Engineering the Bridge Cap (Part B)</vt:lpstr>
      <vt:lpstr>Engineering the Bridge Cap</vt:lpstr>
      <vt:lpstr>Muddiest 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McLeod Porter, Delma</cp:lastModifiedBy>
  <cp:revision>16</cp:revision>
  <dcterms:created xsi:type="dcterms:W3CDTF">2023-01-24T16:39:23Z</dcterms:created>
  <dcterms:modified xsi:type="dcterms:W3CDTF">2023-03-22T14:55:11Z</dcterms:modified>
</cp:coreProperties>
</file>