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d1N0a0gcomivpGttHxzCxVKvV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15" autoAdjust="0"/>
  </p:normalViewPr>
  <p:slideViewPr>
    <p:cSldViewPr snapToGrid="0">
      <p:cViewPr varScale="1">
        <p:scale>
          <a:sx n="191" d="100"/>
          <a:sy n="191" d="100"/>
        </p:scale>
        <p:origin x="920"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k20center.ou.edu/strategy/18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igcoll.newberry.org/indians-midwest/media/andrew-jackson-the-great-father-ca-1830"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earn.k20center.ou.edu/strategy/126"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learn.k20center.ou.edu/strategy/126"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X2AHvAJktA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earn.k20center.ou.edu/strategy/168"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arn.k20center.ou.edu/strategy/13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learn.k20center.ou.edu/strategy/132"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rn.k20center.ou.edu/strategy/132"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learn.k20center.ou.edu/strategy/101"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learn.k20center.ou.edu/strategy/101&#8203;&#8203;&#8203;&#8203;&#8203;&#8203;&#8203;"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learn.k20center.ou.edu/strategy/198"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100">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1" name="Google Shape;8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7" name="Google Shape;8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000"/>
              </a:spcAft>
              <a:buClr>
                <a:schemeClr val="dk1"/>
              </a:buClr>
              <a:buSzPts val="1100"/>
              <a:buFont typeface="Arial"/>
              <a:buNone/>
            </a:pPr>
            <a:r>
              <a:rPr lang="en-US" sz="1100">
                <a:solidFill>
                  <a:schemeClr val="dk1"/>
                </a:solidFill>
                <a:latin typeface="Calibri"/>
                <a:ea typeface="Calibri"/>
                <a:cs typeface="Calibri"/>
                <a:sym typeface="Calibri"/>
              </a:rPr>
              <a:t>K20 Center. (n.d.). I notice, I wonder.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https://learn.k20center.ou.edu/strategy/180</a:t>
            </a:r>
            <a:endParaRPr/>
          </a:p>
        </p:txBody>
      </p:sp>
      <p:sp>
        <p:nvSpPr>
          <p:cNvPr id="93" name="Google Shape;9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a:solidFill>
                  <a:schemeClr val="dk1"/>
                </a:solidFill>
              </a:rPr>
              <a:t>University of Michigan, Clements Library. (n.d.). </a:t>
            </a:r>
            <a:r>
              <a:rPr lang="en-US" sz="1100" i="1">
                <a:solidFill>
                  <a:schemeClr val="dk1"/>
                </a:solidFill>
              </a:rPr>
              <a:t>Indians of the Midwest: Andrew Jackson, the great father, ca. 1830</a:t>
            </a:r>
            <a:r>
              <a:rPr lang="en-US" sz="1100">
                <a:solidFill>
                  <a:schemeClr val="dk1"/>
                </a:solidFill>
              </a:rPr>
              <a:t>. Newberry Dis. </a:t>
            </a:r>
            <a:r>
              <a:rPr lang="en-US" sz="1100" u="sng">
                <a:solidFill>
                  <a:schemeClr val="hlink"/>
                </a:solidFill>
                <a:hlinkClick r:id="rId3"/>
              </a:rPr>
              <a:t>https://digcoll.newberry.org/indians-midwest/media/andrew-jackson-the-great-father-ca-1830</a:t>
            </a:r>
            <a:r>
              <a:rPr lang="en-US" sz="1100">
                <a:solidFill>
                  <a:schemeClr val="dk1"/>
                </a:solidFill>
              </a:rPr>
              <a:t> </a:t>
            </a:r>
            <a:endParaRPr sz="1100">
              <a:solidFill>
                <a:schemeClr val="dk1"/>
              </a:solidFill>
            </a:endParaRPr>
          </a:p>
          <a:p>
            <a:pPr marL="0" lvl="0" indent="0" algn="l" rtl="0">
              <a:lnSpc>
                <a:spcPct val="100000"/>
              </a:lnSpc>
              <a:spcBef>
                <a:spcPts val="1200"/>
              </a:spcBef>
              <a:spcAft>
                <a:spcPts val="0"/>
              </a:spcAft>
              <a:buSzPts val="1400"/>
              <a:buNone/>
            </a:pPr>
            <a:endParaRPr sz="1200">
              <a:latin typeface="Times New Roman"/>
              <a:ea typeface="Times New Roman"/>
              <a:cs typeface="Times New Roman"/>
              <a:sym typeface="Times New Roman"/>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K20 Center. (n.d.). Frayer model.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https://learn.k20center.ou.edu/strategy/126</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lnSpc>
                <a:spcPct val="100000"/>
              </a:lnSpc>
              <a:spcBef>
                <a:spcPts val="1000"/>
              </a:spcBef>
              <a:spcAft>
                <a:spcPts val="0"/>
              </a:spcAft>
              <a:buSzPts val="1400"/>
              <a:buNone/>
            </a:pPr>
            <a:endParaRPr/>
          </a:p>
        </p:txBody>
      </p:sp>
      <p:sp>
        <p:nvSpPr>
          <p:cNvPr id="106" name="Google Shape;10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f6fabe08fb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100">
                <a:solidFill>
                  <a:schemeClr val="dk1"/>
                </a:solidFill>
                <a:latin typeface="Calibri"/>
                <a:ea typeface="Calibri"/>
                <a:cs typeface="Calibri"/>
                <a:sym typeface="Calibri"/>
              </a:rPr>
              <a:t>K20 Center. (n.d.). Frayer model.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https://learn.k20center.ou.edu/strategy/126</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lnSpc>
                <a:spcPct val="100000"/>
              </a:lnSpc>
              <a:spcBef>
                <a:spcPts val="1000"/>
              </a:spcBef>
              <a:spcAft>
                <a:spcPts val="0"/>
              </a:spcAft>
              <a:buSzPts val="1400"/>
              <a:buNone/>
            </a:pPr>
            <a:endParaRPr/>
          </a:p>
        </p:txBody>
      </p:sp>
      <p:sp>
        <p:nvSpPr>
          <p:cNvPr id="113" name="Google Shape;113;g3f6fabe08f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dirty="0">
                <a:solidFill>
                  <a:schemeClr val="dk1"/>
                </a:solidFill>
              </a:rPr>
              <a:t>Biography. (2018, May 7). </a:t>
            </a:r>
            <a:r>
              <a:rPr lang="en-US" sz="1100" i="1" dirty="0">
                <a:solidFill>
                  <a:schemeClr val="dk1"/>
                </a:solidFill>
              </a:rPr>
              <a:t>Andrew Jackson: 7th President of the United States | Biography</a:t>
            </a:r>
            <a:r>
              <a:rPr lang="en-US" sz="1100" dirty="0">
                <a:solidFill>
                  <a:schemeClr val="dk1"/>
                </a:solidFill>
              </a:rPr>
              <a:t>. YouTube. </a:t>
            </a:r>
            <a:r>
              <a:rPr lang="en-US" sz="1100" u="sng" dirty="0">
                <a:solidFill>
                  <a:schemeClr val="hlink"/>
                </a:solidFill>
                <a:hlinkClick r:id="rId3"/>
              </a:rPr>
              <a:t>https://youtu.be/X2AHvAJktAg</a:t>
            </a:r>
            <a:r>
              <a:rPr lang="en-US" sz="1100" dirty="0">
                <a:solidFill>
                  <a:schemeClr val="dk1"/>
                </a:solidFill>
              </a:rPr>
              <a:t> </a:t>
            </a:r>
            <a:endParaRPr sz="1100" dirty="0">
              <a:solidFill>
                <a:schemeClr val="dk1"/>
              </a:solidFill>
            </a:endParaRPr>
          </a:p>
          <a:p>
            <a:pPr marL="0" lvl="0" indent="0" algn="l" rtl="0">
              <a:lnSpc>
                <a:spcPct val="100000"/>
              </a:lnSpc>
              <a:spcBef>
                <a:spcPts val="1200"/>
              </a:spcBef>
              <a:spcAft>
                <a:spcPts val="0"/>
              </a:spcAft>
              <a:buSzPts val="1400"/>
              <a:buNone/>
            </a:pPr>
            <a:endParaRPr dirty="0"/>
          </a:p>
        </p:txBody>
      </p:sp>
      <p:sp>
        <p:nvSpPr>
          <p:cNvPr id="120" name="Google Shape;12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f6fabe08f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f6fabe08f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K20 Center. (n.d.). Stop and jot.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https://learn.k20center.ou.edu/strategy/168</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spcBef>
                <a:spcPts val="10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6fabe08fb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f6fabe08fb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dirty="0">
                <a:solidFill>
                  <a:schemeClr val="dk1"/>
                </a:solidFill>
                <a:latin typeface="Calibri"/>
                <a:ea typeface="Calibri"/>
                <a:cs typeface="Calibri"/>
                <a:sym typeface="Calibri"/>
              </a:rPr>
              <a:t>K20 Center. (n.d.). Paired texts H-chart. Strategies. </a:t>
            </a:r>
            <a:r>
              <a:rPr lang="en-US" sz="11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https://learn.k20center.ou.edu/strategy/132</a:t>
            </a:r>
            <a:endParaRPr sz="1100" dirty="0">
              <a:solidFill>
                <a:schemeClr val="dk1"/>
              </a:solidFill>
              <a:latin typeface="Calibri"/>
              <a:ea typeface="Calibri"/>
              <a:cs typeface="Calibri"/>
              <a:sym typeface="Calibri"/>
            </a:endParaRPr>
          </a:p>
          <a:p>
            <a:pPr marL="0" lvl="0" indent="0" algn="l" rtl="0">
              <a:lnSpc>
                <a:spcPct val="115000"/>
              </a:lnSpc>
              <a:spcBef>
                <a:spcPts val="1000"/>
              </a:spcBef>
              <a:spcAft>
                <a:spcPts val="0"/>
              </a:spcAft>
              <a:buNone/>
            </a:pPr>
            <a:endParaRPr sz="1100" dirty="0">
              <a:solidFill>
                <a:schemeClr val="dk1"/>
              </a:solidFill>
              <a:latin typeface="Calibri"/>
              <a:ea typeface="Calibri"/>
              <a:cs typeface="Calibri"/>
              <a:sym typeface="Calibri"/>
            </a:endParaRPr>
          </a:p>
          <a:p>
            <a:pPr marL="0" lvl="0" indent="0" algn="l" rtl="0">
              <a:spcBef>
                <a:spcPts val="100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6fabe08f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6fabe08f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K20 Center. (n.d.). Paired texts h-chart.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https://learn.k20center.ou.edu/strategy/132</a:t>
            </a:r>
            <a:endParaRPr sz="1100">
              <a:solidFill>
                <a:schemeClr val="dk1"/>
              </a:solidFill>
              <a:latin typeface="Calibri"/>
              <a:ea typeface="Calibri"/>
              <a:cs typeface="Calibri"/>
              <a:sym typeface="Calibri"/>
            </a:endParaRPr>
          </a:p>
          <a:p>
            <a:pPr marL="0" lvl="0" indent="0" algn="l" rtl="0">
              <a:lnSpc>
                <a:spcPct val="115000"/>
              </a:lnSpc>
              <a:spcBef>
                <a:spcPts val="1000"/>
              </a:spcBef>
              <a:spcAft>
                <a:spcPts val="0"/>
              </a:spcAft>
              <a:buNone/>
            </a:pPr>
            <a:endParaRPr sz="1100">
              <a:solidFill>
                <a:schemeClr val="dk1"/>
              </a:solidFill>
              <a:latin typeface="Calibri"/>
              <a:ea typeface="Calibri"/>
              <a:cs typeface="Calibri"/>
              <a:sym typeface="Calibri"/>
            </a:endParaRPr>
          </a:p>
          <a:p>
            <a:pPr marL="0" lvl="0" indent="0" algn="l" rtl="0">
              <a:spcBef>
                <a:spcPts val="100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6fabe08fb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f6fabe08fb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a:solidFill>
                  <a:schemeClr val="dk1"/>
                </a:solidFill>
                <a:latin typeface="Calibri"/>
                <a:ea typeface="Calibri"/>
                <a:cs typeface="Calibri"/>
                <a:sym typeface="Calibri"/>
              </a:rPr>
              <a:t>K20 Center. (n.d.). Paired texts h-chart.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https://learn.k20center.ou.edu/strategy/132</a:t>
            </a:r>
            <a:endParaRPr sz="1100">
              <a:solidFill>
                <a:schemeClr val="dk1"/>
              </a:solidFill>
              <a:latin typeface="Calibri"/>
              <a:ea typeface="Calibri"/>
              <a:cs typeface="Calibri"/>
              <a:sym typeface="Calibri"/>
            </a:endParaRPr>
          </a:p>
          <a:p>
            <a:pPr marL="0" lvl="0" indent="0" algn="l" rtl="0">
              <a:lnSpc>
                <a:spcPct val="115000"/>
              </a:lnSpc>
              <a:spcBef>
                <a:spcPts val="1000"/>
              </a:spcBef>
              <a:spcAft>
                <a:spcPts val="0"/>
              </a:spcAft>
              <a:buNone/>
            </a:pPr>
            <a:endParaRPr sz="1100">
              <a:solidFill>
                <a:schemeClr val="dk1"/>
              </a:solidFill>
              <a:latin typeface="Calibri"/>
              <a:ea typeface="Calibri"/>
              <a:cs typeface="Calibri"/>
              <a:sym typeface="Calibri"/>
            </a:endParaRPr>
          </a:p>
          <a:p>
            <a:pPr marL="0" lvl="0" indent="0" algn="l" rtl="0">
              <a:spcBef>
                <a:spcPts val="100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f6fabe08fb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f6fabe08f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000"/>
              </a:spcAft>
              <a:buClr>
                <a:schemeClr val="dk1"/>
              </a:buClr>
              <a:buSzPts val="1100"/>
              <a:buFont typeface="Arial"/>
              <a:buNone/>
            </a:pPr>
            <a:r>
              <a:rPr lang="en-US" sz="1100" dirty="0">
                <a:solidFill>
                  <a:schemeClr val="dk1"/>
                </a:solidFill>
                <a:latin typeface="Calibri"/>
                <a:ea typeface="Calibri"/>
                <a:cs typeface="Calibri"/>
                <a:sym typeface="Calibri"/>
              </a:rPr>
              <a:t>K20 Center. (n.d.). Poms: point of most significance. Strategies.</a:t>
            </a:r>
            <a:r>
              <a:rPr lang="en-US" sz="11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1100" u="sng" dirty="0">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https://learn.k20center.ou.edu/strategy/101​​​​​​​</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6fabe08fb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f6fabe08f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K20 Center. (n.d.). Cognitive comics. Strategies. </a:t>
            </a:r>
            <a:r>
              <a:rPr lang="en-US" sz="11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https://learn.k20center.ou.edu/strategy/198</a:t>
            </a:r>
            <a:r>
              <a:rPr lang="en-US"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a:p>
            <a:pPr marL="0" lvl="0" indent="0" algn="l" rtl="0">
              <a:spcBef>
                <a:spcPts val="100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blipFill>
          <a:blip r:embed="rId2">
            <a:alphaModFix/>
          </a:blip>
          <a:stretch>
            <a:fillRect/>
          </a:stretch>
        </a:blip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16"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1" name="Google Shape;11;p16"/>
          <p:cNvSpPr txBox="1">
            <a:spLocks noGrp="1"/>
          </p:cNvSpPr>
          <p:nvPr>
            <p:ph type="title"/>
          </p:nvPr>
        </p:nvSpPr>
        <p:spPr>
          <a:xfrm>
            <a:off x="3945466" y="559689"/>
            <a:ext cx="4565121"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 name="Google Shape;12;p16"/>
          <p:cNvSpPr txBox="1">
            <a:spLocks noGrp="1"/>
          </p:cNvSpPr>
          <p:nvPr>
            <p:ph type="body" idx="1"/>
          </p:nvPr>
        </p:nvSpPr>
        <p:spPr>
          <a:xfrm>
            <a:off x="3944799" y="2807732"/>
            <a:ext cx="4564202" cy="1397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520"/>
              </a:spcBef>
              <a:spcAft>
                <a:spcPts val="0"/>
              </a:spcAft>
              <a:buClr>
                <a:schemeClr val="lt1"/>
              </a:buClr>
              <a:buSzPts val="2600"/>
              <a:buNone/>
              <a:defRPr>
                <a:solidFill>
                  <a:schemeClr val="lt1"/>
                </a:solidFill>
              </a:defRPr>
            </a:lvl1pPr>
            <a:lvl2pPr marL="914400" lvl="1" indent="-228600" algn="l">
              <a:lnSpc>
                <a:spcPct val="100000"/>
              </a:lnSpc>
              <a:spcBef>
                <a:spcPts val="400"/>
              </a:spcBef>
              <a:spcAft>
                <a:spcPts val="0"/>
              </a:spcAft>
              <a:buClr>
                <a:schemeClr val="lt1"/>
              </a:buClr>
              <a:buSzPts val="2600"/>
              <a:buNone/>
              <a:defRPr>
                <a:solidFill>
                  <a:schemeClr val="lt1"/>
                </a:solidFill>
              </a:defRPr>
            </a:lvl2pPr>
            <a:lvl3pPr marL="1371600" lvl="2" indent="-228600" algn="l">
              <a:lnSpc>
                <a:spcPct val="100000"/>
              </a:lnSpc>
              <a:spcBef>
                <a:spcPts val="340"/>
              </a:spcBef>
              <a:spcAft>
                <a:spcPts val="0"/>
              </a:spcAft>
              <a:buClr>
                <a:schemeClr val="lt1"/>
              </a:buClr>
              <a:buSzPts val="2600"/>
              <a:buNone/>
              <a:defRPr>
                <a:solidFill>
                  <a:schemeClr val="lt1"/>
                </a:solidFill>
              </a:defRPr>
            </a:lvl3pPr>
            <a:lvl4pPr marL="1828800" lvl="3" indent="-228600" algn="l">
              <a:lnSpc>
                <a:spcPct val="90000"/>
              </a:lnSpc>
              <a:spcBef>
                <a:spcPts val="300"/>
              </a:spcBef>
              <a:spcAft>
                <a:spcPts val="0"/>
              </a:spcAft>
              <a:buClr>
                <a:schemeClr val="lt1"/>
              </a:buClr>
              <a:buSzPts val="2600"/>
              <a:buNone/>
              <a:defRPr>
                <a:solidFill>
                  <a:schemeClr val="lt1"/>
                </a:solidFill>
              </a:defRPr>
            </a:lvl4pPr>
            <a:lvl5pPr marL="2286000" lvl="4" indent="-228600" algn="l">
              <a:lnSpc>
                <a:spcPct val="90000"/>
              </a:lnSpc>
              <a:spcBef>
                <a:spcPts val="270"/>
              </a:spcBef>
              <a:spcAft>
                <a:spcPts val="0"/>
              </a:spcAft>
              <a:buClr>
                <a:schemeClr val="lt1"/>
              </a:buClr>
              <a:buSzPts val="208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bjective(s)">
  <p:cSld name="Objective(s)">
    <p:bg>
      <p:bgPr>
        <a:blipFill>
          <a:blip r:embed="rId2">
            <a:alphaModFix/>
          </a:blip>
          <a:stretch>
            <a:fillRect/>
          </a:stretch>
        </a:blipFill>
        <a:effectLst/>
      </p:bgPr>
    </p:bg>
    <p:spTree>
      <p:nvGrpSpPr>
        <p:cNvPr id="1" name="Shape 13"/>
        <p:cNvGrpSpPr/>
        <p:nvPr/>
      </p:nvGrpSpPr>
      <p:grpSpPr>
        <a:xfrm>
          <a:off x="0" y="0"/>
          <a:ext cx="0" cy="0"/>
          <a:chOff x="0" y="0"/>
          <a:chExt cx="0" cy="0"/>
        </a:xfrm>
      </p:grpSpPr>
      <p:pic>
        <p:nvPicPr>
          <p:cNvPr id="14" name="Google Shape;14;p17"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15" name="Google Shape;15;p17"/>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6" name="Google Shape;16;p17"/>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lnSpc>
                <a:spcPct val="100000"/>
              </a:lnSpc>
              <a:spcBef>
                <a:spcPts val="520"/>
              </a:spcBef>
              <a:spcAft>
                <a:spcPts val="0"/>
              </a:spcAft>
              <a:buClr>
                <a:schemeClr val="lt1"/>
              </a:buClr>
              <a:buSzPts val="2600"/>
              <a:buChar char="●"/>
              <a:defRPr>
                <a:solidFill>
                  <a:schemeClr val="lt1"/>
                </a:solidFill>
              </a:defRPr>
            </a:lvl1pPr>
            <a:lvl2pPr marL="914400" lvl="1" indent="-393700" algn="l">
              <a:lnSpc>
                <a:spcPct val="100000"/>
              </a:lnSpc>
              <a:spcBef>
                <a:spcPts val="400"/>
              </a:spcBef>
              <a:spcAft>
                <a:spcPts val="0"/>
              </a:spcAft>
              <a:buClr>
                <a:schemeClr val="lt1"/>
              </a:buClr>
              <a:buSzPts val="2600"/>
              <a:buChar char="o"/>
              <a:defRPr>
                <a:solidFill>
                  <a:schemeClr val="lt1"/>
                </a:solidFill>
              </a:defRPr>
            </a:lvl2pPr>
            <a:lvl3pPr marL="1371600" lvl="2" indent="-393700" algn="l">
              <a:lnSpc>
                <a:spcPct val="100000"/>
              </a:lnSpc>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 1 Column">
  <p:cSld name="Content - 1 Column">
    <p:spTree>
      <p:nvGrpSpPr>
        <p:cNvPr id="1" name="Shape 17"/>
        <p:cNvGrpSpPr/>
        <p:nvPr/>
      </p:nvGrpSpPr>
      <p:grpSpPr>
        <a:xfrm>
          <a:off x="0" y="0"/>
          <a:ext cx="0" cy="0"/>
          <a:chOff x="0" y="0"/>
          <a:chExt cx="0" cy="0"/>
        </a:xfrm>
      </p:grpSpPr>
      <p:pic>
        <p:nvPicPr>
          <p:cNvPr id="18" name="Google Shape;18;p18"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19" name="Google Shape;19;p1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 name="Google Shape;20;p18"/>
          <p:cNvSpPr txBox="1">
            <a:spLocks noGrp="1"/>
          </p:cNvSpPr>
          <p:nvPr>
            <p:ph type="body" idx="1"/>
          </p:nvPr>
        </p:nvSpPr>
        <p:spPr>
          <a:xfrm>
            <a:off x="628649" y="1370013"/>
            <a:ext cx="7886699" cy="3262312"/>
          </a:xfrm>
          <a:prstGeom prst="rect">
            <a:avLst/>
          </a:prstGeom>
          <a:noFill/>
          <a:ln>
            <a:noFill/>
          </a:ln>
        </p:spPr>
        <p:txBody>
          <a:bodyPr spcFirstLastPara="1" wrap="square" lIns="91425" tIns="45700" rIns="91425" bIns="45700" anchor="t" anchorCtr="0">
            <a:noAutofit/>
          </a:bodyPr>
          <a:lstStyle>
            <a:lvl1pPr marL="457200" lvl="0" indent="-393700" algn="l">
              <a:lnSpc>
                <a:spcPct val="100000"/>
              </a:lnSpc>
              <a:spcBef>
                <a:spcPts val="520"/>
              </a:spcBef>
              <a:spcAft>
                <a:spcPts val="0"/>
              </a:spcAft>
              <a:buSzPts val="2600"/>
              <a:buFont typeface="Calibri"/>
              <a:buAutoNum type="arabicPeriod"/>
              <a:defRPr/>
            </a:lvl1pPr>
            <a:lvl2pPr marL="914400" lvl="1" indent="-393700" algn="l">
              <a:lnSpc>
                <a:spcPct val="100000"/>
              </a:lnSpc>
              <a:spcBef>
                <a:spcPts val="400"/>
              </a:spcBef>
              <a:spcAft>
                <a:spcPts val="0"/>
              </a:spcAft>
              <a:buSzPts val="2600"/>
              <a:buFont typeface="Calibri"/>
              <a:buAutoNum type="alphaLcPeriod"/>
              <a:defRPr/>
            </a:lvl2pPr>
            <a:lvl3pPr marL="1371600" lvl="2" indent="-393700" algn="l">
              <a:lnSpc>
                <a:spcPct val="100000"/>
              </a:lnSpc>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1"/>
        <p:cNvGrpSpPr/>
        <p:nvPr/>
      </p:nvGrpSpPr>
      <p:grpSpPr>
        <a:xfrm>
          <a:off x="0" y="0"/>
          <a:ext cx="0" cy="0"/>
          <a:chOff x="0" y="0"/>
          <a:chExt cx="0" cy="0"/>
        </a:xfrm>
      </p:grpSpPr>
      <p:pic>
        <p:nvPicPr>
          <p:cNvPr id="22" name="Google Shape;22;p19"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3" name="Google Shape;23;p19"/>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structional Strategy">
  <p:cSld name="Instructional Strategy">
    <p:spTree>
      <p:nvGrpSpPr>
        <p:cNvPr id="1" name="Shape 24"/>
        <p:cNvGrpSpPr/>
        <p:nvPr/>
      </p:nvGrpSpPr>
      <p:grpSpPr>
        <a:xfrm>
          <a:off x="0" y="0"/>
          <a:ext cx="0" cy="0"/>
          <a:chOff x="0" y="0"/>
          <a:chExt cx="0" cy="0"/>
        </a:xfrm>
      </p:grpSpPr>
      <p:pic>
        <p:nvPicPr>
          <p:cNvPr id="25" name="Google Shape;25;p20"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26" name="Google Shape;26;p20"/>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 2 column" type="twoObj">
  <p:cSld name="TWO_OBJECTS">
    <p:spTree>
      <p:nvGrpSpPr>
        <p:cNvPr id="1" name="Shape 28"/>
        <p:cNvGrpSpPr/>
        <p:nvPr/>
      </p:nvGrpSpPr>
      <p:grpSpPr>
        <a:xfrm>
          <a:off x="0" y="0"/>
          <a:ext cx="0" cy="0"/>
          <a:chOff x="0" y="0"/>
          <a:chExt cx="0" cy="0"/>
        </a:xfrm>
      </p:grpSpPr>
      <p:pic>
        <p:nvPicPr>
          <p:cNvPr id="29" name="Google Shape;29;p21"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0" name="Google Shape;30;p21"/>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628650" y="1370013"/>
            <a:ext cx="3867150" cy="326231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4648200" y="1370013"/>
            <a:ext cx="3867150" cy="3262312"/>
          </a:xfrm>
          <a:prstGeom prst="rect">
            <a:avLst/>
          </a:prstGeom>
          <a:noFill/>
          <a:ln>
            <a:noFill/>
          </a:ln>
        </p:spPr>
        <p:txBody>
          <a:bodyPr spcFirstLastPara="1" wrap="square" lIns="91425" tIns="45700" rIns="91425" bIns="45700" anchor="t" anchorCtr="0">
            <a:noAutofit/>
          </a:bodyPr>
          <a:lstStyle>
            <a:lvl1pPr marL="457200" lvl="0" indent="-393700" algn="l">
              <a:lnSpc>
                <a:spcPct val="100000"/>
              </a:lnSpc>
              <a:spcBef>
                <a:spcPts val="520"/>
              </a:spcBef>
              <a:spcAft>
                <a:spcPts val="0"/>
              </a:spcAft>
              <a:buSzPts val="2600"/>
              <a:buFont typeface="Calibri"/>
              <a:buAutoNum type="arabicPeriod"/>
              <a:defRPr/>
            </a:lvl1pPr>
            <a:lvl2pPr marL="914400" lvl="1" indent="-393700" algn="l">
              <a:lnSpc>
                <a:spcPct val="100000"/>
              </a:lnSpc>
              <a:spcBef>
                <a:spcPts val="400"/>
              </a:spcBef>
              <a:spcAft>
                <a:spcPts val="0"/>
              </a:spcAft>
              <a:buSzPts val="2600"/>
              <a:buFont typeface="Calibri"/>
              <a:buAutoNum type="alphaLcPeriod"/>
              <a:defRPr/>
            </a:lvl2pPr>
            <a:lvl3pPr marL="1371600" lvl="2" indent="-393700" algn="l">
              <a:lnSpc>
                <a:spcPct val="100000"/>
              </a:lnSpc>
              <a:spcBef>
                <a:spcPts val="340"/>
              </a:spcBef>
              <a:spcAft>
                <a:spcPts val="0"/>
              </a:spcAft>
              <a:buSzPts val="2600"/>
              <a:buFont typeface="Calibri"/>
              <a:buAutoNum type="romanLcPeriod"/>
              <a:defRPr/>
            </a:lvl3pPr>
            <a:lvl4pPr marL="1828800" lvl="3" indent="-426720" algn="l">
              <a:lnSpc>
                <a:spcPct val="100000"/>
              </a:lnSpc>
              <a:spcBef>
                <a:spcPts val="300"/>
              </a:spcBef>
              <a:spcAft>
                <a:spcPts val="0"/>
              </a:spcAft>
              <a:buSzPts val="3120"/>
              <a:buFont typeface="Arial"/>
              <a:buChar char="•"/>
              <a:defRPr/>
            </a:lvl4pPr>
            <a:lvl5pPr marL="2286000" lvl="4" indent="-360680" algn="l">
              <a:lnSpc>
                <a:spcPct val="100000"/>
              </a:lnSpc>
              <a:spcBef>
                <a:spcPts val="270"/>
              </a:spcBef>
              <a:spcAft>
                <a:spcPts val="0"/>
              </a:spcAft>
              <a:buSzPts val="2080"/>
              <a:buFont typeface="Courier New"/>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pic>
        <p:nvPicPr>
          <p:cNvPr id="34" name="Google Shape;34;p22"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35" name="Google Shape;35;p22"/>
          <p:cNvSpPr txBox="1">
            <a:spLocks noGrp="1"/>
          </p:cNvSpPr>
          <p:nvPr>
            <p:ph type="title"/>
          </p:nvPr>
        </p:nvSpPr>
        <p:spPr>
          <a:xfrm>
            <a:off x="630238"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6" name="Google Shape;36;p22"/>
          <p:cNvSpPr txBox="1">
            <a:spLocks noGrp="1"/>
          </p:cNvSpPr>
          <p:nvPr>
            <p:ph type="body" idx="1"/>
          </p:nvPr>
        </p:nvSpPr>
        <p:spPr>
          <a:xfrm>
            <a:off x="630238" y="1260475"/>
            <a:ext cx="3868737" cy="61912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520"/>
              </a:spcBef>
              <a:spcAft>
                <a:spcPts val="0"/>
              </a:spcAft>
              <a:buSzPts val="2600"/>
              <a:buNone/>
              <a:defRPr sz="2600" b="1">
                <a:solidFill>
                  <a:schemeClr val="accent1"/>
                </a:solidFill>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2"/>
          <p:cNvSpPr txBox="1">
            <a:spLocks noGrp="1"/>
          </p:cNvSpPr>
          <p:nvPr>
            <p:ph type="body" idx="2"/>
          </p:nvPr>
        </p:nvSpPr>
        <p:spPr>
          <a:xfrm>
            <a:off x="630238" y="1879600"/>
            <a:ext cx="3868737" cy="276225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2"/>
          <p:cNvSpPr txBox="1">
            <a:spLocks noGrp="1"/>
          </p:cNvSpPr>
          <p:nvPr>
            <p:ph type="body" idx="3"/>
          </p:nvPr>
        </p:nvSpPr>
        <p:spPr>
          <a:xfrm>
            <a:off x="4629150" y="1260475"/>
            <a:ext cx="3887788" cy="61912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520"/>
              </a:spcBef>
              <a:spcAft>
                <a:spcPts val="0"/>
              </a:spcAft>
              <a:buSzPts val="2600"/>
              <a:buNone/>
              <a:defRPr sz="2600" b="1">
                <a:solidFill>
                  <a:schemeClr val="accent1"/>
                </a:solidFill>
              </a:defRPr>
            </a:lvl1pPr>
            <a:lvl2pPr marL="914400" lvl="1" indent="-228600" algn="l">
              <a:lnSpc>
                <a:spcPct val="100000"/>
              </a:lnSpc>
              <a:spcBef>
                <a:spcPts val="400"/>
              </a:spcBef>
              <a:spcAft>
                <a:spcPts val="0"/>
              </a:spcAft>
              <a:buSzPts val="2000"/>
              <a:buNone/>
              <a:defRPr sz="2000" b="1"/>
            </a:lvl2pPr>
            <a:lvl3pPr marL="1371600" lvl="2" indent="-228600" algn="l">
              <a:lnSpc>
                <a:spcPct val="100000"/>
              </a:lnSpc>
              <a:spcBef>
                <a:spcPts val="340"/>
              </a:spcBef>
              <a:spcAft>
                <a:spcPts val="0"/>
              </a:spcAft>
              <a:buSzPts val="1800"/>
              <a:buNone/>
              <a:defRPr sz="1800" b="1"/>
            </a:lvl3pPr>
            <a:lvl4pPr marL="1828800" lvl="3" indent="-228600" algn="l">
              <a:lnSpc>
                <a:spcPct val="90000"/>
              </a:lnSpc>
              <a:spcBef>
                <a:spcPts val="300"/>
              </a:spcBef>
              <a:spcAft>
                <a:spcPts val="0"/>
              </a:spcAft>
              <a:buSzPts val="1600"/>
              <a:buNone/>
              <a:defRPr sz="1600" b="1"/>
            </a:lvl4pPr>
            <a:lvl5pPr marL="2286000" lvl="4" indent="-228600" algn="l">
              <a:lnSpc>
                <a:spcPct val="90000"/>
              </a:lnSpc>
              <a:spcBef>
                <a:spcPts val="270"/>
              </a:spcBef>
              <a:spcAft>
                <a:spcPts val="0"/>
              </a:spcAft>
              <a:buSzPts val="128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2"/>
          <p:cNvSpPr txBox="1">
            <a:spLocks noGrp="1"/>
          </p:cNvSpPr>
          <p:nvPr>
            <p:ph type="body" idx="4"/>
          </p:nvPr>
        </p:nvSpPr>
        <p:spPr>
          <a:xfrm>
            <a:off x="4629150" y="1879600"/>
            <a:ext cx="3887788" cy="276225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ideo">
  <p:cSld name="Video">
    <p:spTree>
      <p:nvGrpSpPr>
        <p:cNvPr id="1" name="Shape 40"/>
        <p:cNvGrpSpPr/>
        <p:nvPr/>
      </p:nvGrpSpPr>
      <p:grpSpPr>
        <a:xfrm>
          <a:off x="0" y="0"/>
          <a:ext cx="0" cy="0"/>
          <a:chOff x="0" y="0"/>
          <a:chExt cx="0" cy="0"/>
        </a:xfrm>
      </p:grpSpPr>
      <p:pic>
        <p:nvPicPr>
          <p:cNvPr id="41" name="Google Shape;41;p23"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42" name="Google Shape;42;p23"/>
          <p:cNvSpPr txBox="1">
            <a:spLocks noGrp="1"/>
          </p:cNvSpPr>
          <p:nvPr>
            <p:ph type="title"/>
          </p:nvPr>
        </p:nvSpPr>
        <p:spPr>
          <a:xfrm>
            <a:off x="754050" y="4329575"/>
            <a:ext cx="7635900" cy="572700"/>
          </a:xfrm>
          <a:prstGeom prst="rect">
            <a:avLst/>
          </a:prstGeom>
          <a:noFill/>
          <a:ln>
            <a:noFill/>
          </a:ln>
        </p:spPr>
        <p:txBody>
          <a:bodyPr spcFirstLastPara="1" wrap="square" lIns="91425" tIns="91425" rIns="91425" bIns="91425" anchor="t" anchorCtr="0">
            <a:normAutofit/>
          </a:bodyPr>
          <a:lstStyle>
            <a:lvl1pPr lvl="0" algn="ctr">
              <a:lnSpc>
                <a:spcPct val="150000"/>
              </a:lnSpc>
              <a:spcBef>
                <a:spcPts val="0"/>
              </a:spcBef>
              <a:spcAft>
                <a:spcPts val="0"/>
              </a:spcAft>
              <a:buClr>
                <a:srgbClr val="275781"/>
              </a:buClr>
              <a:buSzPts val="1800"/>
              <a:buFont typeface="Calibri"/>
              <a:buNone/>
              <a:defRPr sz="1800">
                <a:solidFill>
                  <a:srgbClr val="275781"/>
                </a:solidFill>
                <a:latin typeface="Calibri"/>
                <a:ea typeface="Calibri"/>
                <a:cs typeface="Calibri"/>
                <a:sym typeface="Calibri"/>
              </a:defRPr>
            </a:lvl1pPr>
            <a:lvl2pPr lvl="1"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2pPr>
            <a:lvl3pPr lvl="2"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3pPr>
            <a:lvl4pPr lvl="3"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4pPr>
            <a:lvl5pPr lvl="4"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5pPr>
            <a:lvl6pPr lvl="5"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6pPr>
            <a:lvl7pPr lvl="6"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7pPr>
            <a:lvl8pPr lvl="7"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8pPr>
            <a:lvl9pPr lvl="8" algn="l">
              <a:lnSpc>
                <a:spcPct val="90000"/>
              </a:lnSpc>
              <a:spcBef>
                <a:spcPts val="0"/>
              </a:spcBef>
              <a:spcAft>
                <a:spcPts val="0"/>
              </a:spcAft>
              <a:buClr>
                <a:schemeClr val="dk1"/>
              </a:buClr>
              <a:buSzPts val="2800"/>
              <a:buFont typeface="Calibri"/>
              <a:buNone/>
              <a:defRPr>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type="secHead">
  <p:cSld name="SECTION_HEADER">
    <p:bg>
      <p:bgPr>
        <a:blipFill>
          <a:blip r:embed="rId2">
            <a:alphaModFix/>
          </a:blip>
          <a:stretch>
            <a:fillRect/>
          </a:stretch>
        </a:blipFill>
        <a:effectLst/>
      </p:bgPr>
    </p:bg>
    <p:spTree>
      <p:nvGrpSpPr>
        <p:cNvPr id="1" name="Shape 43"/>
        <p:cNvGrpSpPr/>
        <p:nvPr/>
      </p:nvGrpSpPr>
      <p:grpSpPr>
        <a:xfrm>
          <a:off x="0" y="0"/>
          <a:ext cx="0" cy="0"/>
          <a:chOff x="0" y="0"/>
          <a:chExt cx="0" cy="0"/>
        </a:xfrm>
      </p:grpSpPr>
      <p:pic>
        <p:nvPicPr>
          <p:cNvPr id="44" name="Google Shape;44;p24"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45" name="Google Shape;45;p24"/>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3600">
                <a:solidFill>
                  <a:schemeClr val="dk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6" name="Google Shape;46;p24"/>
          <p:cNvSpPr txBox="1">
            <a:spLocks noGrp="1"/>
          </p:cNvSpPr>
          <p:nvPr>
            <p:ph type="body" idx="1"/>
          </p:nvPr>
        </p:nvSpPr>
        <p:spPr>
          <a:xfrm>
            <a:off x="623888" y="2718689"/>
            <a:ext cx="7886700" cy="11255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520"/>
              </a:spcBef>
              <a:spcAft>
                <a:spcPts val="0"/>
              </a:spcAft>
              <a:buSzPts val="2600"/>
              <a:buNone/>
              <a:defRPr sz="2600">
                <a:solidFill>
                  <a:schemeClr val="dk1"/>
                </a:solidFill>
              </a:defRPr>
            </a:lvl1pPr>
            <a:lvl2pPr marL="914400" lvl="1" indent="-228600" algn="l">
              <a:lnSpc>
                <a:spcPct val="100000"/>
              </a:lnSpc>
              <a:spcBef>
                <a:spcPts val="400"/>
              </a:spcBef>
              <a:spcAft>
                <a:spcPts val="0"/>
              </a:spcAft>
              <a:buSzPts val="2000"/>
              <a:buNone/>
              <a:defRPr sz="2000">
                <a:solidFill>
                  <a:srgbClr val="757575"/>
                </a:solidFill>
              </a:defRPr>
            </a:lvl2pPr>
            <a:lvl3pPr marL="1371600" lvl="2" indent="-228600" algn="l">
              <a:lnSpc>
                <a:spcPct val="100000"/>
              </a:lnSpc>
              <a:spcBef>
                <a:spcPts val="340"/>
              </a:spcBef>
              <a:spcAft>
                <a:spcPts val="0"/>
              </a:spcAft>
              <a:buSzPts val="1800"/>
              <a:buNone/>
              <a:defRPr sz="1800">
                <a:solidFill>
                  <a:srgbClr val="757575"/>
                </a:solidFill>
              </a:defRPr>
            </a:lvl3pPr>
            <a:lvl4pPr marL="1828800" lvl="3" indent="-228600" algn="l">
              <a:lnSpc>
                <a:spcPct val="90000"/>
              </a:lnSpc>
              <a:spcBef>
                <a:spcPts val="300"/>
              </a:spcBef>
              <a:spcAft>
                <a:spcPts val="0"/>
              </a:spcAft>
              <a:buSzPts val="1600"/>
              <a:buNone/>
              <a:defRPr sz="1600">
                <a:solidFill>
                  <a:srgbClr val="757575"/>
                </a:solidFill>
              </a:defRPr>
            </a:lvl4pPr>
            <a:lvl5pPr marL="2286000" lvl="4" indent="-228600" algn="l">
              <a:lnSpc>
                <a:spcPct val="90000"/>
              </a:lnSpc>
              <a:spcBef>
                <a:spcPts val="270"/>
              </a:spcBef>
              <a:spcAft>
                <a:spcPts val="0"/>
              </a:spcAft>
              <a:buSzPts val="128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ver Slide">
  <p:cSld name="Cover Slide">
    <p:bg>
      <p:bgPr>
        <a:blipFill>
          <a:blip r:embed="rId2">
            <a:alphaModFix/>
          </a:blip>
          <a:stretch>
            <a:fillRect/>
          </a:stretch>
        </a:blipFill>
        <a:effectLst/>
      </p:bgPr>
    </p:bg>
    <p:spTree>
      <p:nvGrpSpPr>
        <p:cNvPr id="1" name="Shape 4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With Cover Image">
  <p:cSld name="Title - With Cover Image">
    <p:bg>
      <p:bgPr>
        <a:blipFill>
          <a:blip r:embed="rId2">
            <a:alphaModFix/>
          </a:blip>
          <a:stretch>
            <a:fillRect/>
          </a:stretch>
        </a:blipFill>
        <a:effectLst/>
      </p:bgPr>
    </p:bg>
    <p:spTree>
      <p:nvGrpSpPr>
        <p:cNvPr id="1" name="Shape 48"/>
        <p:cNvGrpSpPr/>
        <p:nvPr/>
      </p:nvGrpSpPr>
      <p:grpSpPr>
        <a:xfrm>
          <a:off x="0" y="0"/>
          <a:ext cx="0" cy="0"/>
          <a:chOff x="0" y="0"/>
          <a:chExt cx="0" cy="0"/>
        </a:xfrm>
      </p:grpSpPr>
      <p:pic>
        <p:nvPicPr>
          <p:cNvPr id="49" name="Google Shape;49;p26"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50" name="Google Shape;50;p26"/>
          <p:cNvSpPr txBox="1">
            <a:spLocks noGrp="1"/>
          </p:cNvSpPr>
          <p:nvPr>
            <p:ph type="title"/>
          </p:nvPr>
        </p:nvSpPr>
        <p:spPr>
          <a:xfrm>
            <a:off x="623888" y="559689"/>
            <a:ext cx="7886700" cy="21399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SzPts val="1400"/>
              <a:buNone/>
              <a:defRPr sz="5000">
                <a:solidFill>
                  <a:schemeClr val="lt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1" name="Google Shape;51;p26"/>
          <p:cNvSpPr txBox="1">
            <a:spLocks noGrp="1"/>
          </p:cNvSpPr>
          <p:nvPr>
            <p:ph type="body" idx="1"/>
          </p:nvPr>
        </p:nvSpPr>
        <p:spPr>
          <a:xfrm>
            <a:off x="623888" y="2807732"/>
            <a:ext cx="7885113" cy="1397000"/>
          </a:xfrm>
          <a:prstGeom prst="rect">
            <a:avLst/>
          </a:prstGeom>
          <a:noFill/>
          <a:ln>
            <a:noFill/>
          </a:ln>
        </p:spPr>
        <p:txBody>
          <a:bodyPr spcFirstLastPara="1" wrap="square" lIns="91425" tIns="45700" rIns="91425" bIns="45700" anchor="t" anchorCtr="0">
            <a:noAutofit/>
          </a:bodyPr>
          <a:lstStyle>
            <a:lvl1pPr marL="457200" lvl="0" indent="-393700" algn="l">
              <a:lnSpc>
                <a:spcPct val="100000"/>
              </a:lnSpc>
              <a:spcBef>
                <a:spcPts val="520"/>
              </a:spcBef>
              <a:spcAft>
                <a:spcPts val="0"/>
              </a:spcAft>
              <a:buClr>
                <a:schemeClr val="lt1"/>
              </a:buClr>
              <a:buSzPts val="2600"/>
              <a:buChar char="●"/>
              <a:defRPr>
                <a:solidFill>
                  <a:schemeClr val="lt1"/>
                </a:solidFill>
              </a:defRPr>
            </a:lvl1pPr>
            <a:lvl2pPr marL="914400" lvl="1" indent="-393700" algn="l">
              <a:lnSpc>
                <a:spcPct val="100000"/>
              </a:lnSpc>
              <a:spcBef>
                <a:spcPts val="400"/>
              </a:spcBef>
              <a:spcAft>
                <a:spcPts val="0"/>
              </a:spcAft>
              <a:buClr>
                <a:schemeClr val="lt1"/>
              </a:buClr>
              <a:buSzPts val="2600"/>
              <a:buChar char="o"/>
              <a:defRPr>
                <a:solidFill>
                  <a:schemeClr val="lt1"/>
                </a:solidFill>
              </a:defRPr>
            </a:lvl2pPr>
            <a:lvl3pPr marL="1371600" lvl="2" indent="-393700" algn="l">
              <a:lnSpc>
                <a:spcPct val="100000"/>
              </a:lnSpc>
              <a:spcBef>
                <a:spcPts val="340"/>
              </a:spcBef>
              <a:spcAft>
                <a:spcPts val="0"/>
              </a:spcAft>
              <a:buClr>
                <a:schemeClr val="lt1"/>
              </a:buClr>
              <a:buSzPts val="2600"/>
              <a:buChar char="▪"/>
              <a:defRPr>
                <a:solidFill>
                  <a:schemeClr val="lt1"/>
                </a:solidFill>
              </a:defRPr>
            </a:lvl3pPr>
            <a:lvl4pPr marL="1828800" lvl="3" indent="-393700" algn="l">
              <a:lnSpc>
                <a:spcPct val="90000"/>
              </a:lnSpc>
              <a:spcBef>
                <a:spcPts val="300"/>
              </a:spcBef>
              <a:spcAft>
                <a:spcPts val="0"/>
              </a:spcAft>
              <a:buClr>
                <a:schemeClr val="lt1"/>
              </a:buClr>
              <a:buSzPts val="2600"/>
              <a:buChar char="•"/>
              <a:defRPr>
                <a:solidFill>
                  <a:schemeClr val="lt1"/>
                </a:solidFill>
              </a:defRPr>
            </a:lvl4pPr>
            <a:lvl5pPr marL="2286000" lvl="4" indent="-360680" algn="l">
              <a:lnSpc>
                <a:spcPct val="90000"/>
              </a:lnSpc>
              <a:spcBef>
                <a:spcPts val="270"/>
              </a:spcBef>
              <a:spcAft>
                <a:spcPts val="0"/>
              </a:spcAft>
              <a:buClr>
                <a:schemeClr val="lt1"/>
              </a:buClr>
              <a:buSzPts val="2080"/>
              <a:buChar char="o"/>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ntent - 1 Column" type="obj">
  <p:cSld name="OBJECT">
    <p:spTree>
      <p:nvGrpSpPr>
        <p:cNvPr id="1" name="Shape 52"/>
        <p:cNvGrpSpPr/>
        <p:nvPr/>
      </p:nvGrpSpPr>
      <p:grpSpPr>
        <a:xfrm>
          <a:off x="0" y="0"/>
          <a:ext cx="0" cy="0"/>
          <a:chOff x="0" y="0"/>
          <a:chExt cx="0" cy="0"/>
        </a:xfrm>
      </p:grpSpPr>
      <p:pic>
        <p:nvPicPr>
          <p:cNvPr id="53" name="Google Shape;53;p27"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4" name="Google Shape;54;p27"/>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solidFill>
                  <a:schemeClr val="accent3"/>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5" name="Google Shape;55;p27"/>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 Blue Background">
  <p:cSld name="Content - Blue Background">
    <p:spTree>
      <p:nvGrpSpPr>
        <p:cNvPr id="1" name="Shape 56"/>
        <p:cNvGrpSpPr/>
        <p:nvPr/>
      </p:nvGrpSpPr>
      <p:grpSpPr>
        <a:xfrm>
          <a:off x="0" y="0"/>
          <a:ext cx="0" cy="0"/>
          <a:chOff x="0" y="0"/>
          <a:chExt cx="0" cy="0"/>
        </a:xfrm>
      </p:grpSpPr>
      <p:pic>
        <p:nvPicPr>
          <p:cNvPr id="57" name="Google Shape;57;p28"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58" name="Google Shape;58;p28"/>
          <p:cNvSpPr/>
          <p:nvPr/>
        </p:nvSpPr>
        <p:spPr>
          <a:xfrm>
            <a:off x="4572000" y="0"/>
            <a:ext cx="4572000" cy="51435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9" name="Google Shape;59;p28"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0" name="Google Shape;60;p28"/>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Red Background">
  <p:cSld name="Content - Red Background">
    <p:spTree>
      <p:nvGrpSpPr>
        <p:cNvPr id="1" name="Shape 61"/>
        <p:cNvGrpSpPr/>
        <p:nvPr/>
      </p:nvGrpSpPr>
      <p:grpSpPr>
        <a:xfrm>
          <a:off x="0" y="0"/>
          <a:ext cx="0" cy="0"/>
          <a:chOff x="0" y="0"/>
          <a:chExt cx="0" cy="0"/>
        </a:xfrm>
      </p:grpSpPr>
      <p:pic>
        <p:nvPicPr>
          <p:cNvPr id="62" name="Google Shape;62;p29"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
        <p:nvSpPr>
          <p:cNvPr id="63" name="Google Shape;63;p29"/>
          <p:cNvSpPr/>
          <p:nvPr/>
        </p:nvSpPr>
        <p:spPr>
          <a:xfrm>
            <a:off x="4572000" y="0"/>
            <a:ext cx="4572000" cy="51435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64" name="Google Shape;64;p29" title="k20center-logo-variations_K20 Bug - White.png"/>
          <p:cNvPicPr preferRelativeResize="0"/>
          <p:nvPr/>
        </p:nvPicPr>
        <p:blipFill rotWithShape="1">
          <a:blip r:embed="rId3">
            <a:alphaModFix/>
          </a:blip>
          <a:srcRect/>
          <a:stretch/>
        </p:blipFill>
        <p:spPr>
          <a:xfrm>
            <a:off x="8428038" y="4451350"/>
            <a:ext cx="511175" cy="509588"/>
          </a:xfrm>
          <a:prstGeom prst="rect">
            <a:avLst/>
          </a:prstGeom>
          <a:noFill/>
          <a:ln>
            <a:noFill/>
          </a:ln>
        </p:spPr>
      </p:pic>
      <p:sp>
        <p:nvSpPr>
          <p:cNvPr id="65" name="Google Shape;65;p29"/>
          <p:cNvSpPr txBox="1">
            <a:spLocks noGrp="1"/>
          </p:cNvSpPr>
          <p:nvPr>
            <p:ph type="body" idx="1"/>
          </p:nvPr>
        </p:nvSpPr>
        <p:spPr>
          <a:xfrm>
            <a:off x="351496" y="521401"/>
            <a:ext cx="3867150" cy="4100697"/>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520"/>
              </a:spcBef>
              <a:spcAft>
                <a:spcPts val="0"/>
              </a:spcAft>
              <a:buSzPts val="1800"/>
              <a:buChar char="●"/>
              <a:defRPr/>
            </a:lvl1pPr>
            <a:lvl2pPr marL="914400" lvl="1" indent="-342900" algn="l">
              <a:lnSpc>
                <a:spcPct val="100000"/>
              </a:lnSpc>
              <a:spcBef>
                <a:spcPts val="400"/>
              </a:spcBef>
              <a:spcAft>
                <a:spcPts val="0"/>
              </a:spcAft>
              <a:buSzPts val="1800"/>
              <a:buChar char="o"/>
              <a:defRPr/>
            </a:lvl2pPr>
            <a:lvl3pPr marL="1371600" lvl="2" indent="-342900" algn="l">
              <a:lnSpc>
                <a:spcPct val="100000"/>
              </a:lnSpc>
              <a:spcBef>
                <a:spcPts val="340"/>
              </a:spcBef>
              <a:spcAft>
                <a:spcPts val="0"/>
              </a:spcAft>
              <a:buSzPts val="1800"/>
              <a:buChar char="▪"/>
              <a:defRPr/>
            </a:lvl3pPr>
            <a:lvl4pPr marL="1828800" lvl="3" indent="-342900" algn="l">
              <a:lnSpc>
                <a:spcPct val="90000"/>
              </a:lnSpc>
              <a:spcBef>
                <a:spcPts val="300"/>
              </a:spcBef>
              <a:spcAft>
                <a:spcPts val="0"/>
              </a:spcAft>
              <a:buSzPts val="1800"/>
              <a:buChar char="•"/>
              <a:defRPr/>
            </a:lvl4pPr>
            <a:lvl5pPr marL="2286000" lvl="4" indent="-320040" algn="l">
              <a:lnSpc>
                <a:spcPct val="90000"/>
              </a:lnSpc>
              <a:spcBef>
                <a:spcPts val="270"/>
              </a:spcBef>
              <a:spcAft>
                <a:spcPts val="0"/>
              </a:spcAft>
              <a:buSzPts val="1440"/>
              <a:buChar char="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66"/>
        <p:cNvGrpSpPr/>
        <p:nvPr/>
      </p:nvGrpSpPr>
      <p:grpSpPr>
        <a:xfrm>
          <a:off x="0" y="0"/>
          <a:ext cx="0" cy="0"/>
          <a:chOff x="0" y="0"/>
          <a:chExt cx="0" cy="0"/>
        </a:xfrm>
      </p:grpSpPr>
      <p:pic>
        <p:nvPicPr>
          <p:cNvPr id="67" name="Google Shape;67;p30" title="k20center-logo-variations_K20 - Bug Color.png"/>
          <p:cNvPicPr preferRelativeResize="0"/>
          <p:nvPr/>
        </p:nvPicPr>
        <p:blipFill rotWithShape="1">
          <a:blip r:embed="rId2">
            <a:alphaModFix/>
          </a:blip>
          <a:srcRect/>
          <a:stretch/>
        </p:blipFill>
        <p:spPr>
          <a:xfrm>
            <a:off x="8428038" y="4451350"/>
            <a:ext cx="511175" cy="50958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9pPr>
          </a:lstStyle>
          <a:p>
            <a:endParaRPr/>
          </a:p>
        </p:txBody>
      </p:sp>
      <p:sp>
        <p:nvSpPr>
          <p:cNvPr id="7" name="Google Shape;7;p14"/>
          <p:cNvSpPr txBox="1">
            <a:spLocks noGrp="1"/>
          </p:cNvSpPr>
          <p:nvPr>
            <p:ph type="body" idx="1"/>
          </p:nvPr>
        </p:nvSpPr>
        <p:spPr>
          <a:xfrm>
            <a:off x="628650" y="1370013"/>
            <a:ext cx="7886700" cy="3262312"/>
          </a:xfrm>
          <a:prstGeom prst="rect">
            <a:avLst/>
          </a:prstGeom>
          <a:noFill/>
          <a:ln>
            <a:noFill/>
          </a:ln>
        </p:spPr>
        <p:txBody>
          <a:bodyPr spcFirstLastPara="1" wrap="square" lIns="91425" tIns="45700" rIns="91425" bIns="45700" anchor="t" anchorCtr="0">
            <a:noAutofit/>
          </a:bodyPr>
          <a:lstStyle>
            <a:lvl1pPr marL="457200" marR="0" lvl="0" indent="-393700" algn="l" rtl="0">
              <a:lnSpc>
                <a:spcPct val="100000"/>
              </a:lnSpc>
              <a:spcBef>
                <a:spcPts val="520"/>
              </a:spcBef>
              <a:spcAft>
                <a:spcPts val="0"/>
              </a:spcAft>
              <a:buClr>
                <a:srgbClr val="971D20"/>
              </a:buClr>
              <a:buSzPts val="2600"/>
              <a:buFont typeface="NTR"/>
              <a:buChar char="●"/>
              <a:defRPr sz="2600" b="0" i="0" u="none" strike="noStrike" cap="none">
                <a:solidFill>
                  <a:schemeClr val="dk1"/>
                </a:solidFill>
                <a:latin typeface="Calibri"/>
                <a:ea typeface="Calibri"/>
                <a:cs typeface="Calibri"/>
                <a:sym typeface="Calibri"/>
              </a:defRPr>
            </a:lvl1pPr>
            <a:lvl2pPr marL="914400" marR="0" lvl="1" indent="-393700" algn="l" rtl="0">
              <a:lnSpc>
                <a:spcPct val="100000"/>
              </a:lnSpc>
              <a:spcBef>
                <a:spcPts val="400"/>
              </a:spcBef>
              <a:spcAft>
                <a:spcPts val="0"/>
              </a:spcAft>
              <a:buClr>
                <a:schemeClr val="accent1"/>
              </a:buClr>
              <a:buSzPts val="2600"/>
              <a:buFont typeface="Courier New"/>
              <a:buChar char="o"/>
              <a:defRPr sz="2600" b="0" i="0" u="none" strike="noStrike" cap="none">
                <a:solidFill>
                  <a:schemeClr val="dk1"/>
                </a:solidFill>
                <a:latin typeface="Calibri"/>
                <a:ea typeface="Calibri"/>
                <a:cs typeface="Calibri"/>
                <a:sym typeface="Calibri"/>
              </a:defRPr>
            </a:lvl2pPr>
            <a:lvl3pPr marL="1371600" marR="0" lvl="2" indent="-393700" algn="l" rtl="0">
              <a:lnSpc>
                <a:spcPct val="100000"/>
              </a:lnSpc>
              <a:spcBef>
                <a:spcPts val="340"/>
              </a:spcBef>
              <a:spcAft>
                <a:spcPts val="0"/>
              </a:spcAft>
              <a:buClr>
                <a:srgbClr val="E8BF3C"/>
              </a:buClr>
              <a:buSzPts val="2600"/>
              <a:buFont typeface="Noto Sans Symbols"/>
              <a:buChar char="▪"/>
              <a:defRPr sz="2600" b="0" i="0" u="none" strike="noStrike" cap="none">
                <a:solidFill>
                  <a:schemeClr val="dk1"/>
                </a:solidFill>
                <a:latin typeface="Calibri"/>
                <a:ea typeface="Calibri"/>
                <a:cs typeface="Calibri"/>
                <a:sym typeface="Calibri"/>
              </a:defRPr>
            </a:lvl3pPr>
            <a:lvl4pPr marL="1828800" marR="0" lvl="3" indent="-393700" algn="l" rtl="0">
              <a:lnSpc>
                <a:spcPct val="90000"/>
              </a:lnSpc>
              <a:spcBef>
                <a:spcPts val="300"/>
              </a:spcBef>
              <a:spcAft>
                <a:spcPts val="0"/>
              </a:spcAft>
              <a:buClr>
                <a:srgbClr val="971D20"/>
              </a:buClr>
              <a:buSzPts val="2600"/>
              <a:buFont typeface="Arial"/>
              <a:buChar char="•"/>
              <a:defRPr sz="2600" b="0" i="0" u="none" strike="noStrike" cap="none">
                <a:solidFill>
                  <a:schemeClr val="dk1"/>
                </a:solidFill>
                <a:latin typeface="Calibri"/>
                <a:ea typeface="Calibri"/>
                <a:cs typeface="Calibri"/>
                <a:sym typeface="Calibri"/>
              </a:defRPr>
            </a:lvl4pPr>
            <a:lvl5pPr marL="2286000" marR="0" lvl="4" indent="-360680" algn="l" rtl="0">
              <a:lnSpc>
                <a:spcPct val="90000"/>
              </a:lnSpc>
              <a:spcBef>
                <a:spcPts val="270"/>
              </a:spcBef>
              <a:spcAft>
                <a:spcPts val="0"/>
              </a:spcAft>
              <a:buClr>
                <a:schemeClr val="accent1"/>
              </a:buClr>
              <a:buSzPts val="2080"/>
              <a:buFont typeface="Courier New"/>
              <a:buChar char="o"/>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hyperlink" Target="https://youtu.be/X2AHvAJktAg"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3.jpg"/><Relationship Id="rId4" Type="http://schemas.openxmlformats.org/officeDocument/2006/relationships/hyperlink" Target="http://www.youtube.com/watch?v=X2AHvAJktA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
          <p:cNvSpPr txBox="1">
            <a:spLocks noGrp="1"/>
          </p:cNvSpPr>
          <p:nvPr>
            <p:ph type="title"/>
          </p:nvPr>
        </p:nvSpPr>
        <p:spPr>
          <a:xfrm>
            <a:off x="3945466" y="559689"/>
            <a:ext cx="4565121"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As Long as Grass Grows</a:t>
            </a:r>
            <a:endParaRPr dirty="0"/>
          </a:p>
        </p:txBody>
      </p:sp>
      <p:sp>
        <p:nvSpPr>
          <p:cNvPr id="77" name="Google Shape;77;p2"/>
          <p:cNvSpPr txBox="1">
            <a:spLocks noGrp="1"/>
          </p:cNvSpPr>
          <p:nvPr>
            <p:ph type="body" idx="1"/>
          </p:nvPr>
        </p:nvSpPr>
        <p:spPr>
          <a:xfrm>
            <a:off x="3944799" y="2807732"/>
            <a:ext cx="4564202" cy="1397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600"/>
              <a:buNone/>
            </a:pPr>
            <a:r>
              <a:rPr lang="en-US" dirty="0"/>
              <a:t>Andrew Jackson’s Native American Policies</a:t>
            </a:r>
            <a:endParaRPr dirty="0"/>
          </a:p>
        </p:txBody>
      </p:sp>
      <p:sp>
        <p:nvSpPr>
          <p:cNvPr id="78" name="Google Shape;78;p2"/>
          <p:cNvSpPr/>
          <p:nvPr/>
        </p:nvSpPr>
        <p:spPr>
          <a:xfrm>
            <a:off x="791881" y="1383611"/>
            <a:ext cx="2922311" cy="2376278"/>
          </a:xfrm>
          <a:prstGeom prst="hexagon">
            <a:avLst>
              <a:gd name="adj" fmla="val 25000"/>
              <a:gd name="vf" fmla="val 115470"/>
            </a:avLst>
          </a:prstGeom>
          <a:blipFill dpi="0" rotWithShape="1">
            <a:blip r:embed="rId3">
              <a:extLst>
                <a:ext uri="{28A0092B-C50C-407E-A947-70E740481C1C}">
                  <a14:useLocalDpi xmlns:a14="http://schemas.microsoft.com/office/drawing/2010/main" val="0"/>
                </a:ext>
              </a:extLst>
            </a:blip>
            <a:srcRect/>
            <a:stretch>
              <a:fillRect/>
            </a:stretch>
          </a:blip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3"/>
          <p:cNvSpPr txBox="1">
            <a:spLocks noGrp="1"/>
          </p:cNvSpPr>
          <p:nvPr>
            <p:ph type="title"/>
          </p:nvPr>
        </p:nvSpPr>
        <p:spPr>
          <a:xfrm>
            <a:off x="623888" y="345703"/>
            <a:ext cx="7886700"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Essential Questions</a:t>
            </a:r>
            <a:endParaRPr dirty="0"/>
          </a:p>
        </p:txBody>
      </p:sp>
      <p:sp>
        <p:nvSpPr>
          <p:cNvPr id="84" name="Google Shape;84;p3"/>
          <p:cNvSpPr txBox="1">
            <a:spLocks noGrp="1"/>
          </p:cNvSpPr>
          <p:nvPr>
            <p:ph type="body" idx="1"/>
          </p:nvPr>
        </p:nvSpPr>
        <p:spPr>
          <a:xfrm>
            <a:off x="623888" y="2593603"/>
            <a:ext cx="7885112" cy="1397000"/>
          </a:xfrm>
          <a:prstGeom prst="rect">
            <a:avLst/>
          </a:prstGeom>
          <a:noFill/>
          <a:ln>
            <a:noFill/>
          </a:ln>
        </p:spPr>
        <p:txBody>
          <a:bodyPr spcFirstLastPara="1" wrap="square" lIns="91425" tIns="45700" rIns="91425" bIns="45700" anchor="t" anchorCtr="0">
            <a:noAutofit/>
          </a:bodyPr>
          <a:lstStyle/>
          <a:p>
            <a:pPr marL="457200" lvl="0" indent="-393192" algn="l" rtl="0">
              <a:lnSpc>
                <a:spcPct val="100000"/>
              </a:lnSpc>
              <a:spcBef>
                <a:spcPts val="520"/>
              </a:spcBef>
              <a:spcAft>
                <a:spcPts val="0"/>
              </a:spcAft>
              <a:buClr>
                <a:schemeClr val="lt1"/>
              </a:buClr>
              <a:buSzPts val="2600"/>
              <a:buChar char="●"/>
            </a:pPr>
            <a:r>
              <a:rPr lang="en-US" dirty="0"/>
              <a:t>How did Andrew Jackson address issues related to Native Americans during his presidency? </a:t>
            </a:r>
            <a:endParaRPr dirty="0"/>
          </a:p>
          <a:p>
            <a:pPr marL="457200" lvl="0" indent="-393192" algn="l" rtl="0">
              <a:lnSpc>
                <a:spcPct val="100000"/>
              </a:lnSpc>
              <a:spcBef>
                <a:spcPts val="520"/>
              </a:spcBef>
              <a:spcAft>
                <a:spcPts val="0"/>
              </a:spcAft>
              <a:buClr>
                <a:schemeClr val="lt1"/>
              </a:buClr>
              <a:buSzPts val="2600"/>
              <a:buChar char="●"/>
            </a:pPr>
            <a:r>
              <a:rPr lang="en-US" dirty="0"/>
              <a:t>How did Native Americans respond to Andrew Jackson’s actions?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4"/>
          <p:cNvSpPr txBox="1">
            <a:spLocks noGrp="1"/>
          </p:cNvSpPr>
          <p:nvPr>
            <p:ph type="title"/>
          </p:nvPr>
        </p:nvSpPr>
        <p:spPr>
          <a:xfrm>
            <a:off x="700365" y="84467"/>
            <a:ext cx="7886700" cy="213995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Learning Objectives</a:t>
            </a:r>
            <a:endParaRPr dirty="0"/>
          </a:p>
        </p:txBody>
      </p:sp>
      <p:sp>
        <p:nvSpPr>
          <p:cNvPr id="90" name="Google Shape;90;p4"/>
          <p:cNvSpPr txBox="1">
            <a:spLocks noGrp="1"/>
          </p:cNvSpPr>
          <p:nvPr>
            <p:ph type="body" idx="1"/>
          </p:nvPr>
        </p:nvSpPr>
        <p:spPr>
          <a:xfrm>
            <a:off x="597300" y="2395555"/>
            <a:ext cx="7885200" cy="2190300"/>
          </a:xfrm>
          <a:prstGeom prst="rect">
            <a:avLst/>
          </a:prstGeom>
          <a:noFill/>
          <a:ln>
            <a:noFill/>
          </a:ln>
        </p:spPr>
        <p:txBody>
          <a:bodyPr spcFirstLastPara="1" wrap="square" lIns="91425" tIns="45700" rIns="91425" bIns="45700" anchor="t" anchorCtr="0">
            <a:normAutofit/>
          </a:bodyPr>
          <a:lstStyle/>
          <a:p>
            <a:pPr marL="457200" lvl="0" indent="-367624" algn="l" rtl="0">
              <a:lnSpc>
                <a:spcPct val="100000"/>
              </a:lnSpc>
              <a:spcBef>
                <a:spcPts val="520"/>
              </a:spcBef>
              <a:spcAft>
                <a:spcPts val="0"/>
              </a:spcAft>
              <a:buSzPct val="100000"/>
              <a:buChar char="●"/>
            </a:pPr>
            <a:r>
              <a:rPr lang="en-US" sz="2835" dirty="0"/>
              <a:t>Develop an understanding of the policies of Andrew Jackson related to Native Americans.</a:t>
            </a:r>
            <a:endParaRPr sz="2835" dirty="0"/>
          </a:p>
          <a:p>
            <a:pPr marL="457200" lvl="0" indent="-367624" algn="l" rtl="0">
              <a:lnSpc>
                <a:spcPct val="100000"/>
              </a:lnSpc>
              <a:spcBef>
                <a:spcPts val="520"/>
              </a:spcBef>
              <a:spcAft>
                <a:spcPts val="0"/>
              </a:spcAft>
              <a:buSzPct val="100000"/>
              <a:buChar char="●"/>
            </a:pPr>
            <a:r>
              <a:rPr lang="en-US" sz="2835" dirty="0"/>
              <a:t>Examine the responses of Native leaders to Jackson’s policies.</a:t>
            </a:r>
            <a:endParaRPr sz="2835" dirty="0"/>
          </a:p>
          <a:p>
            <a:pPr marL="457200" lvl="0" indent="0" algn="l" rtl="0">
              <a:lnSpc>
                <a:spcPct val="100000"/>
              </a:lnSpc>
              <a:spcBef>
                <a:spcPts val="520"/>
              </a:spcBef>
              <a:spcAft>
                <a:spcPts val="0"/>
              </a:spcAft>
              <a:buNone/>
            </a:pPr>
            <a:endParaRPr sz="2835" dirty="0"/>
          </a:p>
          <a:p>
            <a:pPr marL="457200" lvl="0" indent="-292100" algn="l" rtl="0">
              <a:lnSpc>
                <a:spcPct val="100000"/>
              </a:lnSpc>
              <a:spcBef>
                <a:spcPts val="520"/>
              </a:spcBef>
              <a:spcAft>
                <a:spcPts val="0"/>
              </a:spcAft>
              <a:buSzPct val="1000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8"/>
          <p:cNvSpPr txBox="1">
            <a:spLocks noGrp="1"/>
          </p:cNvSpPr>
          <p:nvPr>
            <p:ph type="title"/>
          </p:nvPr>
        </p:nvSpPr>
        <p:spPr>
          <a:xfrm>
            <a:off x="628650" y="274638"/>
            <a:ext cx="7886700" cy="99377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I Notice, I Wonder</a:t>
            </a:r>
            <a:endParaRPr dirty="0"/>
          </a:p>
        </p:txBody>
      </p:sp>
      <p:sp>
        <p:nvSpPr>
          <p:cNvPr id="96" name="Google Shape;96;p8"/>
          <p:cNvSpPr txBox="1">
            <a:spLocks noGrp="1"/>
          </p:cNvSpPr>
          <p:nvPr>
            <p:ph type="body" idx="1"/>
          </p:nvPr>
        </p:nvSpPr>
        <p:spPr>
          <a:xfrm>
            <a:off x="628650" y="1370025"/>
            <a:ext cx="5214000" cy="3262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dirty="0"/>
              <a:t>On the back of your handout, you will:</a:t>
            </a:r>
            <a:endParaRPr dirty="0"/>
          </a:p>
          <a:p>
            <a:pPr marL="457200" lvl="0" indent="-393192" algn="l" rtl="0">
              <a:lnSpc>
                <a:spcPct val="100000"/>
              </a:lnSpc>
              <a:spcAft>
                <a:spcPts val="0"/>
              </a:spcAft>
              <a:buSzPts val="2600"/>
              <a:buAutoNum type="arabicPeriod"/>
            </a:pPr>
            <a:r>
              <a:rPr lang="en-US" dirty="0"/>
              <a:t>Write down true statements that you find – things you </a:t>
            </a:r>
            <a:r>
              <a:rPr lang="en-US" i="1" dirty="0">
                <a:solidFill>
                  <a:srgbClr val="971D20"/>
                </a:solidFill>
              </a:rPr>
              <a:t>noticed.</a:t>
            </a:r>
            <a:endParaRPr i="1" dirty="0">
              <a:solidFill>
                <a:srgbClr val="971D20"/>
              </a:solidFill>
            </a:endParaRPr>
          </a:p>
          <a:p>
            <a:pPr marL="457200" lvl="0" indent="-393192" algn="l" rtl="0">
              <a:lnSpc>
                <a:spcPct val="100000"/>
              </a:lnSpc>
              <a:spcAft>
                <a:spcPts val="0"/>
              </a:spcAft>
              <a:buSzPts val="2600"/>
              <a:buAutoNum type="arabicPeriod"/>
            </a:pPr>
            <a:r>
              <a:rPr lang="en-US" dirty="0"/>
              <a:t>Write down things that you have questions about – things you </a:t>
            </a:r>
            <a:r>
              <a:rPr lang="en-US" i="1" dirty="0">
                <a:solidFill>
                  <a:srgbClr val="971D20"/>
                </a:solidFill>
              </a:rPr>
              <a:t>wonder about. </a:t>
            </a:r>
            <a:endParaRPr i="1" dirty="0">
              <a:solidFill>
                <a:srgbClr val="971D20"/>
              </a:solidFill>
            </a:endParaRPr>
          </a:p>
          <a:p>
            <a:pPr marL="457200" lvl="0" indent="-393192" algn="l" rtl="0">
              <a:lnSpc>
                <a:spcPct val="100000"/>
              </a:lnSpc>
              <a:spcAft>
                <a:spcPts val="0"/>
              </a:spcAft>
              <a:buSzPts val="2600"/>
              <a:buAutoNum type="arabicPeriod"/>
            </a:pPr>
            <a:r>
              <a:rPr lang="en-US" dirty="0"/>
              <a:t>Select one of each to share.</a:t>
            </a:r>
            <a:endParaRPr dirty="0"/>
          </a:p>
        </p:txBody>
      </p:sp>
      <p:pic>
        <p:nvPicPr>
          <p:cNvPr id="3" name="Picture 2">
            <a:extLst>
              <a:ext uri="{FF2B5EF4-FFF2-40B4-BE49-F238E27FC236}">
                <a16:creationId xmlns:a16="http://schemas.microsoft.com/office/drawing/2014/main" id="{EFD9E62B-8072-E6E9-BF67-D86ACE6FE598}"/>
              </a:ext>
            </a:extLst>
          </p:cNvPr>
          <p:cNvPicPr>
            <a:picLocks noChangeAspect="1"/>
          </p:cNvPicPr>
          <p:nvPr/>
        </p:nvPicPr>
        <p:blipFill>
          <a:blip r:embed="rId3"/>
          <a:stretch>
            <a:fillRect/>
          </a:stretch>
        </p:blipFill>
        <p:spPr>
          <a:xfrm>
            <a:off x="6202349" y="1502797"/>
            <a:ext cx="2427510" cy="25267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5"/>
          <p:cNvSpPr txBox="1">
            <a:spLocks noGrp="1"/>
          </p:cNvSpPr>
          <p:nvPr>
            <p:ph type="title"/>
          </p:nvPr>
        </p:nvSpPr>
        <p:spPr>
          <a:xfrm>
            <a:off x="628650" y="274650"/>
            <a:ext cx="3396300" cy="1598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Andrew Jackson </a:t>
            </a:r>
            <a:endParaRPr dirty="0"/>
          </a:p>
          <a:p>
            <a:pPr marL="0" lvl="0" indent="0" algn="l" rtl="0">
              <a:lnSpc>
                <a:spcPct val="90000"/>
              </a:lnSpc>
              <a:spcBef>
                <a:spcPts val="0"/>
              </a:spcBef>
              <a:spcAft>
                <a:spcPts val="0"/>
              </a:spcAft>
              <a:buSzPts val="1400"/>
              <a:buNone/>
            </a:pPr>
            <a:r>
              <a:rPr lang="en-US" dirty="0"/>
              <a:t>Political Cartoon </a:t>
            </a:r>
            <a:endParaRPr dirty="0"/>
          </a:p>
        </p:txBody>
      </p:sp>
      <p:pic>
        <p:nvPicPr>
          <p:cNvPr id="103" name="Google Shape;103;p5"/>
          <p:cNvPicPr preferRelativeResize="0"/>
          <p:nvPr/>
        </p:nvPicPr>
        <p:blipFill rotWithShape="1">
          <a:blip r:embed="rId3">
            <a:alphaModFix/>
          </a:blip>
          <a:srcRect/>
          <a:stretch/>
        </p:blipFill>
        <p:spPr>
          <a:xfrm>
            <a:off x="5529658" y="1"/>
            <a:ext cx="3614336"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9"/>
          <p:cNvSpPr txBox="1">
            <a:spLocks noGrp="1"/>
          </p:cNvSpPr>
          <p:nvPr>
            <p:ph type="title"/>
          </p:nvPr>
        </p:nvSpPr>
        <p:spPr>
          <a:xfrm>
            <a:off x="568689" y="-194885"/>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Frayer Model</a:t>
            </a:r>
            <a:endParaRPr dirty="0"/>
          </a:p>
        </p:txBody>
      </p:sp>
      <p:sp>
        <p:nvSpPr>
          <p:cNvPr id="109" name="Google Shape;109;p9"/>
          <p:cNvSpPr txBox="1">
            <a:spLocks noGrp="1"/>
          </p:cNvSpPr>
          <p:nvPr>
            <p:ph type="body" idx="4294967295"/>
          </p:nvPr>
        </p:nvSpPr>
        <p:spPr>
          <a:xfrm>
            <a:off x="522781" y="924000"/>
            <a:ext cx="7886700" cy="4067100"/>
          </a:xfrm>
          <a:prstGeom prst="rect">
            <a:avLst/>
          </a:prstGeom>
          <a:noFill/>
          <a:ln>
            <a:noFill/>
          </a:ln>
        </p:spPr>
        <p:txBody>
          <a:bodyPr spcFirstLastPara="1" wrap="square" lIns="91425" tIns="45700" rIns="91425" bIns="45700" anchor="t" anchorCtr="0">
            <a:noAutofit/>
          </a:bodyPr>
          <a:lstStyle/>
          <a:p>
            <a:pPr marL="457200" lvl="0" indent="-393192" algn="l" rtl="0">
              <a:lnSpc>
                <a:spcPct val="100000"/>
              </a:lnSpc>
              <a:spcAft>
                <a:spcPts val="0"/>
              </a:spcAft>
              <a:buSzPts val="2500"/>
              <a:buChar char="●"/>
            </a:pPr>
            <a:r>
              <a:rPr lang="en-US" sz="2300" dirty="0"/>
              <a:t>Write the term “paternalism” in the </a:t>
            </a:r>
            <a:r>
              <a:rPr lang="en-US" sz="2300" dirty="0">
                <a:solidFill>
                  <a:srgbClr val="275781"/>
                </a:solidFill>
              </a:rPr>
              <a:t>center </a:t>
            </a:r>
            <a:r>
              <a:rPr lang="en-US" sz="2300" dirty="0"/>
              <a:t>of the oval. </a:t>
            </a:r>
            <a:endParaRPr sz="2300" dirty="0"/>
          </a:p>
          <a:p>
            <a:pPr marL="457200" lvl="0" indent="-393192" algn="l" rtl="0">
              <a:lnSpc>
                <a:spcPct val="100000"/>
              </a:lnSpc>
              <a:spcAft>
                <a:spcPts val="0"/>
              </a:spcAft>
              <a:buSzPts val="2500"/>
              <a:buChar char="●"/>
            </a:pPr>
            <a:r>
              <a:rPr lang="en-US" sz="2300" dirty="0"/>
              <a:t>In the </a:t>
            </a:r>
            <a:r>
              <a:rPr lang="en-US" sz="2300" dirty="0">
                <a:solidFill>
                  <a:srgbClr val="275781"/>
                </a:solidFill>
              </a:rPr>
              <a:t>upper left corner</a:t>
            </a:r>
            <a:r>
              <a:rPr lang="en-US" sz="2300" dirty="0"/>
              <a:t>, create a definition for the term.</a:t>
            </a:r>
            <a:endParaRPr sz="2300" dirty="0"/>
          </a:p>
          <a:p>
            <a:pPr marL="457200" lvl="0" indent="-393192" algn="l" rtl="0">
              <a:lnSpc>
                <a:spcPct val="100000"/>
              </a:lnSpc>
              <a:spcAft>
                <a:spcPts val="0"/>
              </a:spcAft>
              <a:buSzPts val="2500"/>
              <a:buChar char="●"/>
            </a:pPr>
            <a:r>
              <a:rPr lang="en-US" sz="2300" dirty="0"/>
              <a:t>In the </a:t>
            </a:r>
            <a:r>
              <a:rPr lang="en-US" sz="2300" dirty="0">
                <a:solidFill>
                  <a:srgbClr val="275781"/>
                </a:solidFill>
              </a:rPr>
              <a:t>upper right corner</a:t>
            </a:r>
            <a:r>
              <a:rPr lang="en-US" sz="2300" dirty="0"/>
              <a:t>, list the characteristics of paternalism.</a:t>
            </a:r>
            <a:endParaRPr sz="2300" dirty="0"/>
          </a:p>
          <a:p>
            <a:pPr marL="914400" lvl="1" indent="-356616" algn="l" rtl="0">
              <a:lnSpc>
                <a:spcPct val="100000"/>
              </a:lnSpc>
              <a:spcAft>
                <a:spcPts val="0"/>
              </a:spcAft>
              <a:buSzPts val="2300"/>
              <a:buChar char="o"/>
            </a:pPr>
            <a:r>
              <a:rPr lang="en-US" sz="2300" dirty="0"/>
              <a:t>Think about adjectives that could be used to describe paternalism.</a:t>
            </a:r>
            <a:endParaRPr sz="2300" dirty="0"/>
          </a:p>
          <a:p>
            <a:pPr marL="457200" lvl="0" indent="-393192" algn="l" rtl="0">
              <a:lnSpc>
                <a:spcPct val="100000"/>
              </a:lnSpc>
              <a:spcAft>
                <a:spcPts val="0"/>
              </a:spcAft>
              <a:buSzPts val="2500"/>
              <a:buChar char="●"/>
            </a:pPr>
            <a:r>
              <a:rPr lang="en-US" sz="2300" dirty="0"/>
              <a:t>In the </a:t>
            </a:r>
            <a:r>
              <a:rPr lang="en-US" sz="2300" dirty="0">
                <a:solidFill>
                  <a:srgbClr val="275781"/>
                </a:solidFill>
              </a:rPr>
              <a:t>lower right corner</a:t>
            </a:r>
            <a:r>
              <a:rPr lang="en-US" sz="2300" dirty="0"/>
              <a:t>, write at least two examples of paternalism.</a:t>
            </a:r>
            <a:endParaRPr sz="2300" dirty="0"/>
          </a:p>
          <a:p>
            <a:pPr marL="457200" lvl="0" indent="-393192" algn="l" rtl="0">
              <a:lnSpc>
                <a:spcPct val="100000"/>
              </a:lnSpc>
              <a:spcAft>
                <a:spcPts val="0"/>
              </a:spcAft>
              <a:buSzPts val="2500"/>
              <a:buChar char="●"/>
            </a:pPr>
            <a:r>
              <a:rPr lang="en-US" sz="2300" dirty="0"/>
              <a:t>In the </a:t>
            </a:r>
            <a:r>
              <a:rPr lang="en-US" sz="2300" dirty="0">
                <a:solidFill>
                  <a:srgbClr val="275781"/>
                </a:solidFill>
              </a:rPr>
              <a:t>lower left corner</a:t>
            </a:r>
            <a:r>
              <a:rPr lang="en-US" sz="2300" dirty="0"/>
              <a:t>, create a visual that illustrates paternalism.</a:t>
            </a:r>
            <a:endParaRPr sz="2300" dirty="0"/>
          </a:p>
        </p:txBody>
      </p:sp>
      <p:pic>
        <p:nvPicPr>
          <p:cNvPr id="110" name="Google Shape;110;p9"/>
          <p:cNvPicPr preferRelativeResize="0"/>
          <p:nvPr/>
        </p:nvPicPr>
        <p:blipFill>
          <a:blip r:embed="rId3">
            <a:alphaModFix/>
          </a:blip>
          <a:stretch>
            <a:fillRect/>
          </a:stretch>
        </p:blipFill>
        <p:spPr>
          <a:xfrm>
            <a:off x="7712439" y="152401"/>
            <a:ext cx="1297536" cy="771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114"/>
        <p:cNvGrpSpPr/>
        <p:nvPr/>
      </p:nvGrpSpPr>
      <p:grpSpPr>
        <a:xfrm>
          <a:off x="0" y="0"/>
          <a:ext cx="0" cy="0"/>
          <a:chOff x="0" y="0"/>
          <a:chExt cx="0" cy="0"/>
        </a:xfrm>
      </p:grpSpPr>
      <p:sp>
        <p:nvSpPr>
          <p:cNvPr id="115" name="Google Shape;115;g3f6fabe08fb_0_7"/>
          <p:cNvSpPr txBox="1">
            <a:spLocks noGrp="1"/>
          </p:cNvSpPr>
          <p:nvPr>
            <p:ph type="title"/>
          </p:nvPr>
        </p:nvSpPr>
        <p:spPr>
          <a:xfrm>
            <a:off x="628650" y="117412"/>
            <a:ext cx="7886700" cy="993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1400"/>
              <a:buNone/>
            </a:pPr>
            <a:r>
              <a:rPr lang="en-US" dirty="0"/>
              <a:t>Frayer Model</a:t>
            </a:r>
            <a:endParaRPr dirty="0"/>
          </a:p>
        </p:txBody>
      </p:sp>
      <p:pic>
        <p:nvPicPr>
          <p:cNvPr id="116" name="Google Shape;116;g3f6fabe08fb_0_7"/>
          <p:cNvPicPr preferRelativeResize="0"/>
          <p:nvPr/>
        </p:nvPicPr>
        <p:blipFill>
          <a:blip r:embed="rId3">
            <a:alphaModFix/>
          </a:blip>
          <a:stretch>
            <a:fillRect/>
          </a:stretch>
        </p:blipFill>
        <p:spPr>
          <a:xfrm>
            <a:off x="7562175" y="152400"/>
            <a:ext cx="1447800" cy="923925"/>
          </a:xfrm>
          <a:prstGeom prst="rect">
            <a:avLst/>
          </a:prstGeom>
          <a:noFill/>
          <a:ln>
            <a:noFill/>
          </a:ln>
        </p:spPr>
      </p:pic>
      <p:pic>
        <p:nvPicPr>
          <p:cNvPr id="117" name="Google Shape;117;g3f6fabe08fb_0_7"/>
          <p:cNvPicPr preferRelativeResize="0"/>
          <p:nvPr/>
        </p:nvPicPr>
        <p:blipFill>
          <a:blip r:embed="rId4">
            <a:alphaModFix/>
          </a:blip>
          <a:stretch>
            <a:fillRect/>
          </a:stretch>
        </p:blipFill>
        <p:spPr>
          <a:xfrm>
            <a:off x="1624469" y="1313497"/>
            <a:ext cx="5895062" cy="35701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2"/>
          <p:cNvSpPr txBox="1">
            <a:spLocks noGrp="1"/>
          </p:cNvSpPr>
          <p:nvPr>
            <p:ph type="title"/>
          </p:nvPr>
        </p:nvSpPr>
        <p:spPr>
          <a:xfrm>
            <a:off x="754063" y="4329113"/>
            <a:ext cx="7635875" cy="573087"/>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50000"/>
              </a:lnSpc>
              <a:spcBef>
                <a:spcPts val="0"/>
              </a:spcBef>
              <a:spcAft>
                <a:spcPts val="0"/>
              </a:spcAft>
              <a:buSzPts val="2000"/>
              <a:buNone/>
            </a:pPr>
            <a:r>
              <a:rPr lang="en-US" u="sng">
                <a:hlinkClick r:id="rId3"/>
              </a:rPr>
              <a:t>Andrew Jackson: 7th President of the United States | Biography</a:t>
            </a:r>
            <a:endParaRPr/>
          </a:p>
        </p:txBody>
      </p:sp>
      <p:pic>
        <p:nvPicPr>
          <p:cNvPr id="123" name="Google Shape;123;p12" descr="Take a look inside the controversial presidency of the man known as the first &quot;frontier&quot; president.&#10;&#10;#Biography&#10;&#10;Don't miss a video! Subscribe NOW: https://www.youtube.com/c/Biography?sub_confirmation=1&#10;&#10;ABOUT BIOGRAPHY:&#10;Biography highlights newsworthy personalities and events with compelling and surprising points-of-view, telling the true stories from some of the most accomplished non-fiction storytellers of our time.&#10;&#10;FOLLOW BIOGRAPHY:&#10;Website: https://www.biography.com/&#10;Biography Facebook: https://www.facebook.com/Biography/&#10;Biography Instagram: https://instagram.com/biography?igshid=ZDg1NjBiNjg=&#10;Biography X: https://twitter.com/biography&#10;&#10;FOLLOW A&amp;E:&#10;Website: https://www.aetv.com/ &#10;A&amp;E Facebook: https://www.facebook.com/AETV &#10;A&amp;E Instagram: https://www.instagram.com/aetv/ &#10;A&amp;E TikTok: https://www.tiktok.com/@aetv &#10;A&amp;E Twitter: https://twitter.com/AETV &#10;A&amp;E YouTube: https://www.youtube.com/user/aetv &#10;Watch Full Episodes: https://www.aetv.com/videos &#10;&#10;Copyright Notice: This video and my YouTube channel contain dialog, music, and images that are property of Biography. You are authorized to share the video link and channel, and embed this video in your website or others as long as a link back to my YouTube Channel is provided. &#10;&#10;©  2025 Biography&#10;&#10;Andrew Jackson: 7th President of the United States | Biography&#10;https://www.youtube.com/c/Biography" title="Andrew Jackson: 7th President of the United States | Biography">
            <a:hlinkClick r:id="rId4"/>
          </p:cNvPr>
          <p:cNvPicPr preferRelativeResize="0"/>
          <p:nvPr/>
        </p:nvPicPr>
        <p:blipFill>
          <a:blip r:embed="rId5">
            <a:alphaModFix/>
          </a:blip>
          <a:stretch>
            <a:fillRect/>
          </a:stretch>
        </p:blipFill>
        <p:spPr>
          <a:xfrm>
            <a:off x="1187550" y="521600"/>
            <a:ext cx="6768925" cy="38075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10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3f6fabe08fb_0_13"/>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Stop and Jot</a:t>
            </a:r>
            <a:endParaRPr dirty="0"/>
          </a:p>
        </p:txBody>
      </p:sp>
      <p:sp>
        <p:nvSpPr>
          <p:cNvPr id="129" name="Google Shape;129;g3f6fabe08fb_0_13"/>
          <p:cNvSpPr txBox="1">
            <a:spLocks noGrp="1"/>
          </p:cNvSpPr>
          <p:nvPr>
            <p:ph type="body" idx="1"/>
          </p:nvPr>
        </p:nvSpPr>
        <p:spPr>
          <a:prstGeom prst="rect">
            <a:avLst/>
          </a:prstGeom>
        </p:spPr>
        <p:txBody>
          <a:bodyPr spcFirstLastPara="1" wrap="square" lIns="91425" tIns="45700" rIns="91425" bIns="45700" anchor="t" anchorCtr="0">
            <a:noAutofit/>
          </a:bodyPr>
          <a:lstStyle/>
          <a:p>
            <a:pPr marL="457200" lvl="0" indent="-393192" algn="l" rtl="0">
              <a:spcAft>
                <a:spcPts val="0"/>
              </a:spcAft>
              <a:buSzPct val="100000"/>
              <a:buAutoNum type="arabicPeriod"/>
            </a:pPr>
            <a:r>
              <a:rPr lang="en-US" sz="2400" dirty="0"/>
              <a:t>Read the text you are assigned, stopping at the end of each paragraph to write the main ideas of that paragraph in the margin.</a:t>
            </a:r>
            <a:endParaRPr sz="2400" dirty="0"/>
          </a:p>
          <a:p>
            <a:pPr marL="457200" lvl="0" indent="-393192" algn="l" rtl="0">
              <a:spcAft>
                <a:spcPts val="0"/>
              </a:spcAft>
              <a:buSzPct val="100000"/>
              <a:buAutoNum type="arabicPeriod"/>
            </a:pPr>
            <a:r>
              <a:rPr lang="en-US" sz="2400" dirty="0"/>
              <a:t>Keep in mind your list of “</a:t>
            </a:r>
            <a:r>
              <a:rPr lang="en-US" sz="2400"/>
              <a:t>I Notice, </a:t>
            </a:r>
            <a:r>
              <a:rPr lang="en-US" sz="2400" dirty="0"/>
              <a:t>I Wonder” statements as you read.</a:t>
            </a:r>
            <a:endParaRPr sz="2400" dirty="0"/>
          </a:p>
          <a:p>
            <a:pPr marL="457200" lvl="0" indent="-393192" algn="l" rtl="0">
              <a:spcAft>
                <a:spcPts val="0"/>
              </a:spcAft>
              <a:buSzPct val="100000"/>
              <a:buAutoNum type="arabicPeriod"/>
            </a:pPr>
            <a:r>
              <a:rPr lang="en-US" sz="2400" dirty="0"/>
              <a:t>When finished, review your notes with your partner.</a:t>
            </a:r>
            <a:endParaRPr sz="2400" dirty="0"/>
          </a:p>
          <a:p>
            <a:pPr marL="457200" lvl="0" indent="-393192" algn="l" rtl="0">
              <a:spcAft>
                <a:spcPts val="0"/>
              </a:spcAft>
              <a:buSzPct val="100000"/>
              <a:buAutoNum type="arabicPeriod"/>
            </a:pPr>
            <a:r>
              <a:rPr lang="en-US" sz="2400" dirty="0"/>
              <a:t>Add to your notes as needed, based on your discussion.</a:t>
            </a:r>
            <a:endParaRPr sz="2400" dirty="0"/>
          </a:p>
          <a:p>
            <a:pPr marL="457200" lvl="0" indent="-393192" algn="l" rtl="0">
              <a:spcAft>
                <a:spcPts val="0"/>
              </a:spcAft>
              <a:buSzPct val="100000"/>
              <a:buAutoNum type="arabicPeriod"/>
            </a:pPr>
            <a:r>
              <a:rPr lang="en-US" sz="24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Be ready to share.</a:t>
            </a:r>
            <a:endParaRPr sz="2400" dirty="0"/>
          </a:p>
          <a:p>
            <a:pPr marL="0" lvl="0" indent="-393192" algn="l" rtl="0">
              <a:spcAft>
                <a:spcPts val="0"/>
              </a:spcAft>
              <a:buNone/>
            </a:pPr>
            <a:endParaRPr dirty="0"/>
          </a:p>
        </p:txBody>
      </p:sp>
      <p:pic>
        <p:nvPicPr>
          <p:cNvPr id="130" name="Google Shape;130;g3f6fabe08fb_0_13"/>
          <p:cNvPicPr preferRelativeResize="0"/>
          <p:nvPr/>
        </p:nvPicPr>
        <p:blipFill>
          <a:blip r:embed="rId3">
            <a:alphaModFix/>
          </a:blip>
          <a:stretch>
            <a:fillRect/>
          </a:stretch>
        </p:blipFill>
        <p:spPr>
          <a:xfrm>
            <a:off x="7819802" y="113613"/>
            <a:ext cx="1205600" cy="120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3f6fabe08fb_0_20"/>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Paired Texts H-Chart</a:t>
            </a:r>
            <a:endParaRPr dirty="0"/>
          </a:p>
        </p:txBody>
      </p:sp>
      <p:sp>
        <p:nvSpPr>
          <p:cNvPr id="136" name="Google Shape;136;g3f6fabe08fb_0_20"/>
          <p:cNvSpPr txBox="1">
            <a:spLocks noGrp="1"/>
          </p:cNvSpPr>
          <p:nvPr>
            <p:ph type="body" idx="1"/>
          </p:nvPr>
        </p:nvSpPr>
        <p:spPr>
          <a:prstGeom prst="rect">
            <a:avLst/>
          </a:prstGeom>
        </p:spPr>
        <p:txBody>
          <a:bodyPr spcFirstLastPara="1" wrap="square" lIns="91425" tIns="45700" rIns="91425" bIns="45700" anchor="t" anchorCtr="0">
            <a:noAutofit/>
          </a:bodyPr>
          <a:lstStyle/>
          <a:p>
            <a:pPr marL="457200" lvl="0" indent="-393192" algn="l" rtl="0">
              <a:spcAft>
                <a:spcPts val="0"/>
              </a:spcAft>
              <a:buSzPct val="100000"/>
              <a:buAutoNum type="arabicPeriod"/>
            </a:pPr>
            <a:r>
              <a:rPr lang="en-US" dirty="0"/>
              <a:t>Write the name of your text on the left side of your Paired Texts H-Chart. </a:t>
            </a:r>
            <a:endParaRPr dirty="0"/>
          </a:p>
          <a:p>
            <a:pPr marL="457200" lvl="0" indent="-393192" algn="l" rtl="0">
              <a:spcAft>
                <a:spcPts val="0"/>
              </a:spcAft>
              <a:buSzPct val="100000"/>
              <a:buAutoNum type="arabicPeriod"/>
            </a:pPr>
            <a:r>
              <a:rPr lang="en-US" dirty="0"/>
              <a:t>Add your combined notes to this side. </a:t>
            </a:r>
            <a:endParaRPr dirty="0"/>
          </a:p>
          <a:p>
            <a:pPr marL="457200" lvl="0" indent="-393192" algn="l" rtl="0">
              <a:spcAft>
                <a:spcPts val="0"/>
              </a:spcAft>
              <a:buSzPct val="100000"/>
              <a:buAutoNum type="arabicPeriod"/>
            </a:pPr>
            <a:r>
              <a:rPr lang="en-US" dirty="0"/>
              <a:t>Move into your new groups. You are now the “expert” on your document/text.</a:t>
            </a:r>
            <a:endParaRPr dirty="0"/>
          </a:p>
          <a:p>
            <a:pPr marL="457200" lvl="0" indent="-393192" algn="l" rtl="0">
              <a:spcAft>
                <a:spcPts val="0"/>
              </a:spcAft>
              <a:buSzPct val="100000"/>
              <a:buAutoNum type="arabicPeriod"/>
            </a:pPr>
            <a:r>
              <a:rPr lang="en-US" dirty="0"/>
              <a:t>Write the name of the other group’s text on the right side of the chart. </a:t>
            </a:r>
            <a:endParaRPr dirty="0"/>
          </a:p>
        </p:txBody>
      </p:sp>
      <p:pic>
        <p:nvPicPr>
          <p:cNvPr id="137" name="Google Shape;137;g3f6fabe08fb_0_20"/>
          <p:cNvPicPr preferRelativeResize="0"/>
          <p:nvPr/>
        </p:nvPicPr>
        <p:blipFill>
          <a:blip r:embed="rId3">
            <a:alphaModFix/>
          </a:blip>
          <a:stretch>
            <a:fillRect/>
          </a:stretch>
        </p:blipFill>
        <p:spPr>
          <a:xfrm>
            <a:off x="7423170" y="155688"/>
            <a:ext cx="1447800" cy="838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3f6fabe08fb_0_44"/>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Paired Texts H-Chart</a:t>
            </a:r>
            <a:endParaRPr dirty="0"/>
          </a:p>
        </p:txBody>
      </p:sp>
      <p:sp>
        <p:nvSpPr>
          <p:cNvPr id="143" name="Google Shape;143;g3f6fabe08fb_0_44"/>
          <p:cNvSpPr txBox="1">
            <a:spLocks noGrp="1"/>
          </p:cNvSpPr>
          <p:nvPr>
            <p:ph type="body" idx="1"/>
          </p:nvPr>
        </p:nvSpPr>
        <p:spPr>
          <a:prstGeom prst="rect">
            <a:avLst/>
          </a:prstGeom>
        </p:spPr>
        <p:txBody>
          <a:bodyPr spcFirstLastPara="1" wrap="square" lIns="91425" tIns="45700" rIns="91425" bIns="45700" anchor="t" anchorCtr="0">
            <a:noAutofit/>
          </a:bodyPr>
          <a:lstStyle/>
          <a:p>
            <a:pPr lvl="0" indent="-393192" algn="l" rtl="0">
              <a:spcAft>
                <a:spcPts val="0"/>
              </a:spcAft>
              <a:buSzPct val="100000"/>
              <a:buFont typeface="+mj-lt"/>
              <a:buAutoNum type="arabicPeriod"/>
            </a:pPr>
            <a:r>
              <a:rPr lang="en-US" sz="2000" dirty="0"/>
              <a:t>Share information from your document/text with your group. </a:t>
            </a:r>
            <a:endParaRPr sz="2000" dirty="0"/>
          </a:p>
          <a:p>
            <a:pPr lvl="1" indent="-356616" algn="l" rtl="0">
              <a:spcAft>
                <a:spcPts val="0"/>
              </a:spcAft>
              <a:buSzPct val="100000"/>
              <a:buAutoNum type="alphaLcPeriod"/>
            </a:pPr>
            <a:r>
              <a:rPr lang="en-US" sz="2000" dirty="0"/>
              <a:t>Who is the author or speaker? </a:t>
            </a:r>
            <a:endParaRPr sz="2000" dirty="0"/>
          </a:p>
          <a:p>
            <a:pPr lvl="1" indent="-356616" algn="l" rtl="0">
              <a:spcAft>
                <a:spcPts val="0"/>
              </a:spcAft>
              <a:buSzPct val="100000"/>
              <a:buAutoNum type="alphaLcPeriod"/>
            </a:pPr>
            <a:r>
              <a:rPr lang="en-US" sz="2000" dirty="0"/>
              <a:t>What is the main topic?</a:t>
            </a:r>
            <a:endParaRPr sz="2000" dirty="0"/>
          </a:p>
          <a:p>
            <a:pPr lvl="1" indent="-356616" algn="l" rtl="0">
              <a:spcAft>
                <a:spcPts val="0"/>
              </a:spcAft>
              <a:buSzPct val="100000"/>
              <a:buAutoNum type="alphaLcPeriod"/>
            </a:pPr>
            <a:r>
              <a:rPr lang="en-US" sz="2000" dirty="0"/>
              <a:t>What notes did your group make?</a:t>
            </a:r>
            <a:endParaRPr sz="2000" dirty="0"/>
          </a:p>
          <a:p>
            <a:pPr lvl="0" indent="-393192" algn="l" rtl="0">
              <a:spcAft>
                <a:spcPts val="0"/>
              </a:spcAft>
              <a:buSzPct val="100000"/>
              <a:buFont typeface="+mj-lt"/>
              <a:buAutoNum type="arabicPeriod"/>
            </a:pPr>
            <a:r>
              <a:rPr lang="en-US" sz="2000" dirty="0"/>
              <a:t>Listen to your new group members and record their ideas on your chart. </a:t>
            </a:r>
            <a:endParaRPr sz="2000" dirty="0"/>
          </a:p>
          <a:p>
            <a:pPr lvl="1" indent="-356616" algn="l" rtl="0">
              <a:spcAft>
                <a:spcPts val="0"/>
              </a:spcAft>
              <a:buSzPct val="100000"/>
              <a:buAutoNum type="alphaLcPeriod"/>
            </a:pPr>
            <a:r>
              <a:rPr lang="en-US" sz="2000" dirty="0"/>
              <a:t>What ideas are discussed? </a:t>
            </a:r>
            <a:endParaRPr sz="2000" dirty="0"/>
          </a:p>
          <a:p>
            <a:pPr lvl="1" indent="-356616" algn="l" rtl="0">
              <a:spcAft>
                <a:spcPts val="0"/>
              </a:spcAft>
              <a:buSzPct val="100000"/>
              <a:buAutoNum type="alphaLcPeriod"/>
            </a:pPr>
            <a:r>
              <a:rPr lang="en-US" sz="2000" dirty="0"/>
              <a:t>What can you learn about the ideas of each author or speaker?</a:t>
            </a:r>
            <a:endParaRPr sz="2000" dirty="0"/>
          </a:p>
          <a:p>
            <a:pPr lvl="0" indent="-393192" algn="l" rtl="0">
              <a:spcAft>
                <a:spcPts val="0"/>
              </a:spcAft>
              <a:buSzPct val="100000"/>
              <a:buFont typeface="+mj-lt"/>
              <a:buAutoNum type="arabicPeriod"/>
            </a:pPr>
            <a:r>
              <a:rPr lang="en-US" sz="2000" dirty="0"/>
              <a:t>Add notes to the right side of your chart. </a:t>
            </a:r>
            <a:endParaRPr sz="2000" dirty="0"/>
          </a:p>
        </p:txBody>
      </p:sp>
      <p:pic>
        <p:nvPicPr>
          <p:cNvPr id="2" name="Google Shape;137;g3f6fabe08fb_0_20">
            <a:extLst>
              <a:ext uri="{FF2B5EF4-FFF2-40B4-BE49-F238E27FC236}">
                <a16:creationId xmlns:a16="http://schemas.microsoft.com/office/drawing/2014/main" id="{AB9304B5-FF55-71E3-7AB2-C37FBA77816A}"/>
              </a:ext>
            </a:extLst>
          </p:cNvPr>
          <p:cNvPicPr preferRelativeResize="0"/>
          <p:nvPr/>
        </p:nvPicPr>
        <p:blipFill>
          <a:blip r:embed="rId3">
            <a:alphaModFix/>
          </a:blip>
          <a:stretch>
            <a:fillRect/>
          </a:stretch>
        </p:blipFill>
        <p:spPr>
          <a:xfrm>
            <a:off x="7423170" y="155688"/>
            <a:ext cx="1447800" cy="838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3f6fabe08fb_0_50"/>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Paired Texts H-Chart</a:t>
            </a:r>
            <a:endParaRPr dirty="0"/>
          </a:p>
        </p:txBody>
      </p:sp>
      <p:sp>
        <p:nvSpPr>
          <p:cNvPr id="150" name="Google Shape;150;g3f6fabe08fb_0_50"/>
          <p:cNvSpPr txBox="1">
            <a:spLocks noGrp="1"/>
          </p:cNvSpPr>
          <p:nvPr>
            <p:ph type="body" idx="1"/>
          </p:nvPr>
        </p:nvSpPr>
        <p:spPr>
          <a:prstGeom prst="rect">
            <a:avLst/>
          </a:prstGeom>
        </p:spPr>
        <p:txBody>
          <a:bodyPr spcFirstLastPara="1" wrap="square" lIns="91425" tIns="45700" rIns="91425" bIns="45700" anchor="t" anchorCtr="0">
            <a:noAutofit/>
          </a:bodyPr>
          <a:lstStyle/>
          <a:p>
            <a:pPr marL="457200" lvl="0" indent="-393192" algn="l" rtl="0">
              <a:spcAft>
                <a:spcPts val="0"/>
              </a:spcAft>
              <a:buSzPct val="100000"/>
              <a:buAutoNum type="arabicPeriod"/>
            </a:pPr>
            <a:r>
              <a:rPr lang="en-US" sz="2200" dirty="0"/>
              <a:t>After everyone in your group has shared, synthesize information from both sources and record it in the middle section of the chart.</a:t>
            </a:r>
            <a:endParaRPr sz="2200" dirty="0"/>
          </a:p>
          <a:p>
            <a:pPr marL="914400" lvl="1" indent="-356616" algn="l" rtl="0">
              <a:spcAft>
                <a:spcPts val="0"/>
              </a:spcAft>
              <a:buSzPts val="2300"/>
              <a:buAutoNum type="alphaLcPeriod"/>
            </a:pPr>
            <a:r>
              <a:rPr lang="en-US" sz="2200" dirty="0"/>
              <a:t>What language is being used? </a:t>
            </a:r>
            <a:endParaRPr sz="2200" dirty="0"/>
          </a:p>
          <a:p>
            <a:pPr marL="914400" lvl="1" indent="-356616" algn="l" rtl="0">
              <a:spcAft>
                <a:spcPts val="0"/>
              </a:spcAft>
              <a:buSzPts val="2300"/>
              <a:buAutoNum type="alphaLcPeriod"/>
            </a:pPr>
            <a:r>
              <a:rPr lang="en-US" sz="2200" dirty="0"/>
              <a:t>Are there terms being used by both, and if so, are they being used in the same way?</a:t>
            </a:r>
            <a:endParaRPr sz="2200" dirty="0"/>
          </a:p>
          <a:p>
            <a:pPr marL="914400" lvl="1" indent="-356616" algn="l" rtl="0">
              <a:spcAft>
                <a:spcPts val="0"/>
              </a:spcAft>
              <a:buSzPts val="2300"/>
              <a:buAutoNum type="alphaLcPeriod"/>
            </a:pPr>
            <a:r>
              <a:rPr lang="en-US" sz="2200" dirty="0"/>
              <a:t>What is Jackson expecting to happen?</a:t>
            </a:r>
            <a:endParaRPr sz="2200" dirty="0"/>
          </a:p>
          <a:p>
            <a:pPr marL="914400" lvl="1" indent="-356616" algn="l" rtl="0">
              <a:spcAft>
                <a:spcPts val="0"/>
              </a:spcAft>
              <a:buSzPts val="2300"/>
              <a:buAutoNum type="alphaLcPeriod"/>
            </a:pPr>
            <a:r>
              <a:rPr lang="en-US" sz="2200" dirty="0"/>
              <a:t>How are the Native Americans responding?</a:t>
            </a:r>
            <a:endParaRPr sz="2200" dirty="0"/>
          </a:p>
          <a:p>
            <a:pPr marL="457200" lvl="0" indent="-393192" algn="l" rtl="0">
              <a:spcAft>
                <a:spcPts val="0"/>
              </a:spcAft>
              <a:buSzPct val="100000"/>
              <a:buAutoNum type="arabicPeriod"/>
            </a:pPr>
            <a:r>
              <a:rPr lang="en-US" sz="2200" dirty="0"/>
              <a:t>What have you learned from reading these two texts together? </a:t>
            </a:r>
            <a:endParaRPr sz="2200" dirty="0"/>
          </a:p>
        </p:txBody>
      </p:sp>
      <p:pic>
        <p:nvPicPr>
          <p:cNvPr id="2" name="Google Shape;137;g3f6fabe08fb_0_20">
            <a:extLst>
              <a:ext uri="{FF2B5EF4-FFF2-40B4-BE49-F238E27FC236}">
                <a16:creationId xmlns:a16="http://schemas.microsoft.com/office/drawing/2014/main" id="{5BC5556C-EFB7-B7D1-629D-0F4AF8A6DF45}"/>
              </a:ext>
            </a:extLst>
          </p:cNvPr>
          <p:cNvPicPr preferRelativeResize="0"/>
          <p:nvPr/>
        </p:nvPicPr>
        <p:blipFill>
          <a:blip r:embed="rId3">
            <a:alphaModFix/>
          </a:blip>
          <a:stretch>
            <a:fillRect/>
          </a:stretch>
        </p:blipFill>
        <p:spPr>
          <a:xfrm>
            <a:off x="7423170" y="155688"/>
            <a:ext cx="1447800" cy="838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3f6fabe08fb_0_27"/>
          <p:cNvSpPr/>
          <p:nvPr/>
        </p:nvSpPr>
        <p:spPr>
          <a:xfrm>
            <a:off x="548550" y="2416909"/>
            <a:ext cx="8046895" cy="1057200"/>
          </a:xfrm>
          <a:prstGeom prst="roundRect">
            <a:avLst>
              <a:gd name="adj" fmla="val 16667"/>
            </a:avLst>
          </a:prstGeom>
          <a:solidFill>
            <a:srgbClr val="275781"/>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7" name="Google Shape;157;g3f6fabe08fb_0_27"/>
          <p:cNvSpPr txBox="1">
            <a:spLocks noGrp="1"/>
          </p:cNvSpPr>
          <p:nvPr>
            <p:ph type="title"/>
          </p:nvPr>
        </p:nvSpPr>
        <p:spPr>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POMS</a:t>
            </a:r>
            <a:endParaRPr dirty="0"/>
          </a:p>
        </p:txBody>
      </p:sp>
      <p:sp>
        <p:nvSpPr>
          <p:cNvPr id="158" name="Google Shape;158;g3f6fabe08fb_0_27"/>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sz="2200" dirty="0"/>
              <a:t>Consider all of the primary sources from this lesson and respond to the following question:</a:t>
            </a:r>
            <a:endParaRPr sz="2200" dirty="0"/>
          </a:p>
          <a:p>
            <a:pPr marL="0" lvl="0" indent="0" algn="l" rtl="0">
              <a:spcBef>
                <a:spcPts val="520"/>
              </a:spcBef>
              <a:spcAft>
                <a:spcPts val="0"/>
              </a:spcAft>
              <a:buNone/>
            </a:pPr>
            <a:endParaRPr sz="2200" dirty="0"/>
          </a:p>
          <a:p>
            <a:pPr marL="0" lvl="0" indent="0" algn="l" rtl="0">
              <a:spcBef>
                <a:spcPts val="520"/>
              </a:spcBef>
              <a:spcAft>
                <a:spcPts val="0"/>
              </a:spcAft>
              <a:buNone/>
            </a:pPr>
            <a:r>
              <a:rPr lang="en-US" sz="2200" dirty="0">
                <a:solidFill>
                  <a:schemeClr val="bg1"/>
                </a:solidFill>
              </a:rPr>
              <a:t>“What connections might there be between the idea of paternalism and the policies of Andrew Jackson?”</a:t>
            </a:r>
            <a:endParaRPr sz="2200" dirty="0">
              <a:solidFill>
                <a:schemeClr val="bg1"/>
              </a:solidFill>
            </a:endParaRPr>
          </a:p>
          <a:p>
            <a:pPr marL="0" lvl="0" indent="0" algn="l" rtl="0">
              <a:spcBef>
                <a:spcPts val="520"/>
              </a:spcBef>
              <a:spcAft>
                <a:spcPts val="0"/>
              </a:spcAft>
              <a:buNone/>
            </a:pPr>
            <a:endParaRPr sz="2200" dirty="0">
              <a:solidFill>
                <a:schemeClr val="bg1"/>
              </a:solidFill>
            </a:endParaRPr>
          </a:p>
          <a:p>
            <a:pPr marL="0" lvl="0" indent="0" algn="l" rtl="0">
              <a:spcBef>
                <a:spcPts val="520"/>
              </a:spcBef>
              <a:spcAft>
                <a:spcPts val="0"/>
              </a:spcAft>
              <a:buNone/>
            </a:pPr>
            <a:r>
              <a:rPr lang="en-US" sz="2200" dirty="0"/>
              <a:t>Write your answer on a sticky note. Think carefully about significant/important points made throughout the lesson. </a:t>
            </a:r>
            <a:endParaRPr sz="2200" dirty="0"/>
          </a:p>
          <a:p>
            <a:pPr marL="0" lvl="0" indent="0" algn="l" rtl="0">
              <a:spcBef>
                <a:spcPts val="520"/>
              </a:spcBef>
              <a:spcAft>
                <a:spcPts val="0"/>
              </a:spcAft>
              <a:buNone/>
            </a:pPr>
            <a:endParaRPr dirty="0"/>
          </a:p>
        </p:txBody>
      </p:sp>
      <p:pic>
        <p:nvPicPr>
          <p:cNvPr id="159" name="Google Shape;159;g3f6fabe08fb_0_27"/>
          <p:cNvPicPr preferRelativeResize="0"/>
          <p:nvPr/>
        </p:nvPicPr>
        <p:blipFill>
          <a:blip r:embed="rId3">
            <a:alphaModFix/>
          </a:blip>
          <a:stretch>
            <a:fillRect/>
          </a:stretch>
        </p:blipFill>
        <p:spPr>
          <a:xfrm>
            <a:off x="7981950" y="147225"/>
            <a:ext cx="1066800" cy="933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Shape 163"/>
        <p:cNvGrpSpPr/>
        <p:nvPr/>
      </p:nvGrpSpPr>
      <p:grpSpPr>
        <a:xfrm>
          <a:off x="0" y="0"/>
          <a:ext cx="0" cy="0"/>
          <a:chOff x="0" y="0"/>
          <a:chExt cx="0" cy="0"/>
        </a:xfrm>
      </p:grpSpPr>
      <p:sp>
        <p:nvSpPr>
          <p:cNvPr id="164" name="Google Shape;164;g3f6fabe08fb_0_35"/>
          <p:cNvSpPr txBox="1">
            <a:spLocks noGrp="1"/>
          </p:cNvSpPr>
          <p:nvPr>
            <p:ph type="title"/>
          </p:nvPr>
        </p:nvSpPr>
        <p:spPr>
          <a:xfrm>
            <a:off x="628650" y="274638"/>
            <a:ext cx="7886700" cy="9939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Cognitive Comics</a:t>
            </a:r>
            <a:endParaRPr dirty="0"/>
          </a:p>
        </p:txBody>
      </p:sp>
      <p:sp>
        <p:nvSpPr>
          <p:cNvPr id="165" name="Google Shape;165;g3f6fabe08fb_0_35"/>
          <p:cNvSpPr txBox="1">
            <a:spLocks noGrp="1"/>
          </p:cNvSpPr>
          <p:nvPr>
            <p:ph type="body" idx="1"/>
          </p:nvPr>
        </p:nvSpPr>
        <p:spPr>
          <a:xfrm>
            <a:off x="628650" y="1370025"/>
            <a:ext cx="6551322" cy="3262200"/>
          </a:xfrm>
          <a:prstGeom prst="rect">
            <a:avLst/>
          </a:prstGeom>
        </p:spPr>
        <p:txBody>
          <a:bodyPr spcFirstLastPara="1" wrap="square" lIns="91425" tIns="45700" rIns="91425" bIns="45700" anchor="t" anchorCtr="0">
            <a:noAutofit/>
          </a:bodyPr>
          <a:lstStyle/>
          <a:p>
            <a:pPr marL="0" lvl="0" indent="0" algn="l" rtl="0">
              <a:spcBef>
                <a:spcPts val="520"/>
              </a:spcBef>
              <a:spcAft>
                <a:spcPts val="0"/>
              </a:spcAft>
              <a:buNone/>
            </a:pPr>
            <a:r>
              <a:rPr lang="en-US" dirty="0"/>
              <a:t>Respond to the Andrew Jackson comic by creating your own from the Native American perspective. </a:t>
            </a:r>
            <a:endParaRPr dirty="0"/>
          </a:p>
          <a:p>
            <a:pPr marL="0" lvl="0" indent="0" algn="l" rtl="0">
              <a:spcBef>
                <a:spcPts val="520"/>
              </a:spcBef>
              <a:spcAft>
                <a:spcPts val="0"/>
              </a:spcAft>
              <a:buNone/>
            </a:pPr>
            <a:endParaRPr dirty="0"/>
          </a:p>
        </p:txBody>
      </p:sp>
      <p:pic>
        <p:nvPicPr>
          <p:cNvPr id="3" name="Picture 2">
            <a:extLst>
              <a:ext uri="{FF2B5EF4-FFF2-40B4-BE49-F238E27FC236}">
                <a16:creationId xmlns:a16="http://schemas.microsoft.com/office/drawing/2014/main" id="{31FB5919-0091-4324-D388-84F1AC784A07}"/>
              </a:ext>
            </a:extLst>
          </p:cNvPr>
          <p:cNvPicPr>
            <a:picLocks noChangeAspect="1"/>
          </p:cNvPicPr>
          <p:nvPr/>
        </p:nvPicPr>
        <p:blipFill>
          <a:blip r:embed="rId3"/>
          <a:stretch>
            <a:fillRect/>
          </a:stretch>
        </p:blipFill>
        <p:spPr>
          <a:xfrm>
            <a:off x="7640662" y="198783"/>
            <a:ext cx="1220973" cy="1171242"/>
          </a:xfrm>
          <a:prstGeom prst="rect">
            <a:avLst/>
          </a:prstGeom>
        </p:spPr>
      </p:pic>
    </p:spTree>
  </p:cSld>
  <p:clrMapOvr>
    <a:masterClrMapping/>
  </p:clrMapOvr>
</p:sld>
</file>

<file path=ppt/theme/theme1.xml><?xml version="1.0" encoding="utf-8"?>
<a:theme xmlns:a="http://schemas.openxmlformats.org/drawingml/2006/main" name="Custom Design">
  <a:themeElements>
    <a:clrScheme name="LEARN 2025">
      <a:dk1>
        <a:srgbClr val="000000"/>
      </a:dk1>
      <a:lt1>
        <a:srgbClr val="FFFFFF"/>
      </a:lt1>
      <a:dk2>
        <a:srgbClr val="595959"/>
      </a:dk2>
      <a:lt2>
        <a:srgbClr val="EEEEEE"/>
      </a:lt2>
      <a:accent1>
        <a:srgbClr val="285782"/>
      </a:accent1>
      <a:accent2>
        <a:srgbClr val="008CC9"/>
      </a:accent2>
      <a:accent3>
        <a:srgbClr val="971D20"/>
      </a:accent3>
      <a:accent4>
        <a:srgbClr val="E8BF3C"/>
      </a:accent4>
      <a:accent5>
        <a:srgbClr val="D30F7F"/>
      </a:accent5>
      <a:accent6>
        <a:srgbClr val="FFFFFF"/>
      </a:accent6>
      <a:hlink>
        <a:srgbClr val="288AC3"/>
      </a:hlink>
      <a:folHlink>
        <a:srgbClr val="288AC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888</Words>
  <Application>Microsoft Office PowerPoint</Application>
  <PresentationFormat>On-screen Show (16:9)</PresentationFormat>
  <Paragraphs>70</Paragraphs>
  <Slides>15</Slides>
  <Notes>15</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Courier New</vt:lpstr>
      <vt:lpstr>NTR</vt:lpstr>
      <vt:lpstr>Times New Roman</vt:lpstr>
      <vt:lpstr>Custom Design</vt:lpstr>
      <vt:lpstr>PowerPoint Presentation</vt:lpstr>
      <vt:lpstr>As Long as Grass Grows</vt:lpstr>
      <vt:lpstr>Essential Questions</vt:lpstr>
      <vt:lpstr>Learning Objectives</vt:lpstr>
      <vt:lpstr>I Notice, I Wonder</vt:lpstr>
      <vt:lpstr>Andrew Jackson  Political Cartoon </vt:lpstr>
      <vt:lpstr>Frayer Model</vt:lpstr>
      <vt:lpstr>Frayer Model</vt:lpstr>
      <vt:lpstr>Andrew Jackson: 7th President of the United States | Biography</vt:lpstr>
      <vt:lpstr>Stop and Jot</vt:lpstr>
      <vt:lpstr>Paired Texts H-Chart</vt:lpstr>
      <vt:lpstr>Paired Texts H-Chart</vt:lpstr>
      <vt:lpstr>Paired Texts H-Chart</vt:lpstr>
      <vt:lpstr>POMS</vt:lpstr>
      <vt:lpstr>Cognitive Comics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Long as Grass  Grows</dc:title>
  <dc:subject/>
  <dc:creator>K20 Center</dc:creator>
  <cp:keywords/>
  <dc:description/>
  <cp:lastModifiedBy>McLeod Porter, Delma</cp:lastModifiedBy>
  <cp:revision>4</cp:revision>
  <dcterms:modified xsi:type="dcterms:W3CDTF">2026-09-24T17:01:10Z</dcterms:modified>
  <cp:category/>
</cp:coreProperties>
</file>