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Lst>
  <p:sldIdLst>
    <p:sldId id="256" r:id="rId2"/>
    <p:sldId id="257" r:id="rId3"/>
    <p:sldId id="258" r:id="rId4"/>
    <p:sldId id="259" r:id="rId5"/>
    <p:sldId id="260" r:id="rId6"/>
    <p:sldId id="262" r:id="rId7"/>
    <p:sldId id="266" r:id="rId8"/>
    <p:sldId id="265"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7" autoAdjust="0"/>
    <p:restoredTop sz="94660"/>
  </p:normalViewPr>
  <p:slideViewPr>
    <p:cSldViewPr snapToGrid="0" showGuides="1">
      <p:cViewPr varScale="1">
        <p:scale>
          <a:sx n="132" d="100"/>
          <a:sy n="132" d="100"/>
        </p:scale>
        <p:origin x="1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1472295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a:extLst>
              <a:ext uri="{FF2B5EF4-FFF2-40B4-BE49-F238E27FC236}">
                <a16:creationId xmlns:a16="http://schemas.microsoft.com/office/drawing/2014/main" id="{A885A5F4-BF8A-D14B-9D6F-04FC9576212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0" name="Picture 9">
            <a:extLst>
              <a:ext uri="{FF2B5EF4-FFF2-40B4-BE49-F238E27FC236}">
                <a16:creationId xmlns:a16="http://schemas.microsoft.com/office/drawing/2014/main" id="{D0E19811-B19E-BF43-AC0C-6D47A5A067B2}"/>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331042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Edit Master text styles</a:t>
            </a:r>
          </a:p>
        </p:txBody>
      </p:sp>
      <p:pic>
        <p:nvPicPr>
          <p:cNvPr id="7" name="Picture 6">
            <a:extLst>
              <a:ext uri="{FF2B5EF4-FFF2-40B4-BE49-F238E27FC236}">
                <a16:creationId xmlns:a16="http://schemas.microsoft.com/office/drawing/2014/main" id="{D49CFC92-F4E3-F442-AAFD-2F57B464702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8" name="Picture 7">
            <a:extLst>
              <a:ext uri="{FF2B5EF4-FFF2-40B4-BE49-F238E27FC236}">
                <a16:creationId xmlns:a16="http://schemas.microsoft.com/office/drawing/2014/main" id="{D0D38B05-6D1C-0142-8B1F-5428DBB19EC0}"/>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991857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281778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pic>
        <p:nvPicPr>
          <p:cNvPr id="6" name="Picture 5">
            <a:extLst>
              <a:ext uri="{FF2B5EF4-FFF2-40B4-BE49-F238E27FC236}">
                <a16:creationId xmlns:a16="http://schemas.microsoft.com/office/drawing/2014/main" id="{E4A53BEA-8A0A-8649-9D3F-9FC7DDBDA522}"/>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0452462F-32C3-CB42-948B-949C21499BA2}"/>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131031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pic>
        <p:nvPicPr>
          <p:cNvPr id="6" name="Picture 5">
            <a:extLst>
              <a:ext uri="{FF2B5EF4-FFF2-40B4-BE49-F238E27FC236}">
                <a16:creationId xmlns:a16="http://schemas.microsoft.com/office/drawing/2014/main" id="{0B393F60-7A3E-274E-8D93-086BBF9AE4A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B91885B2-D9F2-F04F-ACD3-7AEAC01F813C}"/>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987788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pic>
        <p:nvPicPr>
          <p:cNvPr id="6" name="Picture 5">
            <a:extLst>
              <a:ext uri="{FF2B5EF4-FFF2-40B4-BE49-F238E27FC236}">
                <a16:creationId xmlns:a16="http://schemas.microsoft.com/office/drawing/2014/main" id="{3872449F-527D-6B48-89A1-1594E1DE8FF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59BAF11A-4B72-7148-B769-AA35B20CA829}"/>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05766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8" name="Picture 7">
            <a:extLst>
              <a:ext uri="{FF2B5EF4-FFF2-40B4-BE49-F238E27FC236}">
                <a16:creationId xmlns:a16="http://schemas.microsoft.com/office/drawing/2014/main" id="{504CE92C-B8BB-BD49-9285-3D0F418DCA2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0" name="Picture 9">
            <a:extLst>
              <a:ext uri="{FF2B5EF4-FFF2-40B4-BE49-F238E27FC236}">
                <a16:creationId xmlns:a16="http://schemas.microsoft.com/office/drawing/2014/main" id="{C89FA4D4-BBA1-FF44-AE33-B604AC5CEDA0}"/>
              </a:ext>
            </a:extLst>
          </p:cNvPr>
          <p:cNvPicPr>
            <a:picLocks noChangeAspect="1"/>
          </p:cNvPicPr>
          <p:nvPr/>
        </p:nvPicPr>
        <p:blipFill>
          <a:blip r:embed="rId4">
            <a:alphaModFix amt="70000"/>
            <a:duotone>
              <a:prstClr val="black"/>
              <a:schemeClr val="accent6">
                <a:tint val="45000"/>
                <a:satMod val="400000"/>
              </a:schemeClr>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504737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a:extLst>
              <a:ext uri="{FF2B5EF4-FFF2-40B4-BE49-F238E27FC236}">
                <a16:creationId xmlns:a16="http://schemas.microsoft.com/office/drawing/2014/main" id="{74192C27-2A33-314D-B619-CA411A64D95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8" name="Picture 7">
            <a:extLst>
              <a:ext uri="{FF2B5EF4-FFF2-40B4-BE49-F238E27FC236}">
                <a16:creationId xmlns:a16="http://schemas.microsoft.com/office/drawing/2014/main" id="{322A26B6-98A0-C24A-A70D-BDC5E53E1A55}"/>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130710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pic>
        <p:nvPicPr>
          <p:cNvPr id="6" name="Picture 5">
            <a:extLst>
              <a:ext uri="{FF2B5EF4-FFF2-40B4-BE49-F238E27FC236}">
                <a16:creationId xmlns:a16="http://schemas.microsoft.com/office/drawing/2014/main" id="{A87C7EAB-20D0-9A40-80CA-9ECE01EFDF7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9" name="Picture 8">
            <a:extLst>
              <a:ext uri="{FF2B5EF4-FFF2-40B4-BE49-F238E27FC236}">
                <a16:creationId xmlns:a16="http://schemas.microsoft.com/office/drawing/2014/main" id="{98993510-FC2F-ED4D-B611-288044738252}"/>
              </a:ext>
            </a:extLst>
          </p:cNvPr>
          <p:cNvPicPr>
            <a:picLocks noChangeAspect="1"/>
          </p:cNvPicPr>
          <p:nvPr/>
        </p:nvPicPr>
        <p:blipFill>
          <a:blip r:embed="rId3">
            <a:alphaModFix amt="70000"/>
            <a:duotone>
              <a:prstClr val="black"/>
              <a:schemeClr val="accent5">
                <a:tint val="45000"/>
                <a:satMod val="400000"/>
              </a:schemeClr>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079158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a:extLst>
              <a:ext uri="{FF2B5EF4-FFF2-40B4-BE49-F238E27FC236}">
                <a16:creationId xmlns:a16="http://schemas.microsoft.com/office/drawing/2014/main" id="{630690C0-0156-AE47-8E6A-59D45A4A1CD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1" name="Picture 10">
            <a:extLst>
              <a:ext uri="{FF2B5EF4-FFF2-40B4-BE49-F238E27FC236}">
                <a16:creationId xmlns:a16="http://schemas.microsoft.com/office/drawing/2014/main" id="{83B6A178-0A02-614E-9340-192D3E2BE1AE}"/>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5302837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a:extLst>
              <a:ext uri="{FF2B5EF4-FFF2-40B4-BE49-F238E27FC236}">
                <a16:creationId xmlns:a16="http://schemas.microsoft.com/office/drawing/2014/main" id="{E194DE9C-DEC9-8B4A-B3EE-841CE1BF7EF2}"/>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1" name="Picture 10">
            <a:extLst>
              <a:ext uri="{FF2B5EF4-FFF2-40B4-BE49-F238E27FC236}">
                <a16:creationId xmlns:a16="http://schemas.microsoft.com/office/drawing/2014/main" id="{6F0A6CD8-6B59-A149-8179-A8971E0D7430}"/>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73004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5" name="Picture 4">
            <a:extLst>
              <a:ext uri="{FF2B5EF4-FFF2-40B4-BE49-F238E27FC236}">
                <a16:creationId xmlns:a16="http://schemas.microsoft.com/office/drawing/2014/main" id="{BA8CCD81-4D18-C746-AE1D-4736A49750A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6" name="Picture 5">
            <a:extLst>
              <a:ext uri="{FF2B5EF4-FFF2-40B4-BE49-F238E27FC236}">
                <a16:creationId xmlns:a16="http://schemas.microsoft.com/office/drawing/2014/main" id="{27ED3592-433A-5444-B68E-64A910B37A80}"/>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984893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4B5778-6310-2945-9054-218FA934934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5" name="Picture 4">
            <a:extLst>
              <a:ext uri="{FF2B5EF4-FFF2-40B4-BE49-F238E27FC236}">
                <a16:creationId xmlns:a16="http://schemas.microsoft.com/office/drawing/2014/main" id="{8AFCC0BC-60ED-5947-A7FC-1EBA55B9078D}"/>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3095597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41C54-AE40-FE41-8FC1-A36F7470790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5" name="Picture 4">
            <a:extLst>
              <a:ext uri="{FF2B5EF4-FFF2-40B4-BE49-F238E27FC236}">
                <a16:creationId xmlns:a16="http://schemas.microsoft.com/office/drawing/2014/main" id="{9E2493A0-85EF-4E46-A966-208233E39FC3}"/>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735570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787996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scholastic.com/browse/article.jsp?id=3752034"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oneworldoneocean.com/blog/entry/plastics-breakdown-an-infographic"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265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3160-461D-4C40-8210-E49CFEEB5004}"/>
              </a:ext>
            </a:extLst>
          </p:cNvPr>
          <p:cNvSpPr>
            <a:spLocks noGrp="1"/>
          </p:cNvSpPr>
          <p:nvPr>
            <p:ph type="ctrTitle"/>
          </p:nvPr>
        </p:nvSpPr>
        <p:spPr/>
        <p:txBody>
          <a:bodyPr/>
          <a:lstStyle/>
          <a:p>
            <a:r>
              <a:rPr lang="en-US" dirty="0"/>
              <a:t>DOWNSTREAM</a:t>
            </a:r>
          </a:p>
        </p:txBody>
      </p:sp>
      <p:sp>
        <p:nvSpPr>
          <p:cNvPr id="3" name="Subtitle 2">
            <a:extLst>
              <a:ext uri="{FF2B5EF4-FFF2-40B4-BE49-F238E27FC236}">
                <a16:creationId xmlns:a16="http://schemas.microsoft.com/office/drawing/2014/main" id="{3ACA4862-FEDD-47B4-8FB9-50DFD792582F}"/>
              </a:ext>
            </a:extLst>
          </p:cNvPr>
          <p:cNvSpPr>
            <a:spLocks noGrp="1"/>
          </p:cNvSpPr>
          <p:nvPr>
            <p:ph type="subTitle" idx="1"/>
          </p:nvPr>
        </p:nvSpPr>
        <p:spPr/>
        <p:txBody>
          <a:bodyPr/>
          <a:lstStyle/>
          <a:p>
            <a:r>
              <a:rPr lang="en-US" dirty="0"/>
              <a:t>How humans interact with watersheds</a:t>
            </a:r>
          </a:p>
        </p:txBody>
      </p:sp>
    </p:spTree>
    <p:extLst>
      <p:ext uri="{BB962C8B-B14F-4D97-AF65-F5344CB8AC3E}">
        <p14:creationId xmlns:p14="http://schemas.microsoft.com/office/powerpoint/2010/main" val="42422459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4913D-9F73-4DE0-925F-169D579F1E1D}"/>
              </a:ext>
            </a:extLst>
          </p:cNvPr>
          <p:cNvSpPr>
            <a:spLocks noGrp="1"/>
          </p:cNvSpPr>
          <p:nvPr>
            <p:ph type="title"/>
          </p:nvPr>
        </p:nvSpPr>
        <p:spPr/>
        <p:txBody>
          <a:bodyPr/>
          <a:lstStyle/>
          <a:p>
            <a:r>
              <a:rPr lang="en-US" dirty="0"/>
              <a:t>Think-Pair-Share	</a:t>
            </a:r>
          </a:p>
        </p:txBody>
      </p:sp>
      <p:sp>
        <p:nvSpPr>
          <p:cNvPr id="5" name="Content Placeholder 4">
            <a:extLst>
              <a:ext uri="{FF2B5EF4-FFF2-40B4-BE49-F238E27FC236}">
                <a16:creationId xmlns:a16="http://schemas.microsoft.com/office/drawing/2014/main" id="{AE702543-0BD4-4087-B3D1-ABF90F5FB3B7}"/>
              </a:ext>
            </a:extLst>
          </p:cNvPr>
          <p:cNvSpPr>
            <a:spLocks noGrp="1"/>
          </p:cNvSpPr>
          <p:nvPr>
            <p:ph idx="1"/>
          </p:nvPr>
        </p:nvSpPr>
        <p:spPr/>
        <p:txBody>
          <a:bodyPr/>
          <a:lstStyle/>
          <a:p>
            <a:r>
              <a:rPr lang="en-US" dirty="0"/>
              <a:t>Observe a model of a watershed.</a:t>
            </a:r>
          </a:p>
          <a:p>
            <a:r>
              <a:rPr lang="en-US" dirty="0"/>
              <a:t>Predict what would happen if there were pollutants (chemicals, trash, etc.) in the area that got picked up by the water.</a:t>
            </a:r>
          </a:p>
        </p:txBody>
      </p:sp>
    </p:spTree>
    <p:extLst>
      <p:ext uri="{BB962C8B-B14F-4D97-AF65-F5344CB8AC3E}">
        <p14:creationId xmlns:p14="http://schemas.microsoft.com/office/powerpoint/2010/main" val="735948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A9F8-A57D-4EE2-BF3E-4B8891C8D98D}"/>
              </a:ext>
            </a:extLst>
          </p:cNvPr>
          <p:cNvSpPr>
            <a:spLocks noGrp="1"/>
          </p:cNvSpPr>
          <p:nvPr>
            <p:ph type="title"/>
          </p:nvPr>
        </p:nvSpPr>
        <p:spPr/>
        <p:txBody>
          <a:bodyPr/>
          <a:lstStyle/>
          <a:p>
            <a:r>
              <a:rPr lang="en-US" dirty="0"/>
              <a:t>Build a Watershed</a:t>
            </a:r>
          </a:p>
        </p:txBody>
      </p:sp>
      <p:sp>
        <p:nvSpPr>
          <p:cNvPr id="3" name="Content Placeholder 2">
            <a:extLst>
              <a:ext uri="{FF2B5EF4-FFF2-40B4-BE49-F238E27FC236}">
                <a16:creationId xmlns:a16="http://schemas.microsoft.com/office/drawing/2014/main" id="{AD125BBD-91C1-4A73-A3AE-7CC48C001884}"/>
              </a:ext>
            </a:extLst>
          </p:cNvPr>
          <p:cNvSpPr>
            <a:spLocks noGrp="1"/>
          </p:cNvSpPr>
          <p:nvPr>
            <p:ph idx="1"/>
          </p:nvPr>
        </p:nvSpPr>
        <p:spPr>
          <a:xfrm>
            <a:off x="457200" y="1451610"/>
            <a:ext cx="8229600" cy="3163824"/>
          </a:xfrm>
        </p:spPr>
        <p:txBody>
          <a:bodyPr>
            <a:normAutofit fontScale="92500" lnSpcReduction="20000"/>
          </a:bodyPr>
          <a:lstStyle/>
          <a:p>
            <a:pPr marL="514350" indent="-514350">
              <a:buFont typeface="+mj-lt"/>
              <a:buAutoNum type="arabicPeriod"/>
            </a:pPr>
            <a:r>
              <a:rPr lang="en-US" dirty="0"/>
              <a:t>Arrange the items on your base to create different heights.</a:t>
            </a:r>
          </a:p>
          <a:p>
            <a:pPr marL="514350" indent="-514350">
              <a:buFont typeface="+mj-lt"/>
              <a:buAutoNum type="arabicPeriod"/>
            </a:pPr>
            <a:r>
              <a:rPr lang="en-US" dirty="0"/>
              <a:t>Cover the items with a plastic bag. This will create areas that water will roll off and down.</a:t>
            </a:r>
          </a:p>
          <a:p>
            <a:pPr marL="514350" indent="-514350">
              <a:buFont typeface="+mj-lt"/>
              <a:buAutoNum type="arabicPeriod"/>
            </a:pPr>
            <a:r>
              <a:rPr lang="en-US" dirty="0"/>
              <a:t>Sprinkle glitter/confetti on top of the plastic bag to represent pollutants.</a:t>
            </a:r>
          </a:p>
          <a:p>
            <a:pPr marL="514350" indent="-514350">
              <a:buFont typeface="+mj-lt"/>
              <a:buAutoNum type="arabicPeriod"/>
            </a:pPr>
            <a:r>
              <a:rPr lang="en-US" dirty="0"/>
              <a:t>Draw a picture of your model. Use arrows to show where you predict the water will flow. Circle spots where you predict water will collect or pool. Show what you think will happen to the pollutants.</a:t>
            </a:r>
          </a:p>
        </p:txBody>
      </p:sp>
    </p:spTree>
    <p:extLst>
      <p:ext uri="{BB962C8B-B14F-4D97-AF65-F5344CB8AC3E}">
        <p14:creationId xmlns:p14="http://schemas.microsoft.com/office/powerpoint/2010/main" val="14778715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6FE9-5442-4F4F-B1B5-381F1EEC4DCF}"/>
              </a:ext>
            </a:extLst>
          </p:cNvPr>
          <p:cNvSpPr>
            <a:spLocks noGrp="1"/>
          </p:cNvSpPr>
          <p:nvPr>
            <p:ph type="title"/>
          </p:nvPr>
        </p:nvSpPr>
        <p:spPr/>
        <p:txBody>
          <a:bodyPr/>
          <a:lstStyle/>
          <a:p>
            <a:r>
              <a:rPr lang="en-US" dirty="0"/>
              <a:t>Make it Rain</a:t>
            </a:r>
          </a:p>
        </p:txBody>
      </p:sp>
      <p:sp>
        <p:nvSpPr>
          <p:cNvPr id="3" name="Content Placeholder 2">
            <a:extLst>
              <a:ext uri="{FF2B5EF4-FFF2-40B4-BE49-F238E27FC236}">
                <a16:creationId xmlns:a16="http://schemas.microsoft.com/office/drawing/2014/main" id="{98F3BE89-BE36-487D-9244-A0B5941F51CC}"/>
              </a:ext>
            </a:extLst>
          </p:cNvPr>
          <p:cNvSpPr>
            <a:spLocks noGrp="1"/>
          </p:cNvSpPr>
          <p:nvPr>
            <p:ph idx="1"/>
          </p:nvPr>
        </p:nvSpPr>
        <p:spPr/>
        <p:txBody>
          <a:bodyPr/>
          <a:lstStyle/>
          <a:p>
            <a:pPr marL="514350" indent="-514350">
              <a:buFont typeface="+mj-lt"/>
              <a:buAutoNum type="arabicPeriod"/>
            </a:pPr>
            <a:r>
              <a:rPr lang="en-US" dirty="0"/>
              <a:t>Use a spray bottle of water to imitate rain over the plastic bag.</a:t>
            </a:r>
          </a:p>
          <a:p>
            <a:pPr marL="514350" indent="-514350">
              <a:buFont typeface="+mj-lt"/>
              <a:buAutoNum type="arabicPeriod"/>
            </a:pPr>
            <a:r>
              <a:rPr lang="en-US" dirty="0"/>
              <a:t>Look at your picture. Were your predictions correct?</a:t>
            </a:r>
          </a:p>
          <a:p>
            <a:pPr marL="514350" indent="-514350">
              <a:buFont typeface="+mj-lt"/>
              <a:buAutoNum type="arabicPeriod"/>
            </a:pPr>
            <a:r>
              <a:rPr lang="en-US" dirty="0"/>
              <a:t>Use a different color to revise your picture to show how the water actually flowed and pooled and what happened to the pollutants.</a:t>
            </a:r>
          </a:p>
        </p:txBody>
      </p:sp>
    </p:spTree>
    <p:extLst>
      <p:ext uri="{BB962C8B-B14F-4D97-AF65-F5344CB8AC3E}">
        <p14:creationId xmlns:p14="http://schemas.microsoft.com/office/powerpoint/2010/main" val="17444149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5933-A202-41C6-96D8-0A457EA930EB}"/>
              </a:ext>
            </a:extLst>
          </p:cNvPr>
          <p:cNvSpPr>
            <a:spLocks noGrp="1"/>
          </p:cNvSpPr>
          <p:nvPr>
            <p:ph type="title"/>
          </p:nvPr>
        </p:nvSpPr>
        <p:spPr/>
        <p:txBody>
          <a:bodyPr/>
          <a:lstStyle/>
          <a:p>
            <a:r>
              <a:rPr lang="en-US" dirty="0"/>
              <a:t>Explain your Thinking</a:t>
            </a:r>
          </a:p>
        </p:txBody>
      </p:sp>
      <p:sp>
        <p:nvSpPr>
          <p:cNvPr id="3" name="Content Placeholder 2">
            <a:extLst>
              <a:ext uri="{FF2B5EF4-FFF2-40B4-BE49-F238E27FC236}">
                <a16:creationId xmlns:a16="http://schemas.microsoft.com/office/drawing/2014/main" id="{65DE4077-3C93-4651-BFD5-E0112FE83444}"/>
              </a:ext>
            </a:extLst>
          </p:cNvPr>
          <p:cNvSpPr>
            <a:spLocks noGrp="1"/>
          </p:cNvSpPr>
          <p:nvPr>
            <p:ph idx="1"/>
          </p:nvPr>
        </p:nvSpPr>
        <p:spPr/>
        <p:txBody>
          <a:bodyPr>
            <a:normAutofit/>
          </a:bodyPr>
          <a:lstStyle/>
          <a:p>
            <a:pPr marL="0" indent="0">
              <a:buNone/>
            </a:pPr>
            <a:r>
              <a:rPr lang="en-US" dirty="0"/>
              <a:t>After you have read the </a:t>
            </a:r>
            <a:r>
              <a:rPr lang="en-US" dirty="0">
                <a:hlinkClick r:id="rId2"/>
              </a:rPr>
              <a:t>Oceans of Trash article</a:t>
            </a:r>
            <a:r>
              <a:rPr lang="en-US" dirty="0"/>
              <a:t>, answer the question below. Remember to make a </a:t>
            </a:r>
            <a:r>
              <a:rPr lang="en-US" b="1" dirty="0">
                <a:solidFill>
                  <a:schemeClr val="accent4"/>
                </a:solidFill>
              </a:rPr>
              <a:t>Claim</a:t>
            </a:r>
            <a:r>
              <a:rPr lang="en-US" dirty="0"/>
              <a:t>, give </a:t>
            </a:r>
            <a:r>
              <a:rPr lang="en-US" b="1" dirty="0">
                <a:solidFill>
                  <a:schemeClr val="accent4"/>
                </a:solidFill>
              </a:rPr>
              <a:t>Evidence</a:t>
            </a:r>
            <a:r>
              <a:rPr lang="en-US" dirty="0"/>
              <a:t>, and explain your </a:t>
            </a:r>
            <a:r>
              <a:rPr lang="en-US" b="1" dirty="0">
                <a:solidFill>
                  <a:schemeClr val="accent4"/>
                </a:solidFill>
              </a:rPr>
              <a:t>Reason</a:t>
            </a:r>
            <a:r>
              <a:rPr lang="en-US" dirty="0"/>
              <a:t>.</a:t>
            </a:r>
          </a:p>
          <a:p>
            <a:pPr marL="0" indent="0">
              <a:buNone/>
            </a:pPr>
            <a:endParaRPr lang="en-US" dirty="0"/>
          </a:p>
          <a:p>
            <a:pPr marL="0" indent="0">
              <a:buNone/>
            </a:pPr>
            <a:r>
              <a:rPr lang="en-US" sz="3200" dirty="0">
                <a:solidFill>
                  <a:schemeClr val="accent2"/>
                </a:solidFill>
              </a:rPr>
              <a:t>How can communities protect water resources?</a:t>
            </a:r>
          </a:p>
          <a:p>
            <a:pPr marL="0" indent="0">
              <a:buNone/>
            </a:pPr>
            <a:r>
              <a:rPr lang="en-US" dirty="0"/>
              <a:t>	</a:t>
            </a:r>
          </a:p>
        </p:txBody>
      </p:sp>
    </p:spTree>
    <p:extLst>
      <p:ext uri="{BB962C8B-B14F-4D97-AF65-F5344CB8AC3E}">
        <p14:creationId xmlns:p14="http://schemas.microsoft.com/office/powerpoint/2010/main" val="34671214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936E-2BAE-41CF-AB5C-40150DA85331}"/>
              </a:ext>
            </a:extLst>
          </p:cNvPr>
          <p:cNvSpPr>
            <a:spLocks noGrp="1"/>
          </p:cNvSpPr>
          <p:nvPr>
            <p:ph type="title"/>
          </p:nvPr>
        </p:nvSpPr>
        <p:spPr/>
        <p:txBody>
          <a:bodyPr/>
          <a:lstStyle/>
          <a:p>
            <a:r>
              <a:rPr lang="en-US" dirty="0"/>
              <a:t>Extend your Thinking</a:t>
            </a:r>
          </a:p>
        </p:txBody>
      </p:sp>
      <p:sp>
        <p:nvSpPr>
          <p:cNvPr id="5" name="TextBox 4">
            <a:extLst>
              <a:ext uri="{FF2B5EF4-FFF2-40B4-BE49-F238E27FC236}">
                <a16:creationId xmlns:a16="http://schemas.microsoft.com/office/drawing/2014/main" id="{4AF9637C-CC01-46BA-A913-50B2433700A6}"/>
              </a:ext>
            </a:extLst>
          </p:cNvPr>
          <p:cNvSpPr txBox="1"/>
          <p:nvPr/>
        </p:nvSpPr>
        <p:spPr>
          <a:xfrm>
            <a:off x="4876802" y="1432976"/>
            <a:ext cx="3474156" cy="2277547"/>
          </a:xfrm>
          <a:prstGeom prst="rect">
            <a:avLst/>
          </a:prstGeom>
          <a:noFill/>
        </p:spPr>
        <p:txBody>
          <a:bodyPr wrap="square" rtlCol="0">
            <a:spAutoFit/>
          </a:bodyPr>
          <a:lstStyle/>
          <a:p>
            <a:r>
              <a:rPr lang="en-US" sz="1600" dirty="0">
                <a:solidFill>
                  <a:schemeClr val="dk1"/>
                </a:solidFill>
              </a:rPr>
              <a:t>Visit the website linked at left and check out the infographic. Write a “tweet,” using a maximum of 280 characters, to describe one thing you can do to decrease watershed pollution. Include a hashtag phrase that would promote your idea (for example, </a:t>
            </a:r>
            <a:r>
              <a:rPr lang="en-US" sz="1600" dirty="0">
                <a:solidFill>
                  <a:schemeClr val="accent4"/>
                </a:solidFill>
              </a:rPr>
              <a:t>#</a:t>
            </a:r>
            <a:r>
              <a:rPr lang="en-US" sz="1600" dirty="0" err="1">
                <a:solidFill>
                  <a:schemeClr val="accent4"/>
                </a:solidFill>
              </a:rPr>
              <a:t>savethewhales</a:t>
            </a:r>
            <a:r>
              <a:rPr lang="en-US" sz="1600" dirty="0">
                <a:solidFill>
                  <a:schemeClr val="dk1"/>
                </a:solidFill>
              </a:rPr>
              <a:t>). </a:t>
            </a:r>
            <a:endParaRPr lang="en-US" sz="1600" dirty="0"/>
          </a:p>
          <a:p>
            <a:endParaRPr lang="en-US" dirty="0"/>
          </a:p>
        </p:txBody>
      </p:sp>
      <p:sp>
        <p:nvSpPr>
          <p:cNvPr id="7" name="Content Placeholder 6">
            <a:extLst>
              <a:ext uri="{FF2B5EF4-FFF2-40B4-BE49-F238E27FC236}">
                <a16:creationId xmlns:a16="http://schemas.microsoft.com/office/drawing/2014/main" id="{AB49F48A-3D5B-489B-9C93-7CA8B01E0310}"/>
              </a:ext>
            </a:extLst>
          </p:cNvPr>
          <p:cNvSpPr>
            <a:spLocks noGrp="1"/>
          </p:cNvSpPr>
          <p:nvPr>
            <p:ph idx="1"/>
          </p:nvPr>
        </p:nvSpPr>
        <p:spPr>
          <a:xfrm>
            <a:off x="457200" y="1393627"/>
            <a:ext cx="3810000" cy="3291840"/>
          </a:xfrm>
        </p:spPr>
        <p:txBody>
          <a:bodyPr/>
          <a:lstStyle/>
          <a:p>
            <a:pPr marL="0" indent="0">
              <a:buNone/>
            </a:pPr>
            <a:r>
              <a:rPr lang="en-US" sz="2800" dirty="0">
                <a:solidFill>
                  <a:schemeClr val="tx1">
                    <a:lumMod val="50000"/>
                    <a:lumOff val="50000"/>
                  </a:schemeClr>
                </a:solidFill>
                <a:hlinkClick r:id="rId2"/>
              </a:rPr>
              <a:t>http://www.oneworldoneocean.com/blog/entry/plastics-breakdown-an-infographic</a:t>
            </a:r>
            <a:endParaRPr lang="en-US" dirty="0"/>
          </a:p>
        </p:txBody>
      </p:sp>
    </p:spTree>
    <p:extLst>
      <p:ext uri="{BB962C8B-B14F-4D97-AF65-F5344CB8AC3E}">
        <p14:creationId xmlns:p14="http://schemas.microsoft.com/office/powerpoint/2010/main" val="1956597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447735-B266-4041-8B59-A98B91BE32C8}"/>
              </a:ext>
            </a:extLst>
          </p:cNvPr>
          <p:cNvSpPr>
            <a:spLocks noGrp="1"/>
          </p:cNvSpPr>
          <p:nvPr>
            <p:ph type="title"/>
          </p:nvPr>
        </p:nvSpPr>
        <p:spPr/>
        <p:txBody>
          <a:bodyPr/>
          <a:lstStyle/>
          <a:p>
            <a:r>
              <a:rPr lang="en-US" dirty="0"/>
              <a:t>How am I Feeling? What am I Thinking?</a:t>
            </a:r>
          </a:p>
        </p:txBody>
      </p:sp>
      <p:pic>
        <p:nvPicPr>
          <p:cNvPr id="9" name="Content Placeholder 4">
            <a:extLst>
              <a:ext uri="{FF2B5EF4-FFF2-40B4-BE49-F238E27FC236}">
                <a16:creationId xmlns:a16="http://schemas.microsoft.com/office/drawing/2014/main" id="{21B843B6-72A7-4D49-9566-6E815FEABBF5}"/>
              </a:ext>
            </a:extLst>
          </p:cNvPr>
          <p:cNvPicPr>
            <a:picLocks noGrp="1" noChangeAspect="1"/>
          </p:cNvPicPr>
          <p:nvPr>
            <p:ph idx="1"/>
          </p:nvPr>
        </p:nvPicPr>
        <p:blipFill rotWithShape="1">
          <a:blip r:embed="rId2"/>
          <a:srcRect l="15762" t="11295" r="14734" b="2876"/>
          <a:stretch/>
        </p:blipFill>
        <p:spPr>
          <a:xfrm>
            <a:off x="2294835" y="1414813"/>
            <a:ext cx="3685636" cy="3014945"/>
          </a:xfrm>
          <a:effectLst>
            <a:softEdge rad="127000"/>
          </a:effectLst>
        </p:spPr>
      </p:pic>
      <p:sp>
        <p:nvSpPr>
          <p:cNvPr id="12" name="Google Shape;109;p21">
            <a:extLst>
              <a:ext uri="{FF2B5EF4-FFF2-40B4-BE49-F238E27FC236}">
                <a16:creationId xmlns:a16="http://schemas.microsoft.com/office/drawing/2014/main" id="{AE61A170-45E0-4D8A-AA6C-CE26D29AF652}"/>
              </a:ext>
            </a:extLst>
          </p:cNvPr>
          <p:cNvSpPr txBox="1"/>
          <p:nvPr/>
        </p:nvSpPr>
        <p:spPr>
          <a:xfrm rot="-60000">
            <a:off x="2818918" y="2177386"/>
            <a:ext cx="1265877" cy="148979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Ink Free" panose="03080402000500000000" pitchFamily="66" charset="0"/>
                <a:ea typeface="Just Another Hand"/>
                <a:cs typeface="Just Another Hand"/>
                <a:sym typeface="Just Another Hand"/>
              </a:rPr>
              <a:t>Draw a picture of how you feel about what you have learned.</a:t>
            </a:r>
            <a:endParaRPr sz="1600" b="1" dirty="0">
              <a:latin typeface="Ink Free" panose="03080402000500000000" pitchFamily="66" charset="0"/>
              <a:ea typeface="Just Another Hand"/>
              <a:cs typeface="Just Another Hand"/>
              <a:sym typeface="Just Another Hand"/>
            </a:endParaRPr>
          </a:p>
        </p:txBody>
      </p:sp>
      <p:cxnSp>
        <p:nvCxnSpPr>
          <p:cNvPr id="13" name="Google Shape;111;p21">
            <a:extLst>
              <a:ext uri="{FF2B5EF4-FFF2-40B4-BE49-F238E27FC236}">
                <a16:creationId xmlns:a16="http://schemas.microsoft.com/office/drawing/2014/main" id="{F4631844-5EE6-4AA1-B6D9-EEED30F478BB}"/>
              </a:ext>
            </a:extLst>
          </p:cNvPr>
          <p:cNvCxnSpPr>
            <a:cxnSpLocks/>
          </p:cNvCxnSpPr>
          <p:nvPr/>
        </p:nvCxnSpPr>
        <p:spPr>
          <a:xfrm>
            <a:off x="4095019" y="1904688"/>
            <a:ext cx="79393" cy="2162625"/>
          </a:xfrm>
          <a:prstGeom prst="straightConnector1">
            <a:avLst/>
          </a:prstGeom>
          <a:noFill/>
          <a:ln w="9525" cap="flat" cmpd="sng">
            <a:solidFill>
              <a:schemeClr val="accent1">
                <a:lumMod val="75000"/>
              </a:schemeClr>
            </a:solidFill>
            <a:prstDash val="solid"/>
            <a:round/>
            <a:headEnd type="none" w="med" len="med"/>
            <a:tailEnd type="none" w="med" len="med"/>
          </a:ln>
        </p:spPr>
      </p:cxnSp>
      <p:sp>
        <p:nvSpPr>
          <p:cNvPr id="15" name="Google Shape;110;p21">
            <a:extLst>
              <a:ext uri="{FF2B5EF4-FFF2-40B4-BE49-F238E27FC236}">
                <a16:creationId xmlns:a16="http://schemas.microsoft.com/office/drawing/2014/main" id="{018F3AD5-C5C0-42BF-A880-31ABF35FDAD7}"/>
              </a:ext>
            </a:extLst>
          </p:cNvPr>
          <p:cNvSpPr txBox="1"/>
          <p:nvPr/>
        </p:nvSpPr>
        <p:spPr>
          <a:xfrm rot="-60000">
            <a:off x="4187956" y="2140712"/>
            <a:ext cx="1259176" cy="15631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Ink Free" panose="03080402000500000000" pitchFamily="66" charset="0"/>
                <a:sym typeface="Just Another Hand"/>
              </a:rPr>
              <a:t>What do you think about what you have learned? </a:t>
            </a:r>
            <a:endParaRPr sz="1600" b="1" dirty="0">
              <a:latin typeface="Ink Free" panose="03080402000500000000" pitchFamily="66" charset="0"/>
              <a:sym typeface="Just Another Hand"/>
            </a:endParaRPr>
          </a:p>
        </p:txBody>
      </p:sp>
    </p:spTree>
    <p:extLst>
      <p:ext uri="{BB962C8B-B14F-4D97-AF65-F5344CB8AC3E}">
        <p14:creationId xmlns:p14="http://schemas.microsoft.com/office/powerpoint/2010/main" val="38503097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JAVITS Presentation Template (1)" id="{82BF9863-BB01-4C25-89B1-3BB18ED3CDAD}" vid="{147DE524-E7A9-454E-A447-9B52D25C8AF8}"/>
    </a:ext>
  </a:extLst>
</a:theme>
</file>

<file path=docProps/app.xml><?xml version="1.0" encoding="utf-8"?>
<Properties xmlns="http://schemas.openxmlformats.org/officeDocument/2006/extended-properties" xmlns:vt="http://schemas.openxmlformats.org/officeDocument/2006/docPropsVTypes">
  <Template>JAVITS Presentation Template</Template>
  <TotalTime>110</TotalTime>
  <Words>319</Words>
  <Application>Microsoft Office PowerPoint</Application>
  <PresentationFormat>On-screen Show (16:9)</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Georgia</vt:lpstr>
      <vt:lpstr>Ink Free</vt:lpstr>
      <vt:lpstr>Wingdings 2</vt:lpstr>
      <vt:lpstr>LEARN theme</vt:lpstr>
      <vt:lpstr>PowerPoint Presentation</vt:lpstr>
      <vt:lpstr>DOWNSTREAM</vt:lpstr>
      <vt:lpstr>Think-Pair-Share </vt:lpstr>
      <vt:lpstr>Build a Watershed</vt:lpstr>
      <vt:lpstr>Make it Rain</vt:lpstr>
      <vt:lpstr>Explain your Thinking</vt:lpstr>
      <vt:lpstr>Extend your Thinking</vt:lpstr>
      <vt:lpstr>How am I Feeling? What am I Thinking?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Downstream</dc:title>
  <dc:creator>K20 Center</dc:creator>
  <cp:lastModifiedBy>Kuehn, Elizabeth C.</cp:lastModifiedBy>
  <cp:revision>12</cp:revision>
  <dcterms:created xsi:type="dcterms:W3CDTF">2019-01-08T22:20:26Z</dcterms:created>
  <dcterms:modified xsi:type="dcterms:W3CDTF">2019-01-25T21:19:03Z</dcterms:modified>
</cp:coreProperties>
</file>