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67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25rxzJCrjVvcqtsUPnQRFXIHR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DA702-C96D-4DFE-8E3F-5E30A21DB016}">
  <a:tblStyle styleId="{84ADA702-C96D-4DFE-8E3F-5E30A21DB0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2" d="100"/>
          <a:sy n="142" d="100"/>
        </p:scale>
        <p:origin x="723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59df761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59df761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Perkins, S. (n.d.). “Messy Room” by Shel Silverstein. YouTube.</a:t>
            </a:r>
            <a:r>
              <a:rPr lang="en-US" sz="1200" dirty="0">
                <a:solidFill>
                  <a:srgbClr val="1155CC"/>
                </a:solidFill>
              </a:rPr>
              <a:t> https://</a:t>
            </a:r>
            <a:r>
              <a:rPr lang="en-US" sz="1200" dirty="0" err="1">
                <a:solidFill>
                  <a:srgbClr val="1155CC"/>
                </a:solidFill>
              </a:rPr>
              <a:t>www.youtube.com</a:t>
            </a:r>
            <a:r>
              <a:rPr lang="en-US" sz="1200" dirty="0">
                <a:solidFill>
                  <a:srgbClr val="1155CC"/>
                </a:solidFill>
              </a:rPr>
              <a:t>/</a:t>
            </a:r>
            <a:r>
              <a:rPr lang="en-US" sz="1200" dirty="0" err="1">
                <a:solidFill>
                  <a:srgbClr val="1155CC"/>
                </a:solidFill>
              </a:rPr>
              <a:t>watch?v</a:t>
            </a:r>
            <a:r>
              <a:rPr lang="en-US" sz="1200" dirty="0">
                <a:solidFill>
                  <a:srgbClr val="1155CC"/>
                </a:solidFill>
              </a:rPr>
              <a:t>=X1K9GR2EOOA&amp;t=24s</a:t>
            </a: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5ad89e7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6" name="Google Shape;216;g2f5ad89e7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Anchor charts.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https://learn.k20center.ou.edu/strategy/58</a:t>
            </a:r>
            <a:endParaRPr sz="120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59df761b9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f59df761b9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Commit and toss.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59df761b9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59df761b9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Commit and toss.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59df761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59df761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59df761b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59df761b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59df761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59df761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Card Matching.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59df761b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59df761b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Card Matching.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59df761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59df761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Card Matching.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59df761b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59df761b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59df761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59df761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2f59df761b9_0_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59df761b9_0_1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g2f59df761b9_0_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f59df761b9_0_1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f59df761b9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f59df761b9_0_1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f59df761b9_0_1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8" name="Google Shape;88;g2f59df761b9_0_14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f59df761b9_0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f59df761b9_0_1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f59df761b9_0_15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3" name="Google Shape;93;g2f59df761b9_0_15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59df761b9_0_155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2f59df761b9_0_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f59df761b9_0_1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f59df761b9_0_155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9" name="Google Shape;99;g2f59df761b9_0_155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0" name="Google Shape;100;g2f59df761b9_0_155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59df761b9_0_16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f59df761b9_0_16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g2f59df761b9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59df761b9_0_16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g2f59df761b9_0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f59df761b9_0_1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59df761b9_0_17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f59df761b9_0_17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g2f59df761b9_0_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59df761b9_0_17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f59df761b9_0_17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g2f59df761b9_0_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f59df761b9_0_17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59df761b9_0_17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f59df761b9_0_17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f59df761b9_0_17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f59df761b9_0_17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g2f59df761b9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59df761b9_0_17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59df761b9_0_18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f59df761b9_0_18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8" name="Google Shape;128;g2f59df761b9_0_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f59df761b9_0_18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f59df761b9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f59df761b9_0_19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g2f59df761b9_0_19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f59df761b9_0_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f59df761b9_0_19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f59df761b9_0_1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f59df761b9_0_19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f59df761b9_0_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f59df761b9_0_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59df761b9_0_1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2f59df761b9_0_1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1K9GR2EOOA?start=24&amp;feature=oembed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59df761b9_0_5"/>
          <p:cNvSpPr txBox="1">
            <a:spLocks noGrp="1"/>
          </p:cNvSpPr>
          <p:nvPr>
            <p:ph type="title"/>
          </p:nvPr>
        </p:nvSpPr>
        <p:spPr>
          <a:xfrm>
            <a:off x="530352" y="9113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earning Objectives</a:t>
            </a:r>
            <a:endParaRPr dirty="0"/>
          </a:p>
        </p:txBody>
      </p:sp>
      <p:sp>
        <p:nvSpPr>
          <p:cNvPr id="205" name="Google Shape;205;g2f59df761b9_0_5"/>
          <p:cNvSpPr txBox="1">
            <a:spLocks noGrp="1"/>
          </p:cNvSpPr>
          <p:nvPr>
            <p:ph type="body" idx="1"/>
          </p:nvPr>
        </p:nvSpPr>
        <p:spPr>
          <a:xfrm>
            <a:off x="530350" y="2028503"/>
            <a:ext cx="7772400" cy="2668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Understand how to identify and use parallel structure, gerunds, predicates, and complex sentences.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Learn how to integrate a variety of grammatical elements into poetry.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</a:pPr>
            <a:r>
              <a:rPr lang="en-US" dirty="0"/>
              <a:t>“Messy Room” by Shel Silverstein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</a:pPr>
            <a:endParaRPr/>
          </a:p>
        </p:txBody>
      </p:sp>
      <p:sp>
        <p:nvSpPr>
          <p:cNvPr id="213" name="Google Shape;213;p9"/>
          <p:cNvSpPr txBox="1"/>
          <p:nvPr/>
        </p:nvSpPr>
        <p:spPr>
          <a:xfrm>
            <a:off x="5151375" y="1537925"/>
            <a:ext cx="3875400" cy="3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the following elements in their matching colors.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Gerunds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 dirty="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Predicates</a:t>
            </a:r>
            <a:endParaRPr sz="1800" dirty="0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 dirty="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Compound Sentence</a:t>
            </a:r>
            <a:endParaRPr sz="1800" dirty="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 dirty="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Coordinating Conjunctions</a:t>
            </a:r>
            <a:endParaRPr sz="1800" dirty="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 dirty="0">
                <a:solidFill>
                  <a:schemeClr val="dk1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Complex-Compound Sentences</a:t>
            </a:r>
            <a:endParaRPr sz="1800" dirty="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&quot;Messy Room&quot; by Shel Silverstein">
            <a:hlinkClick r:id="" action="ppaction://media"/>
            <a:extLst>
              <a:ext uri="{FF2B5EF4-FFF2-40B4-BE49-F238E27FC236}">
                <a16:creationId xmlns:a16="http://schemas.microsoft.com/office/drawing/2014/main" id="{413DAD17-0459-55A3-8D28-03085945E9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807" y="1812897"/>
            <a:ext cx="4960243" cy="280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5ad89e76c_1_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Look over the poems with your group.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will annotate these poems just like you did “Messy Room”.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Highlight the grammatical element your group has been assigned in each of the poems in your packet.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00FF"/>
              </a:highlight>
            </a:endParaRPr>
          </a:p>
        </p:txBody>
      </p:sp>
      <p:sp>
        <p:nvSpPr>
          <p:cNvPr id="219" name="Google Shape;219;g2f5ad89e76c_1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Shel Silverstein Poems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</a:pPr>
            <a:r>
              <a:rPr lang="en-US" dirty="0"/>
              <a:t>Anchor Charts: What to Include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457200" y="1176619"/>
            <a:ext cx="7974106" cy="35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Grammatical element name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Gerund, predicate, coordinating conjunction, compound sentence, compound-complex sentence</a:t>
            </a:r>
            <a:endParaRPr sz="2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clear definition or explanation of your grammatical element.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full sentence example from one of Silverstein’s poems.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 image that demonstrates the grammatical element.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</a:pPr>
            <a:endParaRPr dirty="0"/>
          </a:p>
        </p:txBody>
      </p:sp>
      <p:pic>
        <p:nvPicPr>
          <p:cNvPr id="226" name="Google Shape;226;p10" title="Anchor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315" y="159300"/>
            <a:ext cx="1375534" cy="13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</a:pPr>
            <a:r>
              <a:rPr lang="en-US" dirty="0"/>
              <a:t>Adding structure and variety to poetry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2" name="Google Shape;232;p11"/>
          <p:cNvSpPr txBox="1">
            <a:spLocks noGrp="1"/>
          </p:cNvSpPr>
          <p:nvPr>
            <p:ph type="body" idx="1"/>
          </p:nvPr>
        </p:nvSpPr>
        <p:spPr>
          <a:xfrm>
            <a:off x="457200" y="1261241"/>
            <a:ext cx="8054788" cy="348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Choose </a:t>
            </a:r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Silverstein poem.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Modify your poem by adding extra lines that integrate: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Gerunds.</a:t>
            </a:r>
            <a:endParaRPr sz="2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Predicates.</a:t>
            </a:r>
            <a:endParaRPr sz="2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Coordinating conjunctions.</a:t>
            </a:r>
            <a:endParaRPr sz="2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Compound sentences.</a:t>
            </a:r>
            <a:endParaRPr sz="2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Compound-complex sentences.</a:t>
            </a:r>
            <a:endParaRPr sz="2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3.  Will you change the tone of the poem or keep it the same?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 Condensed"/>
              <a:buNone/>
            </a:pPr>
            <a:r>
              <a:rPr lang="en-US" dirty="0"/>
              <a:t>Essential Question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517713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can grammatical rules add structure and variety to poetry?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59df761b9_0_20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244" name="Google Shape;244;g2f59df761b9_0_20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Write down ONE original line from your modified poem that has an element(s) discussed in class.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Crumple the sheet of paper, with your line from your poem, into a ball.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Gently toss the ball. (When the teacher says “Go!”)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Pick up a new paper ball.</a:t>
            </a:r>
            <a:endParaRPr dirty="0"/>
          </a:p>
        </p:txBody>
      </p:sp>
      <p:pic>
        <p:nvPicPr>
          <p:cNvPr id="245" name="Google Shape;245;g2f59df761b9_0_207" title="Commit and T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833" y="0"/>
            <a:ext cx="1265926" cy="15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59df761b9_0_2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251" name="Google Shape;251;g2f59df761b9_0_2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Uncrumple your new paper ball.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Examine the line of poetry and determine which element(s) are used.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Circle the element(s) used on the paper.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Label each element with the correct element name.\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Gerund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Predicate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Coordinating Conjunction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Compound Sentence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</a:pPr>
            <a:r>
              <a:rPr lang="en-US" dirty="0"/>
              <a:t>Complex-Compound Sentence</a:t>
            </a:r>
            <a:endParaRPr dirty="0"/>
          </a:p>
        </p:txBody>
      </p:sp>
      <p:pic>
        <p:nvPicPr>
          <p:cNvPr id="252" name="Google Shape;252;g2f59df761b9_0_213" title="Commit and T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833" y="0"/>
            <a:ext cx="1265926" cy="15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68606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(Not Quite) Breaking All the Rules</a:t>
            </a:r>
            <a:endParaRPr dirty="0"/>
          </a:p>
        </p:txBody>
      </p:sp>
      <p:sp>
        <p:nvSpPr>
          <p:cNvPr id="154" name="Google Shape;15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Grammar and Poetry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59df761b9_0_10"/>
          <p:cNvSpPr txBox="1">
            <a:spLocks noGrp="1"/>
          </p:cNvSpPr>
          <p:nvPr>
            <p:ph type="title" idx="4294967295"/>
          </p:nvPr>
        </p:nvSpPr>
        <p:spPr>
          <a:xfrm>
            <a:off x="414713" y="3398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Grammar </a:t>
            </a:r>
            <a:endParaRPr dirty="0"/>
          </a:p>
        </p:txBody>
      </p:sp>
      <p:graphicFrame>
        <p:nvGraphicFramePr>
          <p:cNvPr id="160" name="Google Shape;160;g2f59df761b9_0_10"/>
          <p:cNvGraphicFramePr/>
          <p:nvPr/>
        </p:nvGraphicFramePr>
        <p:xfrm>
          <a:off x="368338" y="1311113"/>
          <a:ext cx="8322325" cy="3375735"/>
        </p:xfrm>
        <a:graphic>
          <a:graphicData uri="http://schemas.openxmlformats.org/drawingml/2006/table">
            <a:tbl>
              <a:tblPr>
                <a:noFill/>
                <a:tableStyleId>{84ADA702-C96D-4DFE-8E3F-5E30A21DB016}</a:tableStyleId>
              </a:tblPr>
              <a:tblGrid>
                <a:gridCol w="394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Definition/Example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Gerunds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find a gerund in a sentence, look for a verb +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that is used as a noun.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Predicates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part of a sentence or clause containing a verb and stating something about the subject. It’s what the subject does.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Coordinating Conjunctions/Fanboys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Coordinating conjunctions coordinate or join two or more sentences, main clauses, words, or other parts of speech.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59df761b9_0_16"/>
          <p:cNvSpPr txBox="1">
            <a:spLocks noGrp="1"/>
          </p:cNvSpPr>
          <p:nvPr>
            <p:ph type="title" idx="4294967295"/>
          </p:nvPr>
        </p:nvSpPr>
        <p:spPr>
          <a:xfrm>
            <a:off x="457188" y="4430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Grammar </a:t>
            </a:r>
            <a:endParaRPr dirty="0"/>
          </a:p>
        </p:txBody>
      </p:sp>
      <p:graphicFrame>
        <p:nvGraphicFramePr>
          <p:cNvPr id="166" name="Google Shape;166;g2f59df761b9_0_16"/>
          <p:cNvGraphicFramePr/>
          <p:nvPr/>
        </p:nvGraphicFramePr>
        <p:xfrm>
          <a:off x="410825" y="1417338"/>
          <a:ext cx="8322325" cy="3192885"/>
        </p:xfrm>
        <a:graphic>
          <a:graphicData uri="http://schemas.openxmlformats.org/drawingml/2006/table">
            <a:tbl>
              <a:tblPr>
                <a:noFill/>
                <a:tableStyleId>{84ADA702-C96D-4DFE-8E3F-5E30A21DB016}</a:tableStyleId>
              </a:tblPr>
              <a:tblGrid>
                <a:gridCol w="394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</a:t>
                      </a:r>
                      <a:endParaRPr sz="2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Definition/Example</a:t>
                      </a:r>
                      <a:endParaRPr sz="2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Compound Sentences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Joins two or more sentences that have related ideas, usually with a conjunction. The two sentences go together.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Compound-Complex Sentences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Made up of more than one sentence joined by a conjunction, and at least one of those sentences is compound. It is a compound sentence with a dependent (or subordinate) clause.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59df761b9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 Element Card Matching</a:t>
            </a:r>
            <a:endParaRPr dirty="0"/>
          </a:p>
        </p:txBody>
      </p:sp>
      <p:sp>
        <p:nvSpPr>
          <p:cNvPr id="172" name="Google Shape;172;g2f59df761b9_0_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 sort your cards into elements and textual examples.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Match each element with the correct textual example.</a:t>
            </a:r>
            <a:endParaRPr dirty="0"/>
          </a:p>
        </p:txBody>
      </p:sp>
      <p:pic>
        <p:nvPicPr>
          <p:cNvPr id="173" name="Google Shape;173;g2f59df761b9_0_21" title="Card Match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375" y="2993150"/>
            <a:ext cx="3111725" cy="175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59df761b9_0_27"/>
          <p:cNvSpPr txBox="1">
            <a:spLocks noGrp="1"/>
          </p:cNvSpPr>
          <p:nvPr>
            <p:ph type="title" idx="4294967295"/>
          </p:nvPr>
        </p:nvSpPr>
        <p:spPr>
          <a:xfrm>
            <a:off x="414713" y="3050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Matching Answers</a:t>
            </a:r>
            <a:endParaRPr dirty="0"/>
          </a:p>
        </p:txBody>
      </p:sp>
      <p:graphicFrame>
        <p:nvGraphicFramePr>
          <p:cNvPr id="179" name="Google Shape;179;g2f59df761b9_0_27"/>
          <p:cNvGraphicFramePr/>
          <p:nvPr/>
        </p:nvGraphicFramePr>
        <p:xfrm>
          <a:off x="321988" y="1162438"/>
          <a:ext cx="8322325" cy="3650055"/>
        </p:xfrm>
        <a:graphic>
          <a:graphicData uri="http://schemas.openxmlformats.org/drawingml/2006/table">
            <a:tbl>
              <a:tblPr>
                <a:noFill/>
                <a:tableStyleId>{84ADA702-C96D-4DFE-8E3F-5E30A21DB016}</a:tableStyleId>
              </a:tblPr>
              <a:tblGrid>
                <a:gridCol w="35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</a:t>
                      </a:r>
                      <a:endParaRPr sz="2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Textual Example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Gerunds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loves </a:t>
                      </a: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snowboarding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cares about </a:t>
                      </a: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doing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good job.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Eating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ice cream quickly can cause a brain freeze.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Predicates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“went home”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“John </a:t>
                      </a: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 home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.”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Coordinating Conjunctions/Fanboys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ride the bus, </a:t>
                      </a: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want to buy a car.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you want to study now </a:t>
                      </a: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later?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can go, </a:t>
                      </a:r>
                      <a:r>
                        <a:rPr lang="en-US" sz="18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he’s done with work.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0" name="Google Shape;180;g2f59df761b9_0_27" title="Card Match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475" y="0"/>
            <a:ext cx="2042174" cy="114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59df761b9_0_35"/>
          <p:cNvSpPr txBox="1">
            <a:spLocks noGrp="1"/>
          </p:cNvSpPr>
          <p:nvPr>
            <p:ph type="title" idx="4294967295"/>
          </p:nvPr>
        </p:nvSpPr>
        <p:spPr>
          <a:xfrm>
            <a:off x="414713" y="3050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Matching Answers</a:t>
            </a:r>
            <a:endParaRPr dirty="0"/>
          </a:p>
        </p:txBody>
      </p:sp>
      <p:graphicFrame>
        <p:nvGraphicFramePr>
          <p:cNvPr id="186" name="Google Shape;186;g2f59df761b9_0_35"/>
          <p:cNvGraphicFramePr/>
          <p:nvPr/>
        </p:nvGraphicFramePr>
        <p:xfrm>
          <a:off x="321988" y="1396088"/>
          <a:ext cx="8322325" cy="3192885"/>
        </p:xfrm>
        <a:graphic>
          <a:graphicData uri="http://schemas.openxmlformats.org/drawingml/2006/table">
            <a:tbl>
              <a:tblPr>
                <a:noFill/>
                <a:tableStyleId>{84ADA702-C96D-4DFE-8E3F-5E30A21DB016}</a:tableStyleId>
              </a:tblPr>
              <a:tblGrid>
                <a:gridCol w="35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</a:t>
                      </a:r>
                      <a:endParaRPr sz="26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Textual Example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Compound Sentences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ride the bus, but I want to buy a car.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can go, for he’s done with work.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 baked cookies; Adam ate them.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Compound-Complex Sentences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Although Shay prefers basketball, her friends convinced her to go to the soccer game, and she enjoyed it.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finished making dinner, but I forgot to turn off the oven because I got an important phone call.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7" name="Google Shape;187;g2f59df761b9_0_35" title="Card Match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475" y="0"/>
            <a:ext cx="2042174" cy="114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59df761b9_0_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about it</a:t>
            </a:r>
            <a:endParaRPr dirty="0"/>
          </a:p>
        </p:txBody>
      </p:sp>
      <p:sp>
        <p:nvSpPr>
          <p:cNvPr id="193" name="Google Shape;193;g2f59df761b9_0_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have you heard about poetry and not having to follow “rules”?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poetry be viewed as richer or more accessible without rules?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poetry be stronger with some rules?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could the elements of grammar you worked with add structure and variety to poetry?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59df761b9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99" name="Google Shape;199;g2f59df761b9_0_0"/>
          <p:cNvSpPr txBox="1">
            <a:spLocks noGrp="1"/>
          </p:cNvSpPr>
          <p:nvPr>
            <p:ph type="body" idx="1"/>
          </p:nvPr>
        </p:nvSpPr>
        <p:spPr>
          <a:xfrm>
            <a:off x="530352" y="2009352"/>
            <a:ext cx="7484095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grammatical rules add structure and variety to poetry?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927</Words>
  <Application>Microsoft Office PowerPoint</Application>
  <PresentationFormat>On-screen Show (16:9)</PresentationFormat>
  <Paragraphs>111</Paragraphs>
  <Slides>17</Slides>
  <Notes>17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Arial</vt:lpstr>
      <vt:lpstr>Roboto</vt:lpstr>
      <vt:lpstr>Noto Sans Symbols</vt:lpstr>
      <vt:lpstr>Roboto Condensed</vt:lpstr>
      <vt:lpstr>Constantia</vt:lpstr>
      <vt:lpstr>Georgia</vt:lpstr>
      <vt:lpstr>Presentation Template</vt:lpstr>
      <vt:lpstr>Presentation Template</vt:lpstr>
      <vt:lpstr>LEARN theme</vt:lpstr>
      <vt:lpstr>PowerPoint Presentation</vt:lpstr>
      <vt:lpstr>(Not Quite) Breaking All the Rules</vt:lpstr>
      <vt:lpstr>Elements of Grammar </vt:lpstr>
      <vt:lpstr>Elements of Grammar </vt:lpstr>
      <vt:lpstr>Grammar Element Card Matching</vt:lpstr>
      <vt:lpstr>Card Matching Answers</vt:lpstr>
      <vt:lpstr>Card Matching Answers</vt:lpstr>
      <vt:lpstr>Think about it</vt:lpstr>
      <vt:lpstr>Essential Question</vt:lpstr>
      <vt:lpstr>Learning Objectives</vt:lpstr>
      <vt:lpstr>“Messy Room” by Shel Silverstein</vt:lpstr>
      <vt:lpstr>Shel Silverstein Poems</vt:lpstr>
      <vt:lpstr>Anchor Charts: What to Include</vt:lpstr>
      <vt:lpstr>Adding structure and variety to poetry</vt:lpstr>
      <vt:lpstr>Essential Question</vt:lpstr>
      <vt:lpstr>Commit and Toss</vt:lpstr>
      <vt:lpstr>Commit and Toss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McNaughton, Jason M.</cp:lastModifiedBy>
  <cp:revision>6</cp:revision>
  <dcterms:modified xsi:type="dcterms:W3CDTF">2024-11-11T21:25:14Z</dcterms:modified>
</cp:coreProperties>
</file>