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20"/>
  </p:notesMasterIdLst>
  <p:sldIdLst>
    <p:sldId id="269" r:id="rId2"/>
    <p:sldId id="256" r:id="rId3"/>
    <p:sldId id="271" r:id="rId4"/>
    <p:sldId id="274" r:id="rId5"/>
    <p:sldId id="275" r:id="rId6"/>
    <p:sldId id="276" r:id="rId7"/>
    <p:sldId id="263" r:id="rId8"/>
    <p:sldId id="265" r:id="rId9"/>
    <p:sldId id="266" r:id="rId10"/>
    <p:sldId id="280" r:id="rId11"/>
    <p:sldId id="267" r:id="rId12"/>
    <p:sldId id="270" r:id="rId13"/>
    <p:sldId id="281" r:id="rId14"/>
    <p:sldId id="268" r:id="rId15"/>
    <p:sldId id="277" r:id="rId16"/>
    <p:sldId id="272" r:id="rId17"/>
    <p:sldId id="278" r:id="rId18"/>
    <p:sldId id="279" r:id="rId1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07"/>
  </p:normalViewPr>
  <p:slideViewPr>
    <p:cSldViewPr snapToGrid="0" snapToObjects="1">
      <p:cViewPr varScale="1">
        <p:scale>
          <a:sx n="134" d="100"/>
          <a:sy n="134" d="100"/>
        </p:scale>
        <p:origin x="31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36EC69-1D78-1D4F-A689-B65682F026A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37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36EC69-1D78-1D4F-A689-B65682F026A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006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36EC69-1D78-1D4F-A689-B65682F026A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93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Marker and notebook paper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36EC69-1D78-1D4F-A689-B65682F026A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759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Marker and notebook paper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36EC69-1D78-1D4F-A689-B65682F026A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04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these topics to help drive and create student conversations about solutions and strategies.</a:t>
            </a:r>
          </a:p>
          <a:p>
            <a:r>
              <a:rPr lang="en-US" dirty="0"/>
              <a:t>Vocabulary</a:t>
            </a:r>
          </a:p>
          <a:p>
            <a:r>
              <a:rPr lang="en-US" dirty="0"/>
              <a:t>Check with Multiplication</a:t>
            </a:r>
          </a:p>
          <a:p>
            <a:r>
              <a:rPr lang="en-US" dirty="0"/>
              <a:t>What mistakes did you see?</a:t>
            </a:r>
          </a:p>
          <a:p>
            <a:r>
              <a:rPr lang="en-US" dirty="0"/>
              <a:t>Are there common mistakes as a class?</a:t>
            </a:r>
          </a:p>
          <a:p>
            <a:r>
              <a:rPr lang="en-US" dirty="0"/>
              <a:t>What do we need to remember?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36EC69-1D78-1D4F-A689-B65682F026A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91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75050" y="1428750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[place photo or chart here]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28750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85A5F4-BF8A-D14B-9D6F-04FC957621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079" y="4448432"/>
            <a:ext cx="648212" cy="64821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0E19811-B19E-BF43-AC0C-6D47A5A067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70000"/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61644" y="4467899"/>
            <a:ext cx="592454" cy="58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ogo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blue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1A2836"/>
              </a:buClr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A53BEA-8A0A-8649-9D3F-9FC7DDBDA5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079" y="4448432"/>
            <a:ext cx="648212" cy="6482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452462F-32C3-CB42-948B-949C21499B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70000"/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61644" y="4467899"/>
            <a:ext cx="592454" cy="58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191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red">
    <p:bg>
      <p:bgPr>
        <a:solidFill>
          <a:schemeClr val="bg1"/>
        </a:soli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71D20"/>
              </a:buClr>
              <a:defRPr>
                <a:solidFill>
                  <a:srgbClr val="971D20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393F60-7A3E-274E-8D93-086BBF9AE4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079" y="4448432"/>
            <a:ext cx="648212" cy="6482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91885B2-D9F2-F04F-ACD3-7AEAC01F813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70000"/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61644" y="4467899"/>
            <a:ext cx="592454" cy="58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557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yellow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A8219"/>
              </a:buClr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72449F-527D-6B48-89A1-1594E1DE8F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079" y="4448432"/>
            <a:ext cx="648212" cy="6482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9BAF11A-4B72-7148-B769-AA35B20CA82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70000"/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61644" y="4467899"/>
            <a:ext cx="592454" cy="58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50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4CE92C-B8BB-BD49-9285-3D0F418DCA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  <a14:imgEffect>
                      <a14:saturation sat="0"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079" y="4448432"/>
            <a:ext cx="648212" cy="64821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89FA4D4-BBA1-FF44-AE33-B604AC5CEDA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70000"/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661644" y="4467899"/>
            <a:ext cx="592454" cy="58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05730" indent="-205730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4192C27-2A33-314D-B619-CA411A64D9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079" y="4448432"/>
            <a:ext cx="648212" cy="64821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22A26B6-98A0-C24A-A70D-BDC5E53E1A5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70000"/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61644" y="4467899"/>
            <a:ext cx="592454" cy="58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0" indent="0">
              <a:buNone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7C7EAB-20D0-9A40-80CA-9ECE01EFDF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079" y="4448432"/>
            <a:ext cx="648212" cy="64821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8993510-FC2F-ED4D-B611-28804473825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70000"/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661644" y="4467899"/>
            <a:ext cx="592454" cy="58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buSzPct val="100000"/>
              <a:defRPr sz="24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buSzPct val="100000"/>
              <a:defRPr sz="24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30690C0-0156-AE47-8E6A-59D45A4A1C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079" y="4448432"/>
            <a:ext cx="648212" cy="64821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3B6A178-0A02-614E-9340-192D3E2BE1A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70000"/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61644" y="4467899"/>
            <a:ext cx="592454" cy="58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85950"/>
            <a:ext cx="4041775" cy="2884290"/>
          </a:xfrm>
        </p:spPr>
        <p:txBody>
          <a:bodyPr tIns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94DE9C-DEC9-8B4A-B3EE-841CE1BF7E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079" y="4448432"/>
            <a:ext cx="648212" cy="64821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F0A6CD8-6B59-A149-8179-A8971E0D74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70000"/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61644" y="4467899"/>
            <a:ext cx="592454" cy="58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305800" cy="857250"/>
          </a:xfrm>
        </p:spPr>
        <p:txBody>
          <a:bodyPr vert="horz" tIns="4571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3600" b="0">
                <a:ln>
                  <a:noFill/>
                </a:ln>
                <a:solidFill>
                  <a:schemeClr val="accent4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8CCD81-4D18-C746-AE1D-4736A49750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079" y="4448432"/>
            <a:ext cx="648212" cy="64821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7ED3592-433A-5444-B68E-64A910B37A8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70000"/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61644" y="4467899"/>
            <a:ext cx="592454" cy="58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28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44B5778-6310-2945-9054-218FA93493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079" y="4448432"/>
            <a:ext cx="648212" cy="64821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AFCC0BC-60ED-5947-A7FC-1EBA55B907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70000"/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61644" y="4467899"/>
            <a:ext cx="592454" cy="58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3041C54-AE40-FE41-8FC1-A36F747079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079" y="4448432"/>
            <a:ext cx="648212" cy="64821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E2493A0-85EF-4E46-A966-208233E39FC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70000"/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61644" y="4467899"/>
            <a:ext cx="592454" cy="58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 dirty="0"/>
              <a:t>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8" r:id="rId9"/>
    <p:sldLayoutId id="2147483680" r:id="rId10"/>
    <p:sldLayoutId id="2147483682" r:id="rId11"/>
    <p:sldLayoutId id="2147483683" r:id="rId12"/>
    <p:sldLayoutId id="2147483684" r:id="rId13"/>
    <p:sldLayoutId id="2147483687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858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0197"/>
            <a:ext cx="8229600" cy="857250"/>
          </a:xfrm>
        </p:spPr>
        <p:txBody>
          <a:bodyPr/>
          <a:lstStyle/>
          <a:p>
            <a:r>
              <a:rPr lang="en-US" dirty="0"/>
              <a:t>In-Class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7446"/>
            <a:ext cx="8136731" cy="37060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accent2"/>
                </a:solidFill>
              </a:rPr>
              <a:t>759 ÷ 3</a:t>
            </a:r>
          </a:p>
          <a:p>
            <a:pPr marL="752079" lvl="1" indent="-457200">
              <a:buClr>
                <a:schemeClr val="accent6"/>
              </a:buClr>
              <a:buFont typeface="+mj-lt"/>
              <a:buAutoNum type="arabicPeriod"/>
            </a:pPr>
            <a:r>
              <a:rPr lang="en-US" sz="2100" dirty="0"/>
              <a:t>List the multiples of 3. </a:t>
            </a:r>
            <a:br>
              <a:rPr lang="en-US" sz="2100" dirty="0"/>
            </a:br>
            <a:r>
              <a:rPr lang="en-US" sz="1125" dirty="0"/>
              <a:t>(Use these with base 10 facts to help get larger quotients. For example, 3 x 2 = 6 so 3 X 20 = 60.)</a:t>
            </a:r>
          </a:p>
          <a:p>
            <a:pPr marL="752079" lvl="1" indent="-457200">
              <a:buClr>
                <a:schemeClr val="accent6"/>
              </a:buClr>
              <a:buFont typeface="+mj-lt"/>
              <a:buAutoNum type="arabicPeriod"/>
            </a:pPr>
            <a:r>
              <a:rPr lang="en-US" sz="2100" dirty="0"/>
              <a:t>Complete the problem.</a:t>
            </a:r>
          </a:p>
          <a:p>
            <a:pPr marL="752079" lvl="1" indent="-457200">
              <a:buClr>
                <a:schemeClr val="accent6"/>
              </a:buClr>
              <a:buFont typeface="+mj-lt"/>
              <a:buAutoNum type="arabicPeriod"/>
            </a:pPr>
            <a:r>
              <a:rPr lang="en-US" sz="2100" dirty="0"/>
              <a:t>Think and then share with a neighbor—could there be another way we could solve this problem?</a:t>
            </a:r>
          </a:p>
        </p:txBody>
      </p:sp>
    </p:spTree>
    <p:extLst>
      <p:ext uri="{BB962C8B-B14F-4D97-AF65-F5344CB8AC3E}">
        <p14:creationId xmlns:p14="http://schemas.microsoft.com/office/powerpoint/2010/main" val="2276152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Work with a partner and solve these problems together.</a:t>
            </a:r>
          </a:p>
          <a:p>
            <a:pPr marL="9144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625" dirty="0"/>
              <a:t>192 ÷ 6</a:t>
            </a:r>
          </a:p>
          <a:p>
            <a:pPr marL="9144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625" dirty="0"/>
              <a:t>3,380 ÷ 4 </a:t>
            </a:r>
          </a:p>
          <a:p>
            <a:pPr marL="0" indent="0">
              <a:buNone/>
            </a:pPr>
            <a:r>
              <a:rPr lang="en-US" sz="2800" dirty="0"/>
              <a:t>Review strategies and answers with another pair.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19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0"/>
            <a:ext cx="6457950" cy="969771"/>
          </a:xfrm>
        </p:spPr>
        <p:txBody>
          <a:bodyPr/>
          <a:lstStyle/>
          <a:p>
            <a:r>
              <a:rPr lang="en-US" dirty="0"/>
              <a:t>Commit and Toss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69771"/>
            <a:ext cx="3939540" cy="346649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100" dirty="0"/>
              <a:t>Write a division problem on your paper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/>
              <a:t>Lightly crumple your paper</a:t>
            </a:r>
            <a:r>
              <a:rPr lang="en-US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100" dirty="0"/>
              <a:t>and toss it on the floor.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/>
              <a:t>Pick up a different paper.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610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0"/>
            <a:ext cx="6457950" cy="969771"/>
          </a:xfrm>
        </p:spPr>
        <p:txBody>
          <a:bodyPr/>
          <a:lstStyle/>
          <a:p>
            <a:r>
              <a:rPr lang="en-US" dirty="0"/>
              <a:t>Commit and Toss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69771"/>
            <a:ext cx="3939540" cy="346649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100" dirty="0"/>
              <a:t>Estimate a reasonable answer for the problem on the new paper.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/>
              <a:t>Lightly crumple your paper and toss it on the floor.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/>
              <a:t>Pick up a different paper.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D1F4A06-B519-444A-8E4A-7A4D8B6E083D}"/>
              </a:ext>
            </a:extLst>
          </p:cNvPr>
          <p:cNvSpPr/>
          <p:nvPr/>
        </p:nvSpPr>
        <p:spPr>
          <a:xfrm>
            <a:off x="4937762" y="1879252"/>
            <a:ext cx="36941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Why would we want to find a reasonable answer?  </a:t>
            </a:r>
          </a:p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what situations might that be helpful?</a:t>
            </a:r>
          </a:p>
        </p:txBody>
      </p:sp>
    </p:spTree>
    <p:extLst>
      <p:ext uri="{BB962C8B-B14F-4D97-AF65-F5344CB8AC3E}">
        <p14:creationId xmlns:p14="http://schemas.microsoft.com/office/powerpoint/2010/main" val="332515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173229"/>
            <a:ext cx="6457950" cy="969771"/>
          </a:xfrm>
        </p:spPr>
        <p:txBody>
          <a:bodyPr/>
          <a:lstStyle/>
          <a:p>
            <a:r>
              <a:rPr lang="en-US" dirty="0"/>
              <a:t>Commit and Toss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1" y="1143001"/>
            <a:ext cx="3898106" cy="207727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100" dirty="0"/>
              <a:t>Solve the division problem.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/>
              <a:t>Lightly crumple your paper and toss it on the floor.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/>
              <a:t>Pick up a different paper.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37955F-EA67-437E-AA09-38CECBA208BE}"/>
              </a:ext>
            </a:extLst>
          </p:cNvPr>
          <p:cNvSpPr/>
          <p:nvPr/>
        </p:nvSpPr>
        <p:spPr>
          <a:xfrm>
            <a:off x="5605298" y="1496318"/>
            <a:ext cx="296005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happens if it doesn’t go in evenly?</a:t>
            </a:r>
          </a:p>
        </p:txBody>
      </p:sp>
    </p:spTree>
    <p:extLst>
      <p:ext uri="{BB962C8B-B14F-4D97-AF65-F5344CB8AC3E}">
        <p14:creationId xmlns:p14="http://schemas.microsoft.com/office/powerpoint/2010/main" val="271469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189595"/>
            <a:ext cx="6457950" cy="969771"/>
          </a:xfrm>
        </p:spPr>
        <p:txBody>
          <a:bodyPr/>
          <a:lstStyle/>
          <a:p>
            <a:r>
              <a:rPr lang="en-US" dirty="0"/>
              <a:t>Commit and Toss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1" y="1274571"/>
            <a:ext cx="5069680" cy="30986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100" dirty="0"/>
              <a:t>Evaluate/provide feedback for the solution.</a:t>
            </a:r>
          </a:p>
        </p:txBody>
      </p:sp>
    </p:spTree>
    <p:extLst>
      <p:ext uri="{BB962C8B-B14F-4D97-AF65-F5344CB8AC3E}">
        <p14:creationId xmlns:p14="http://schemas.microsoft.com/office/powerpoint/2010/main" val="294358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208722"/>
            <a:ext cx="6457950" cy="969771"/>
          </a:xfrm>
        </p:spPr>
        <p:txBody>
          <a:bodyPr/>
          <a:lstStyle/>
          <a:p>
            <a:r>
              <a:rPr lang="en-US" dirty="0"/>
              <a:t>Commit and Toss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5" y="1465072"/>
            <a:ext cx="3857625" cy="28683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100" dirty="0"/>
              <a:t>Write a “real-world” situation to match the problem that you have on your paper.</a:t>
            </a:r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endParaRPr lang="en-US" sz="2100" dirty="0">
              <a:solidFill>
                <a:schemeClr val="accent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FAB562D-14B6-474B-9A3F-D05573D2A719}"/>
              </a:ext>
            </a:extLst>
          </p:cNvPr>
          <p:cNvSpPr/>
          <p:nvPr/>
        </p:nvSpPr>
        <p:spPr>
          <a:xfrm>
            <a:off x="5629275" y="1465072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100" dirty="0">
                <a:solidFill>
                  <a:schemeClr val="accent2"/>
                </a:solidFill>
                <a:latin typeface="+mj-lt"/>
              </a:rPr>
              <a:t>Division cue words: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accent2"/>
                </a:solidFill>
                <a:latin typeface="+mj-lt"/>
              </a:rPr>
              <a:t>Per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accent2"/>
                </a:solidFill>
                <a:latin typeface="+mj-lt"/>
              </a:rPr>
              <a:t>Each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accent2"/>
                </a:solidFill>
                <a:latin typeface="+mj-lt"/>
              </a:rPr>
              <a:t>Evenly between</a:t>
            </a:r>
            <a:endParaRPr lang="en-US" sz="21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785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Give me 5!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100" dirty="0"/>
              <a:t>Share the situation you wrote about with your team. </a:t>
            </a:r>
            <a:r>
              <a:rPr lang="en-US" sz="2100" dirty="0">
                <a:solidFill>
                  <a:schemeClr val="accent2"/>
                </a:solidFill>
              </a:rPr>
              <a:t>All team members are expected to share their ideas.</a:t>
            </a:r>
          </a:p>
          <a:p>
            <a:r>
              <a:rPr lang="en-US" sz="2100" dirty="0"/>
              <a:t>Give Me 5!</a:t>
            </a:r>
          </a:p>
          <a:p>
            <a:pPr lvl="1"/>
            <a:r>
              <a:rPr lang="en-US" sz="2100" dirty="0"/>
              <a:t>It can be yours or one from your paper.</a:t>
            </a:r>
          </a:p>
          <a:p>
            <a:pPr lvl="1"/>
            <a:r>
              <a:rPr lang="en-US" sz="2100" dirty="0"/>
              <a:t>Use names only if the person has given you permission.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254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Ticket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1610"/>
            <a:ext cx="8229600" cy="3020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50" i="1" dirty="0">
                <a:solidFill>
                  <a:schemeClr val="accent2"/>
                </a:solidFill>
              </a:rPr>
              <a:t>Mrs. Kennedy is preparing a STEM activity where students will build a bridge out of plastic drinking straws. She has 642 straws that need to shared between the 6 groups of students. 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250" dirty="0"/>
              <a:t>Estimate how many straws each group gets. 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250" dirty="0"/>
              <a:t>Calculate the exact number of straws each group gets. (Remember to show your work.) 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250" dirty="0"/>
              <a:t>Why is your estimate higher or lower than your calculated value? </a:t>
            </a:r>
          </a:p>
        </p:txBody>
      </p:sp>
    </p:spTree>
    <p:extLst>
      <p:ext uri="{BB962C8B-B14F-4D97-AF65-F5344CB8AC3E}">
        <p14:creationId xmlns:p14="http://schemas.microsoft.com/office/powerpoint/2010/main" val="1799409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MY TEACHER’S RECORD-BREAKING CUP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00AED-FD87-D44D-B209-67819719C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Refills, Please!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216B78-DADE-4980-A7B7-B6B4916029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have refilled this cup 5,235 time so-far!</a:t>
            </a:r>
          </a:p>
          <a:p>
            <a:r>
              <a:rPr lang="en-US" dirty="0"/>
              <a:t>I refill it 5 times each day.</a:t>
            </a:r>
          </a:p>
          <a:p>
            <a:endParaRPr lang="en-US" dirty="0"/>
          </a:p>
        </p:txBody>
      </p:sp>
      <p:pic>
        <p:nvPicPr>
          <p:cNvPr id="5" name="Graphic 4" descr="Coffee">
            <a:extLst>
              <a:ext uri="{FF2B5EF4-FFF2-40B4-BE49-F238E27FC236}">
                <a16:creationId xmlns:a16="http://schemas.microsoft.com/office/drawing/2014/main" id="{2A99BB0A-AA36-4BD9-A900-7292CD8E77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99010" y="1871662"/>
            <a:ext cx="2814638" cy="281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33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00AED-FD87-D44D-B209-67819719C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THINK-PAIR-SHARE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D9D25-B20B-F244-9D46-299DFEC2B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refills would I have in one school week?</a:t>
            </a:r>
          </a:p>
          <a:p>
            <a:r>
              <a:rPr lang="en-US" dirty="0"/>
              <a:t>How many refills would I have in one month?</a:t>
            </a:r>
          </a:p>
          <a:p>
            <a:r>
              <a:rPr lang="en-US" dirty="0"/>
              <a:t>About how many refills would I have in one year.</a:t>
            </a:r>
          </a:p>
        </p:txBody>
      </p:sp>
    </p:spTree>
    <p:extLst>
      <p:ext uri="{BB962C8B-B14F-4D97-AF65-F5344CB8AC3E}">
        <p14:creationId xmlns:p14="http://schemas.microsoft.com/office/powerpoint/2010/main" val="2059525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1A408-6D05-4A42-B0B6-4758F1D12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days have I had this cup?</a:t>
            </a:r>
          </a:p>
        </p:txBody>
      </p:sp>
      <p:pic>
        <p:nvPicPr>
          <p:cNvPr id="5" name="Graphic 4" descr="Coffee">
            <a:extLst>
              <a:ext uri="{FF2B5EF4-FFF2-40B4-BE49-F238E27FC236}">
                <a16:creationId xmlns:a16="http://schemas.microsoft.com/office/drawing/2014/main" id="{212E7EA6-C80C-490E-9E22-EE9D5B69FA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88114" y="1564481"/>
            <a:ext cx="2814638" cy="281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42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EE715EF-14B9-43B4-8EBD-DBB0BC90F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many days has it taken me to refill this cup 5,235 times?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4184D04-4886-4846-94C2-0D03C4D8B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6375" y="2112265"/>
            <a:ext cx="3499180" cy="1323879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accent2"/>
                </a:solidFill>
              </a:rPr>
              <a:t>Remember…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2"/>
                </a:solidFill>
              </a:rPr>
              <a:t>I refill it 5 times every day!</a:t>
            </a:r>
          </a:p>
          <a:p>
            <a:pPr marL="0" indent="0">
              <a:buNone/>
            </a:pPr>
            <a:endParaRPr lang="en-US" sz="2400" dirty="0">
              <a:solidFill>
                <a:schemeClr val="accent2"/>
              </a:solidFill>
            </a:endParaRPr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E3266B-AF3D-4B38-85D4-88D9788C1490}"/>
              </a:ext>
            </a:extLst>
          </p:cNvPr>
          <p:cNvSpPr/>
          <p:nvPr/>
        </p:nvSpPr>
        <p:spPr>
          <a:xfrm>
            <a:off x="457200" y="1605665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latin typeface="+mj-lt"/>
              </a:rPr>
              <a:t>Think about how to represent 5,235.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400" dirty="0">
                <a:latin typeface="+mj-lt"/>
              </a:rPr>
              <a:t>Work in groups to determine how many days I have used the cup.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400" dirty="0">
                <a:latin typeface="+mj-lt"/>
              </a:rPr>
              <a:t>Use any strategy, but record or draw your strategy and solution on your paper.</a:t>
            </a:r>
          </a:p>
        </p:txBody>
      </p:sp>
    </p:spTree>
    <p:extLst>
      <p:ext uri="{BB962C8B-B14F-4D97-AF65-F5344CB8AC3E}">
        <p14:creationId xmlns:p14="http://schemas.microsoft.com/office/powerpoint/2010/main" val="1717030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07A6809-9BB5-8641-B96A-96BFE694F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 Harvest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13098B-DC82-9B4B-B6F7-222C61A6D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0635" lvl="1" indent="-385763">
              <a:buClr>
                <a:schemeClr val="accent4"/>
              </a:buClr>
              <a:buFont typeface="+mj-lt"/>
              <a:buAutoNum type="arabicPeriod"/>
            </a:pPr>
            <a:r>
              <a:rPr lang="en-US" sz="2250" dirty="0"/>
              <a:t>When you are finished, look around for others that are done.</a:t>
            </a:r>
          </a:p>
          <a:p>
            <a:pPr marL="680635" lvl="1" indent="-385763">
              <a:buClr>
                <a:schemeClr val="accent4"/>
              </a:buClr>
              <a:buFont typeface="+mj-lt"/>
              <a:buAutoNum type="arabicPeriod"/>
            </a:pPr>
            <a:r>
              <a:rPr lang="en-US" sz="2250" dirty="0"/>
              <a:t>Find other groups and take turns sharing and recording the strategies used to determine the number of days. </a:t>
            </a:r>
          </a:p>
          <a:p>
            <a:pPr marL="680635" lvl="1" indent="-385763">
              <a:buClr>
                <a:schemeClr val="accent4"/>
              </a:buClr>
              <a:buFont typeface="+mj-lt"/>
              <a:buAutoNum type="arabicPeriod"/>
            </a:pPr>
            <a:r>
              <a:rPr lang="en-US" sz="2250" dirty="0"/>
              <a:t>Offer ideas to each other, ask questions about the thinking, offer positive comments before finding another partner.</a:t>
            </a:r>
          </a:p>
          <a:p>
            <a:pPr marL="680635" lvl="1" indent="-385763">
              <a:buClr>
                <a:schemeClr val="accent4"/>
              </a:buClr>
              <a:buFont typeface="+mj-lt"/>
              <a:buAutoNum type="arabicPeriod"/>
            </a:pPr>
            <a:r>
              <a:rPr lang="en-US" sz="2250" dirty="0"/>
              <a:t>Continue this process with other groups until time is called.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591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Give me 5! (Give or Take)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 a strategy that you either used or saw that was helpful in solving this problem.</a:t>
            </a:r>
          </a:p>
        </p:txBody>
      </p:sp>
    </p:spTree>
    <p:extLst>
      <p:ext uri="{BB962C8B-B14F-4D97-AF65-F5344CB8AC3E}">
        <p14:creationId xmlns:p14="http://schemas.microsoft.com/office/powerpoint/2010/main" val="101358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0197"/>
            <a:ext cx="8229600" cy="857250"/>
          </a:xfrm>
        </p:spPr>
        <p:txBody>
          <a:bodyPr/>
          <a:lstStyle/>
          <a:p>
            <a:r>
              <a:rPr lang="en-US" dirty="0"/>
              <a:t>Partial Quotients, or Big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7446"/>
            <a:ext cx="8229600" cy="3706004"/>
          </a:xfrm>
        </p:spPr>
        <p:txBody>
          <a:bodyPr>
            <a:normAutofit/>
          </a:bodyPr>
          <a:lstStyle/>
          <a:p>
            <a:r>
              <a:rPr lang="en-US" sz="2250" dirty="0"/>
              <a:t>When you divide the dividend, do you start with the smallest (ones) or biggest (thousands) piece first?  </a:t>
            </a:r>
          </a:p>
          <a:p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537206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Custom 11">
      <a:dk1>
        <a:sysClr val="windowText" lastClr="000000"/>
      </a:dk1>
      <a:lt1>
        <a:sysClr val="window" lastClr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AVITS Presentation Template (1)" id="{82BF9863-BB01-4C25-89B1-3BB18ED3CDAD}" vid="{147DE524-E7A9-454E-A447-9B52D25C8AF8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JAVITS Presentation Template</Template>
  <TotalTime>220</TotalTime>
  <Words>617</Words>
  <Application>Microsoft Office PowerPoint</Application>
  <PresentationFormat>On-screen Show (16:9)</PresentationFormat>
  <Paragraphs>81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 2</vt:lpstr>
      <vt:lpstr>LEARN theme</vt:lpstr>
      <vt:lpstr>PowerPoint Presentation</vt:lpstr>
      <vt:lpstr>MY TEACHER’S RECORD-BREAKING CUP</vt:lpstr>
      <vt:lpstr>Refills, Please!</vt:lpstr>
      <vt:lpstr>THINK-PAIR-SHARE</vt:lpstr>
      <vt:lpstr>How many days have I had this cup?</vt:lpstr>
      <vt:lpstr>How many days has it taken me to refill this cup 5,235 times?</vt:lpstr>
      <vt:lpstr>Strategy Harvest</vt:lpstr>
      <vt:lpstr>Give me 5! (Give or Take)</vt:lpstr>
      <vt:lpstr>Partial Quotients, or Big 7</vt:lpstr>
      <vt:lpstr>In-Class Example</vt:lpstr>
      <vt:lpstr>Your Turn</vt:lpstr>
      <vt:lpstr>Commit and Toss 1</vt:lpstr>
      <vt:lpstr>Commit and Toss 2</vt:lpstr>
      <vt:lpstr>Commit and Toss 3</vt:lpstr>
      <vt:lpstr>Commit and Toss 4</vt:lpstr>
      <vt:lpstr>Commit and Toss 5</vt:lpstr>
      <vt:lpstr>Give me 5!</vt:lpstr>
      <vt:lpstr>Exit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Teacher's Record-Breaking Cup</dc:title>
  <dc:creator>K20 Center</dc:creator>
  <cp:lastModifiedBy>Kuehn, Elizabeth C.</cp:lastModifiedBy>
  <cp:revision>12</cp:revision>
  <dcterms:created xsi:type="dcterms:W3CDTF">2019-01-09T19:18:29Z</dcterms:created>
  <dcterms:modified xsi:type="dcterms:W3CDTF">2019-01-09T22:59:02Z</dcterms:modified>
</cp:coreProperties>
</file>