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3"/>
  </p:notesMasterIdLst>
  <p:sldIdLst>
    <p:sldId id="256" r:id="rId3"/>
    <p:sldId id="257" r:id="rId4"/>
    <p:sldId id="258" r:id="rId5"/>
    <p:sldId id="260" r:id="rId6"/>
    <p:sldId id="262" r:id="rId7"/>
    <p:sldId id="263" r:id="rId8"/>
    <p:sldId id="266" r:id="rId9"/>
    <p:sldId id="265" r:id="rId10"/>
    <p:sldId id="264" r:id="rId11"/>
    <p:sldId id="267" r:id="rId12"/>
    <p:sldId id="269" r:id="rId13"/>
    <p:sldId id="268" r:id="rId14"/>
    <p:sldId id="270" r:id="rId15"/>
    <p:sldId id="272" r:id="rId16"/>
    <p:sldId id="274" r:id="rId17"/>
    <p:sldId id="261" r:id="rId18"/>
    <p:sldId id="275" r:id="rId19"/>
    <p:sldId id="276" r:id="rId20"/>
    <p:sldId id="279" r:id="rId21"/>
    <p:sldId id="278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46745850@N07/433297030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doktorhut-absolvent-absolventen-31687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Website Developer</a:t>
            </a:r>
          </a:p>
          <a:p>
            <a:pPr marL="63500" indent="0" algn="ctr">
              <a:buNone/>
            </a:pPr>
            <a:endParaRPr lang="en-US" sz="4000" dirty="0"/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88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Nurse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50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Veterinarian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22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Bank Teller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4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Electrical Engineer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8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ABCF-8E28-44BB-97B8-C517463A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62" y="91910"/>
            <a:ext cx="3189642" cy="558456"/>
          </a:xfrm>
        </p:spPr>
        <p:txBody>
          <a:bodyPr/>
          <a:lstStyle/>
          <a:p>
            <a:pPr algn="ctr"/>
            <a:r>
              <a:rPr lang="en-US" sz="3200" dirty="0"/>
              <a:t>Career Choices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964A8-35EA-4610-8A47-27A4C1197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62" y="756118"/>
            <a:ext cx="4038600" cy="4295470"/>
          </a:xfrm>
          <a:ln>
            <a:solidFill>
              <a:schemeClr val="accent6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n-US" sz="1800" b="1" dirty="0"/>
              <a:t>Can a high school graduate do this job?</a:t>
            </a:r>
          </a:p>
          <a:p>
            <a:r>
              <a:rPr lang="en-US" sz="1800" dirty="0"/>
              <a:t>Pharmacy technician</a:t>
            </a:r>
          </a:p>
          <a:p>
            <a:r>
              <a:rPr lang="en-US" sz="1800" dirty="0"/>
              <a:t>Oil Field Worker</a:t>
            </a:r>
          </a:p>
          <a:p>
            <a:r>
              <a:rPr lang="en-US" sz="1800" dirty="0"/>
              <a:t>Bank teller</a:t>
            </a:r>
          </a:p>
          <a:p>
            <a:pPr marL="76200" indent="0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A3DD2-6BD4-4970-BDCF-F67A22FC3C1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3381" y="756118"/>
            <a:ext cx="4102661" cy="4295471"/>
          </a:xfrm>
          <a:ln>
            <a:solidFill>
              <a:schemeClr val="accent6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n-US" sz="1800" b="1" dirty="0"/>
              <a:t>Can a post-secondary degree graduate do this job?</a:t>
            </a:r>
          </a:p>
          <a:p>
            <a:r>
              <a:rPr lang="en-US" sz="1800" dirty="0"/>
              <a:t>Pharmacy technician</a:t>
            </a:r>
          </a:p>
          <a:p>
            <a:r>
              <a:rPr lang="en-US" sz="1800" dirty="0"/>
              <a:t>Pharmacist</a:t>
            </a:r>
          </a:p>
          <a:p>
            <a:r>
              <a:rPr lang="en-US" sz="1800" dirty="0"/>
              <a:t>Dental Hygienist</a:t>
            </a:r>
          </a:p>
          <a:p>
            <a:r>
              <a:rPr lang="en-US" sz="1800" dirty="0"/>
              <a:t>Architect</a:t>
            </a:r>
          </a:p>
          <a:p>
            <a:r>
              <a:rPr lang="en-US" sz="1800" dirty="0"/>
              <a:t>Oil Field Worker</a:t>
            </a:r>
          </a:p>
          <a:p>
            <a:r>
              <a:rPr lang="en-US" sz="1800" dirty="0"/>
              <a:t>Website developer</a:t>
            </a:r>
          </a:p>
          <a:p>
            <a:r>
              <a:rPr lang="en-US" sz="1800" dirty="0"/>
              <a:t>Nurse </a:t>
            </a:r>
          </a:p>
          <a:p>
            <a:r>
              <a:rPr lang="en-US" sz="1800" dirty="0"/>
              <a:t>Veterinarian</a:t>
            </a:r>
          </a:p>
          <a:p>
            <a:r>
              <a:rPr lang="en-US" sz="1800" dirty="0"/>
              <a:t>Bank Teller</a:t>
            </a:r>
          </a:p>
          <a:p>
            <a:r>
              <a:rPr lang="en-US" sz="1800" dirty="0"/>
              <a:t>Electrical Engineer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762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29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BC73-182B-47EB-A35C-5224C893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63835"/>
          </a:xfrm>
        </p:spPr>
        <p:txBody>
          <a:bodyPr/>
          <a:lstStyle/>
          <a:p>
            <a:r>
              <a:rPr lang="en-US" dirty="0"/>
              <a:t>Think, Pair, Share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7D715-EBA7-48F6-9FB4-04496C37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3594"/>
            <a:ext cx="8229600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Think for a minute of another benefit of having a post-secondary degree.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Share your ideas with a partner. Together decide on at least one benefit.  </a:t>
            </a:r>
          </a:p>
        </p:txBody>
      </p:sp>
    </p:spTree>
    <p:extLst>
      <p:ext uri="{BB962C8B-B14F-4D97-AF65-F5344CB8AC3E}">
        <p14:creationId xmlns:p14="http://schemas.microsoft.com/office/powerpoint/2010/main" val="31348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44AD-EE96-4E4B-8D09-A96DDABB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 10 Benefits of Earning a Post-Secondary Degree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3DA67-98B6-4C8C-960F-0BE3A6A2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0064"/>
            <a:ext cx="3694014" cy="3326130"/>
          </a:xfrm>
        </p:spPr>
        <p:txBody>
          <a:bodyPr/>
          <a:lstStyle/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Earn $1M more over your lifetime.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Be happier in your job.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Connect with peers and mentors.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Make a difference in your community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Develop your creativity and problem-solving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3A287-80F6-4DF2-BE42-63E5FC610DA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84058" y="1440064"/>
            <a:ext cx="4038600" cy="3326130"/>
          </a:xfrm>
        </p:spPr>
        <p:txBody>
          <a:bodyPr/>
          <a:lstStyle/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Feel a sense of accomplishment.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Grow your career independence 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Prepare for success in a technology-driven world.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Live longer and healthier.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Have a more satisfying family life.</a:t>
            </a:r>
            <a:br>
              <a:rPr lang="en-US" sz="2000" b="1" dirty="0"/>
            </a:br>
            <a:endParaRPr lang="en-US" sz="2000" b="1" dirty="0"/>
          </a:p>
          <a:p>
            <a:pPr marL="7620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2C7C-9AE3-46B0-BD53-638599B2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98306"/>
          </a:xfrm>
        </p:spPr>
        <p:txBody>
          <a:bodyPr/>
          <a:lstStyle/>
          <a:p>
            <a:r>
              <a:rPr lang="en-US" dirty="0"/>
              <a:t>What is a GEAR UP Grant?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0B0BE-D7F5-4050-A6AF-9907E5F45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93115"/>
            <a:ext cx="8229600" cy="3447154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The GEAR UP grant is a 7-year award that supports you through high school.  </a:t>
            </a:r>
          </a:p>
          <a:p>
            <a:pPr marL="63500" indent="0">
              <a:buNone/>
            </a:pPr>
            <a:r>
              <a:rPr lang="en-US" dirty="0"/>
              <a:t>It aims to:</a:t>
            </a:r>
          </a:p>
          <a:p>
            <a:r>
              <a:rPr lang="en-US" dirty="0"/>
              <a:t>Support your educational goals.</a:t>
            </a:r>
          </a:p>
          <a:p>
            <a:r>
              <a:rPr lang="en-US" dirty="0"/>
              <a:t>Increase your family’s college and career awareness.</a:t>
            </a:r>
          </a:p>
          <a:p>
            <a:r>
              <a:rPr lang="en-US" dirty="0"/>
              <a:t>Provide you with campus visits to colleges.</a:t>
            </a:r>
          </a:p>
          <a:p>
            <a:r>
              <a:rPr lang="en-US" dirty="0"/>
              <a:t> Prepare you for success after high school.</a:t>
            </a:r>
          </a:p>
          <a:p>
            <a:pPr marL="6350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1434-9819-4400-AB12-D748EE2E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to My Future 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CE8DA-D5E6-467E-9B0C-AD66E48E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845228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Write yourself a note that you will receive at the end of the year.</a:t>
            </a:r>
          </a:p>
          <a:p>
            <a:pPr marL="63500" indent="0">
              <a:buNone/>
            </a:pPr>
            <a:r>
              <a:rPr lang="en-US" dirty="0"/>
              <a:t>Include in the note, positive behaviors that you can accomplish this year. These behaviors should help you on your education path.</a:t>
            </a:r>
          </a:p>
          <a:p>
            <a:pPr marL="63500" indent="0">
              <a:buNone/>
            </a:pPr>
            <a:r>
              <a:rPr lang="en-US" dirty="0"/>
              <a:t>Write about one benefit of earning a post-secondary degree that is MOST important to you.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GEAR UP!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5106749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 dirty="0"/>
              <a:t>What are the benefits of earning a post-secondary degree?</a:t>
            </a:r>
            <a:endParaRPr i="1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B08B-10AF-41A9-8BD1-AFE700F9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406639"/>
            <a:ext cx="7772400" cy="1021842"/>
          </a:xfrm>
        </p:spPr>
        <p:txBody>
          <a:bodyPr/>
          <a:lstStyle/>
          <a:p>
            <a:r>
              <a:rPr lang="en-US" sz="3600" dirty="0"/>
              <a:t>GEAR UP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91B5-1DE3-47A7-B398-CD512939A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12" y="1635842"/>
            <a:ext cx="7772400" cy="3000703"/>
          </a:xfrm>
        </p:spPr>
        <p:txBody>
          <a:bodyPr/>
          <a:lstStyle/>
          <a:p>
            <a:pPr marL="228600" indent="0"/>
            <a:r>
              <a:rPr lang="en-US" dirty="0"/>
              <a:t>Complete these activities to show your support of the GEAR UP grant: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Write a note to your future self.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Sign the GEAR UP banner.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Take class and group photos.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Pin on a GEAR UP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4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Create two columns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DEEC1-68BE-4D53-9AB1-12BFC680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1952" y="1196236"/>
            <a:ext cx="4041648" cy="3475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6A1AF-F282-4ED5-806C-045D65ACBE32}"/>
              </a:ext>
            </a:extLst>
          </p:cNvPr>
          <p:cNvSpPr txBox="1"/>
          <p:nvPr/>
        </p:nvSpPr>
        <p:spPr>
          <a:xfrm>
            <a:off x="1901952" y="4752602"/>
            <a:ext cx="4041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4" tooltip="https://www.flickr.com/photos/46745850@N07/43329703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by Unknown Author is licensed under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1BFFF2-BAEB-4BB9-95F4-E15FE0FE6835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3922776" y="1196236"/>
            <a:ext cx="4134" cy="35563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F7E9B2-8577-4415-A01C-5997D62BA6C2}"/>
              </a:ext>
            </a:extLst>
          </p:cNvPr>
          <p:cNvSpPr txBox="1"/>
          <p:nvPr/>
        </p:nvSpPr>
        <p:spPr>
          <a:xfrm>
            <a:off x="2504079" y="1326915"/>
            <a:ext cx="1359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High School Grad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959F7-77F2-4061-9697-E2D540F9930E}"/>
              </a:ext>
            </a:extLst>
          </p:cNvPr>
          <p:cNvSpPr txBox="1"/>
          <p:nvPr/>
        </p:nvSpPr>
        <p:spPr>
          <a:xfrm>
            <a:off x="3986408" y="1326915"/>
            <a:ext cx="1897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Post Secondary Graduate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165A-19EB-422B-B7D2-2700D564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does it mean to be a post-secondary graduate?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45B29-1738-4439-82AF-7BB103837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earned a two year degree at a community college 				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earned a certification at a career technical school 				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earned a degree at a four year university. </a:t>
            </a:r>
          </a:p>
          <a:p>
            <a:pPr marL="63500" indent="0">
              <a:buNone/>
            </a:pPr>
            <a:endParaRPr lang="en-US" dirty="0"/>
          </a:p>
          <a:p>
            <a:pPr marL="63500" indent="0" algn="ctr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E95C8-17D5-4FC9-A0ED-BF87E914F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00" y1="99306" x2="25729" y2="96389"/>
                        <a14:backgroundMark x1="25729" y1="96389" x2="47604" y2="99306"/>
                        <a14:backgroundMark x1="47604" y1="99306" x2="63229" y2="77917"/>
                        <a14:backgroundMark x1="63229" y1="77917" x2="21146" y2="56250"/>
                        <a14:backgroundMark x1="21146" y1="56250" x2="4063" y2="36528"/>
                        <a14:backgroundMark x1="4063" y1="36528" x2="14375" y2="8889"/>
                        <a14:backgroundMark x1="14375" y1="8889" x2="37500" y2="2639"/>
                        <a14:backgroundMark x1="37500" y1="2639" x2="81667" y2="11667"/>
                        <a14:backgroundMark x1="81667" y1="11667" x2="99167" y2="37917"/>
                        <a14:backgroundMark x1="99167" y1="37917" x2="86146" y2="61389"/>
                        <a14:backgroundMark x1="86146" y1="61389" x2="87500" y2="92639"/>
                        <a14:backgroundMark x1="87500" y1="92639" x2="69896" y2="74444"/>
                        <a14:backgroundMark x1="69896" y1="74444" x2="26354" y2="56528"/>
                        <a14:backgroundMark x1="26354" y1="56528" x2="9792" y2="35000"/>
                        <a14:backgroundMark x1="9792" y1="35000" x2="417" y2="30972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0170" y="0"/>
            <a:ext cx="2186189" cy="16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Pharmacy Technician</a:t>
            </a:r>
          </a:p>
        </p:txBody>
      </p:sp>
    </p:spTree>
    <p:extLst>
      <p:ext uri="{BB962C8B-B14F-4D97-AF65-F5344CB8AC3E}">
        <p14:creationId xmlns:p14="http://schemas.microsoft.com/office/powerpoint/2010/main" val="28923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Pharmacist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02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Dental Hygienist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Architect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71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Oil Field Worker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48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468</Words>
  <Application>Microsoft Office PowerPoint</Application>
  <PresentationFormat>On-screen Show (16:9)</PresentationFormat>
  <Paragraphs>95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Wingdings</vt:lpstr>
      <vt:lpstr>Arial</vt:lpstr>
      <vt:lpstr>Georgia</vt:lpstr>
      <vt:lpstr>Calibri</vt:lpstr>
      <vt:lpstr>Constantia</vt:lpstr>
      <vt:lpstr>Noto Sans Symbols</vt:lpstr>
      <vt:lpstr>LEARN theme</vt:lpstr>
      <vt:lpstr>LEARN theme</vt:lpstr>
      <vt:lpstr>PowerPoint Presentation</vt:lpstr>
      <vt:lpstr>Let’s GEAR UP!</vt:lpstr>
      <vt:lpstr>Create two columns</vt:lpstr>
      <vt:lpstr>What does it mean to be a post-secondary graduate?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Career Choices</vt:lpstr>
      <vt:lpstr>Think, Pair, Share</vt:lpstr>
      <vt:lpstr>Top 10 Benefits of Earning a Post-Secondary Degree</vt:lpstr>
      <vt:lpstr>What is a GEAR UP Grant?</vt:lpstr>
      <vt:lpstr>A Note to My Future Self</vt:lpstr>
      <vt:lpstr>GEAR UP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 UP Student Kickoff</dc:title>
  <dc:creator>K20 Center</dc:creator>
  <cp:lastModifiedBy>Kuehn, Elizabeth C.</cp:lastModifiedBy>
  <cp:revision>19</cp:revision>
  <dcterms:modified xsi:type="dcterms:W3CDTF">2018-11-12T20:29:46Z</dcterms:modified>
</cp:coreProperties>
</file>