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7"/>
  </p:notesMasterIdLst>
  <p:sldIdLst>
    <p:sldId id="256" r:id="rId3"/>
    <p:sldId id="257" r:id="rId4"/>
    <p:sldId id="262" r:id="rId5"/>
    <p:sldId id="258" r:id="rId6"/>
    <p:sldId id="260" r:id="rId7"/>
    <p:sldId id="261" r:id="rId8"/>
    <p:sldId id="263" r:id="rId9"/>
    <p:sldId id="264" r:id="rId10"/>
    <p:sldId id="265" r:id="rId11"/>
    <p:sldId id="266" r:id="rId12"/>
    <p:sldId id="267" r:id="rId13"/>
    <p:sldId id="259" r:id="rId14"/>
    <p:sldId id="268" r:id="rId15"/>
    <p:sldId id="269"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onstantia" panose="02030602050306030303" pitchFamily="18" charset="0"/>
      <p:regular r:id="rId22"/>
      <p:bold r:id="rId23"/>
      <p:italic r:id="rId24"/>
      <p:boldItalic r:id="rId25"/>
    </p:embeddedFont>
    <p:embeddedFont>
      <p:font typeface="Georgia" panose="02040502050405020303"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p:scale>
          <a:sx n="70" d="100"/>
          <a:sy n="70" d="100"/>
        </p:scale>
        <p:origin x="469" y="17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73" name="Shape 7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Shape 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a:t>Correct answer:  D- All of the above.  </a:t>
            </a:r>
            <a:endParaRPr dirty="0"/>
          </a:p>
        </p:txBody>
      </p:sp>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 Over 125 million.  We tend to be trending between 127 and 129 million US employees.</a:t>
            </a:r>
          </a:p>
        </p:txBody>
      </p:sp>
    </p:spTree>
    <p:extLst>
      <p:ext uri="{BB962C8B-B14F-4D97-AF65-F5344CB8AC3E}">
        <p14:creationId xmlns:p14="http://schemas.microsoft.com/office/powerpoint/2010/main" val="297817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Correct answer: D  According to the bureau of labor statistics, there are over 867 detailed occupations listed.  </a:t>
            </a:r>
          </a:p>
        </p:txBody>
      </p:sp>
    </p:spTree>
    <p:extLst>
      <p:ext uri="{BB962C8B-B14F-4D97-AF65-F5344CB8AC3E}">
        <p14:creationId xmlns:p14="http://schemas.microsoft.com/office/powerpoint/2010/main" val="2180017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is the best answer to systemically look at careers.  Once you find  career clusters you are interested in, then you can explore many more careers through that lens.  Talking to adults in the field of a profession you are interested in might be the second best way and third might be looking at internet sites such as the Bureau of Labor Statistics</a:t>
            </a:r>
          </a:p>
        </p:txBody>
      </p:sp>
    </p:spTree>
    <p:extLst>
      <p:ext uri="{BB962C8B-B14F-4D97-AF65-F5344CB8AC3E}">
        <p14:creationId xmlns:p14="http://schemas.microsoft.com/office/powerpoint/2010/main" val="190972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lstStyle>
            <a:lvl1pPr marL="457200" marR="0" lvl="0" indent="-228600" algn="l" rtl="0">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51" algn="l" rtl="0">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rtl="0">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3" name="Shape 4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Shape 44"/>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lstStyle>
            <a:lvl1pPr marL="457200" marR="0" lvl="0"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5" name="Shape 4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lstStyle>
            <a:lvl1pPr marR="0" lvl="0" algn="l" rtl="0">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Shape 4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9" name="Shape 49"/>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rtl="0">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rtl="0">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50" name="Shape 5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 name="Shape 5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93700" algn="l" rtl="0">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5" name="Shape 5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8" name="Shape 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93700" algn="l" rtl="0">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9" name="Shape 5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2" name="Shape 6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marR="0" lvl="0" indent="-393700" algn="l" rtl="0">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3" name="Shape 6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lstStyle>
            <a:lvl1pPr marR="0" lvl="0" algn="l" rtl="0">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9" name="Shape 69"/>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lstStyle>
            <a:lvl1pPr marR="34289" lvl="0" algn="l" rtl="0">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70" name="Shape 7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Shape 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Shape 16"/>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lstStyle>
            <a:lvl1pPr marL="457200" marR="0" lvl="0" indent="-228600" algn="l" rtl="0">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rtl="0">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rtl="0">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rtl="0">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7" name="Shape 17"/>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lstStyle>
            <a:lvl1pPr marL="457200" marR="0" lvl="0" indent="-228600" algn="l" rtl="0">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rtl="0">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rtl="0">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rtl="0">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rtl="0">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8" name="Shape 18"/>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lstStyle>
            <a:lvl1pPr marL="457200" marR="0" lvl="0"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19" name="Shape 19"/>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lstStyle>
            <a:lvl1pPr marL="457200" marR="0" lvl="0" indent="-342900" algn="l" rtl="0">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rtl="0">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rtl="0">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rtl="0">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rtl="0">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0" name="Shape 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Shape 2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lstStyle>
            <a:lvl1pPr marR="0" lvl="0" algn="l" rtl="0">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lstStyle>
            <a:lvl1pPr marR="34289" lvl="0" algn="l" rtl="0">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rtl="0">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rtl="0">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rtl="0">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rtl="0">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rtl="0">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rtl="0">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rtl="0">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rtl="0">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24" name="Shape 2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lstStyle>
            <a:lvl1pPr marR="0" lvl="0" algn="l" rtl="0">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Shape 27"/>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lstStyle>
            <a:lvl1pPr marL="457200" marR="0" lvl="0" indent="-228600" algn="l" rtl="0">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rtl="0">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rtl="0">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rtl="0">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rtl="0">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28" name="Shape 2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321" algn="l" rtl="0">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2" name="Shape 32"/>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rtl="0">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321" algn="l" rtl="0">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321" algn="l" rtl="0">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3" name="Shape 3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 name="Shape 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Shape 3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Shape 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Shape 6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7A32-A817-421E-B2AD-9A22D77F21BD}"/>
              </a:ext>
            </a:extLst>
          </p:cNvPr>
          <p:cNvSpPr>
            <a:spLocks noGrp="1"/>
          </p:cNvSpPr>
          <p:nvPr>
            <p:ph type="title"/>
          </p:nvPr>
        </p:nvSpPr>
        <p:spPr/>
        <p:txBody>
          <a:bodyPr/>
          <a:lstStyle/>
          <a:p>
            <a:r>
              <a:rPr lang="en-US" dirty="0"/>
              <a:t>Collective Brain Dump, Part 2</a:t>
            </a:r>
          </a:p>
        </p:txBody>
      </p:sp>
      <p:sp>
        <p:nvSpPr>
          <p:cNvPr id="3" name="Text Placeholder 2">
            <a:extLst>
              <a:ext uri="{FF2B5EF4-FFF2-40B4-BE49-F238E27FC236}">
                <a16:creationId xmlns:a16="http://schemas.microsoft.com/office/drawing/2014/main" id="{7D94C7C6-977C-44BE-8B65-A0060B380698}"/>
              </a:ext>
            </a:extLst>
          </p:cNvPr>
          <p:cNvSpPr>
            <a:spLocks noGrp="1"/>
          </p:cNvSpPr>
          <p:nvPr>
            <p:ph type="body" idx="1"/>
          </p:nvPr>
        </p:nvSpPr>
        <p:spPr/>
        <p:txBody>
          <a:bodyPr/>
          <a:lstStyle/>
          <a:p>
            <a:pPr marL="63500" indent="0">
              <a:buNone/>
            </a:pPr>
            <a:r>
              <a:rPr lang="en-US" dirty="0"/>
              <a:t>Find two other students and form a group of three. Combine your three lists to find the TOTAL of how many different jobs were listed. Duplicate jobs count only ONCE.</a:t>
            </a:r>
          </a:p>
          <a:p>
            <a:pPr marL="63500" indent="0" algn="ctr">
              <a:buNone/>
            </a:pPr>
            <a:r>
              <a:rPr lang="en-US" sz="5400" b="1" dirty="0">
                <a:solidFill>
                  <a:schemeClr val="accent6"/>
                </a:solidFill>
              </a:rPr>
              <a:t>HEALTH</a:t>
            </a:r>
          </a:p>
          <a:p>
            <a:pPr marL="63500" indent="0">
              <a:buNone/>
            </a:pPr>
            <a:endParaRPr lang="en-US" dirty="0"/>
          </a:p>
        </p:txBody>
      </p:sp>
    </p:spTree>
    <p:extLst>
      <p:ext uri="{BB962C8B-B14F-4D97-AF65-F5344CB8AC3E}">
        <p14:creationId xmlns:p14="http://schemas.microsoft.com/office/powerpoint/2010/main" val="72178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DAFD-0449-4133-826C-2E2AD29F03BC}"/>
              </a:ext>
            </a:extLst>
          </p:cNvPr>
          <p:cNvSpPr>
            <a:spLocks noGrp="1"/>
          </p:cNvSpPr>
          <p:nvPr>
            <p:ph type="title"/>
          </p:nvPr>
        </p:nvSpPr>
        <p:spPr/>
        <p:txBody>
          <a:bodyPr/>
          <a:lstStyle/>
          <a:p>
            <a:r>
              <a:rPr lang="en-US" dirty="0"/>
              <a:t>Career Investigation</a:t>
            </a:r>
          </a:p>
        </p:txBody>
      </p:sp>
      <p:sp>
        <p:nvSpPr>
          <p:cNvPr id="3" name="Text Placeholder 2">
            <a:extLst>
              <a:ext uri="{FF2B5EF4-FFF2-40B4-BE49-F238E27FC236}">
                <a16:creationId xmlns:a16="http://schemas.microsoft.com/office/drawing/2014/main" id="{A425647B-C2AD-4049-8485-4C3302FFAE7A}"/>
              </a:ext>
            </a:extLst>
          </p:cNvPr>
          <p:cNvSpPr>
            <a:spLocks noGrp="1"/>
          </p:cNvSpPr>
          <p:nvPr>
            <p:ph type="body" idx="1"/>
          </p:nvPr>
        </p:nvSpPr>
        <p:spPr>
          <a:xfrm>
            <a:off x="457200" y="1451610"/>
            <a:ext cx="7428523" cy="3291840"/>
          </a:xfrm>
        </p:spPr>
        <p:txBody>
          <a:bodyPr/>
          <a:lstStyle/>
          <a:p>
            <a:r>
              <a:rPr lang="en-US" sz="2400" dirty="0"/>
              <a:t>Each group will find two jobs for each career cluster.</a:t>
            </a:r>
          </a:p>
          <a:p>
            <a:r>
              <a:rPr lang="en-US" sz="2400" dirty="0"/>
              <a:t>Each student in the group will investigate eight jobs, write them on index cards, and place the cards in the card sort bag.</a:t>
            </a:r>
          </a:p>
          <a:p>
            <a:r>
              <a:rPr lang="en-US" sz="2400" dirty="0"/>
              <a:t>All group members will write the jobs they found on the career cluster organizer. </a:t>
            </a:r>
          </a:p>
          <a:p>
            <a:r>
              <a:rPr lang="en-US" sz="2400" dirty="0"/>
              <a:t>Groups will complete </a:t>
            </a:r>
            <a:r>
              <a:rPr lang="en-US" sz="2400"/>
              <a:t>32  career cards </a:t>
            </a:r>
            <a:r>
              <a:rPr lang="en-US" sz="2400" dirty="0"/>
              <a:t>total—two jobs for every cluster.</a:t>
            </a:r>
          </a:p>
        </p:txBody>
      </p:sp>
    </p:spTree>
    <p:extLst>
      <p:ext uri="{BB962C8B-B14F-4D97-AF65-F5344CB8AC3E}">
        <p14:creationId xmlns:p14="http://schemas.microsoft.com/office/powerpoint/2010/main" val="242816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accent4"/>
              </a:buClr>
              <a:buSzPts val="3600"/>
              <a:buFont typeface="Calibri"/>
              <a:buNone/>
            </a:pPr>
            <a:r>
              <a:rPr lang="en-US" dirty="0"/>
              <a:t>Career</a:t>
            </a:r>
            <a:r>
              <a:rPr lang="en-US" sz="3600" b="0" i="0" u="none" strike="noStrike" cap="none" dirty="0">
                <a:solidFill>
                  <a:schemeClr val="accent4"/>
                </a:solidFill>
                <a:latin typeface="Calibri"/>
                <a:ea typeface="Calibri"/>
                <a:cs typeface="Calibri"/>
                <a:sym typeface="Calibri"/>
              </a:rPr>
              <a:t> Card</a:t>
            </a:r>
            <a:r>
              <a:rPr lang="en-US" dirty="0"/>
              <a:t> Example</a:t>
            </a:r>
            <a:br>
              <a:rPr lang="en-US" dirty="0"/>
            </a:br>
            <a:r>
              <a:rPr lang="en-US" sz="2800" dirty="0"/>
              <a:t>Health Sciences cluster</a:t>
            </a:r>
            <a:endParaRPr sz="2800" b="0" i="0" u="none" strike="noStrike" cap="none" dirty="0">
              <a:solidFill>
                <a:schemeClr val="accent4"/>
              </a:solidFill>
              <a:latin typeface="Calibri"/>
              <a:ea typeface="Calibri"/>
              <a:cs typeface="Calibri"/>
              <a:sym typeface="Calibri"/>
            </a:endParaRPr>
          </a:p>
        </p:txBody>
      </p:sp>
      <p:sp>
        <p:nvSpPr>
          <p:cNvPr id="92" name="Shape 92"/>
          <p:cNvSpPr txBox="1">
            <a:spLocks noGrp="1"/>
          </p:cNvSpPr>
          <p:nvPr>
            <p:ph type="body" idx="1"/>
          </p:nvPr>
        </p:nvSpPr>
        <p:spPr>
          <a:xfrm>
            <a:off x="457200" y="1500851"/>
            <a:ext cx="4040188" cy="494514"/>
          </a:xfrm>
          <a:prstGeom prst="rect">
            <a:avLst/>
          </a:prstGeom>
          <a:noFill/>
          <a:ln>
            <a:noFill/>
          </a:ln>
        </p:spPr>
        <p:txBody>
          <a:bodyPr spcFirstLastPara="1" wrap="square" lIns="45700" tIns="0" rIns="45700" bIns="0" anchor="ctr" anchorCtr="0">
            <a:noAutofit/>
          </a:bodyPr>
          <a:lstStyle/>
          <a:p>
            <a:pPr marL="0" marR="0" lvl="0" indent="0" algn="l" rtl="0">
              <a:spcBef>
                <a:spcPts val="0"/>
              </a:spcBef>
              <a:spcAft>
                <a:spcPts val="0"/>
              </a:spcAft>
              <a:buClr>
                <a:schemeClr val="accent4"/>
              </a:buClr>
              <a:buSzPts val="2400"/>
              <a:buFont typeface="Arial"/>
              <a:buNone/>
            </a:pPr>
            <a:r>
              <a:rPr lang="en-US" sz="1800" b="1" i="0" u="none" strike="noStrike" cap="none" dirty="0">
                <a:solidFill>
                  <a:schemeClr val="dk2"/>
                </a:solidFill>
                <a:latin typeface="Calibri"/>
                <a:ea typeface="Calibri"/>
                <a:cs typeface="Calibri"/>
                <a:sym typeface="Calibri"/>
              </a:rPr>
              <a:t>Front of card </a:t>
            </a:r>
            <a:endParaRPr sz="1800" b="1" i="0" u="none" strike="noStrike" cap="none" dirty="0">
              <a:solidFill>
                <a:schemeClr val="dk2"/>
              </a:solidFill>
              <a:latin typeface="Calibri"/>
              <a:ea typeface="Calibri"/>
              <a:cs typeface="Calibri"/>
              <a:sym typeface="Calibri"/>
            </a:endParaRPr>
          </a:p>
        </p:txBody>
      </p:sp>
      <p:sp>
        <p:nvSpPr>
          <p:cNvPr id="93" name="Shape 93"/>
          <p:cNvSpPr txBox="1">
            <a:spLocks noGrp="1"/>
          </p:cNvSpPr>
          <p:nvPr>
            <p:ph type="body" idx="2"/>
          </p:nvPr>
        </p:nvSpPr>
        <p:spPr>
          <a:xfrm>
            <a:off x="4420860" y="1504233"/>
            <a:ext cx="4041775" cy="491132"/>
          </a:xfrm>
          <a:prstGeom prst="rect">
            <a:avLst/>
          </a:prstGeom>
          <a:noFill/>
          <a:ln>
            <a:noFill/>
          </a:ln>
        </p:spPr>
        <p:txBody>
          <a:bodyPr spcFirstLastPara="1" wrap="square" lIns="45700" tIns="0" rIns="45700" bIns="0" anchor="ctr" anchorCtr="0">
            <a:noAutofit/>
          </a:bodyPr>
          <a:lstStyle/>
          <a:p>
            <a:pPr marL="0" marR="0" lvl="0" indent="0" algn="l" rtl="0">
              <a:spcBef>
                <a:spcPts val="0"/>
              </a:spcBef>
              <a:spcAft>
                <a:spcPts val="0"/>
              </a:spcAft>
              <a:buClr>
                <a:schemeClr val="accent4"/>
              </a:buClr>
              <a:buSzPts val="2400"/>
              <a:buFont typeface="Arial"/>
              <a:buNone/>
            </a:pPr>
            <a:r>
              <a:rPr lang="en-US" sz="1800" b="1" i="0" u="none" strike="noStrike" cap="none" dirty="0">
                <a:solidFill>
                  <a:schemeClr val="dk2"/>
                </a:solidFill>
                <a:latin typeface="Calibri"/>
                <a:ea typeface="Calibri"/>
                <a:cs typeface="Calibri"/>
                <a:sym typeface="Calibri"/>
              </a:rPr>
              <a:t>Back of card (brief description)</a:t>
            </a:r>
            <a:endParaRPr sz="1800" b="1" i="0" u="none" strike="noStrike" cap="none" dirty="0">
              <a:solidFill>
                <a:schemeClr val="dk2"/>
              </a:solidFill>
              <a:latin typeface="Calibri"/>
              <a:ea typeface="Calibri"/>
              <a:cs typeface="Calibri"/>
              <a:sym typeface="Calibri"/>
            </a:endParaRPr>
          </a:p>
        </p:txBody>
      </p:sp>
      <p:sp>
        <p:nvSpPr>
          <p:cNvPr id="2" name="Text Placeholder 1">
            <a:extLst>
              <a:ext uri="{FF2B5EF4-FFF2-40B4-BE49-F238E27FC236}">
                <a16:creationId xmlns:a16="http://schemas.microsoft.com/office/drawing/2014/main" id="{78D3B002-62A3-42D4-B7BE-06C6CCAB4DE3}"/>
              </a:ext>
            </a:extLst>
          </p:cNvPr>
          <p:cNvSpPr>
            <a:spLocks noGrp="1"/>
          </p:cNvSpPr>
          <p:nvPr>
            <p:ph type="body" idx="3"/>
          </p:nvPr>
        </p:nvSpPr>
        <p:spPr>
          <a:solidFill>
            <a:schemeClr val="accent1">
              <a:lumMod val="20000"/>
              <a:lumOff val="80000"/>
            </a:schemeClr>
          </a:solidFill>
        </p:spPr>
        <p:txBody>
          <a:bodyPr/>
          <a:lstStyle/>
          <a:p>
            <a:pPr marL="114300" indent="0">
              <a:buNone/>
            </a:pPr>
            <a:r>
              <a:rPr lang="en-US" dirty="0"/>
              <a:t>		            (Your name)</a:t>
            </a:r>
            <a:br>
              <a:rPr lang="en-US" dirty="0"/>
            </a:br>
            <a:endParaRPr lang="en-US" dirty="0"/>
          </a:p>
          <a:p>
            <a:pPr marL="114300" indent="0">
              <a:buNone/>
            </a:pPr>
            <a:endParaRPr lang="en-US" dirty="0"/>
          </a:p>
          <a:p>
            <a:pPr marL="114300" indent="0">
              <a:buNone/>
            </a:pPr>
            <a:endParaRPr lang="en-US" dirty="0"/>
          </a:p>
          <a:p>
            <a:pPr marL="114300" indent="0" algn="ctr">
              <a:buNone/>
            </a:pPr>
            <a:r>
              <a:rPr lang="en-US" dirty="0"/>
              <a:t>Physical Therapist</a:t>
            </a:r>
          </a:p>
          <a:p>
            <a:pPr marL="114300" indent="0" algn="ctr">
              <a:buNone/>
            </a:pPr>
            <a:endParaRPr lang="en-US" dirty="0"/>
          </a:p>
          <a:p>
            <a:pPr marL="114300" indent="0" algn="ctr">
              <a:buNone/>
            </a:pPr>
            <a:endParaRPr lang="en-US" dirty="0"/>
          </a:p>
          <a:p>
            <a:pPr marL="114300" indent="0">
              <a:buNone/>
            </a:pPr>
            <a:r>
              <a:rPr lang="en-US" dirty="0"/>
              <a:t>(Education)                       (Avg. Salary)</a:t>
            </a:r>
          </a:p>
          <a:p>
            <a:pPr marL="114300" indent="0">
              <a:buNone/>
            </a:pPr>
            <a:r>
              <a:rPr lang="en-US" dirty="0"/>
              <a:t>College + License             $86,650</a:t>
            </a:r>
          </a:p>
        </p:txBody>
      </p:sp>
      <p:sp>
        <p:nvSpPr>
          <p:cNvPr id="3" name="Text Placeholder 2">
            <a:extLst>
              <a:ext uri="{FF2B5EF4-FFF2-40B4-BE49-F238E27FC236}">
                <a16:creationId xmlns:a16="http://schemas.microsoft.com/office/drawing/2014/main" id="{AC8D5476-FA17-4398-B334-EDF5230DF8CD}"/>
              </a:ext>
            </a:extLst>
          </p:cNvPr>
          <p:cNvSpPr>
            <a:spLocks noGrp="1"/>
          </p:cNvSpPr>
          <p:nvPr>
            <p:ph type="body" idx="4"/>
          </p:nvPr>
        </p:nvSpPr>
        <p:spPr>
          <a:solidFill>
            <a:schemeClr val="accent1">
              <a:lumMod val="20000"/>
              <a:lumOff val="80000"/>
            </a:schemeClr>
          </a:solidFill>
        </p:spPr>
        <p:txBody>
          <a:bodyPr/>
          <a:lstStyle/>
          <a:p>
            <a:pPr marL="114300" indent="0">
              <a:buNone/>
            </a:pPr>
            <a:endParaRPr lang="en-US" dirty="0"/>
          </a:p>
          <a:p>
            <a:pPr marL="114300" indent="0">
              <a:buNone/>
            </a:pPr>
            <a:endParaRPr lang="en-US" dirty="0"/>
          </a:p>
          <a:p>
            <a:pPr marL="114300" indent="0">
              <a:buNone/>
            </a:pPr>
            <a:endParaRPr lang="en-US" dirty="0"/>
          </a:p>
          <a:p>
            <a:pPr marL="114300" indent="0">
              <a:buNone/>
            </a:pPr>
            <a:r>
              <a:rPr lang="en-US" i="1" dirty="0"/>
              <a:t>A physical therapist helps people who are ill or injured improve their movement with special exercises.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B7DE3-F2EC-46FF-A8BB-2C00C40CCF49}"/>
              </a:ext>
            </a:extLst>
          </p:cNvPr>
          <p:cNvSpPr>
            <a:spLocks noGrp="1"/>
          </p:cNvSpPr>
          <p:nvPr>
            <p:ph type="title"/>
          </p:nvPr>
        </p:nvSpPr>
        <p:spPr/>
        <p:txBody>
          <a:bodyPr/>
          <a:lstStyle/>
          <a:p>
            <a:r>
              <a:rPr lang="en-US" dirty="0"/>
              <a:t>Rate Your Card Sort Game</a:t>
            </a:r>
          </a:p>
        </p:txBody>
      </p:sp>
      <p:sp>
        <p:nvSpPr>
          <p:cNvPr id="3" name="Text Placeholder 2">
            <a:extLst>
              <a:ext uri="{FF2B5EF4-FFF2-40B4-BE49-F238E27FC236}">
                <a16:creationId xmlns:a16="http://schemas.microsoft.com/office/drawing/2014/main" id="{226C5CB2-3190-4F41-B85C-565DBB638B54}"/>
              </a:ext>
            </a:extLst>
          </p:cNvPr>
          <p:cNvSpPr>
            <a:spLocks noGrp="1"/>
          </p:cNvSpPr>
          <p:nvPr>
            <p:ph type="body" idx="1"/>
          </p:nvPr>
        </p:nvSpPr>
        <p:spPr/>
        <p:txBody>
          <a:bodyPr/>
          <a:lstStyle/>
          <a:p>
            <a:endParaRPr lang="en-US" dirty="0"/>
          </a:p>
          <a:p>
            <a:endParaRPr lang="en-US" dirty="0"/>
          </a:p>
          <a:p>
            <a:r>
              <a:rPr lang="en-US" dirty="0"/>
              <a:t>Using the rubric, rate your card sort game as a group.</a:t>
            </a:r>
          </a:p>
          <a:p>
            <a:r>
              <a:rPr lang="en-US" dirty="0"/>
              <a:t>Play another groups’ card sort game.</a:t>
            </a:r>
          </a:p>
        </p:txBody>
      </p:sp>
    </p:spTree>
    <p:extLst>
      <p:ext uri="{BB962C8B-B14F-4D97-AF65-F5344CB8AC3E}">
        <p14:creationId xmlns:p14="http://schemas.microsoft.com/office/powerpoint/2010/main" val="85996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1846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spcBef>
                <a:spcPts val="0"/>
              </a:spcBef>
              <a:spcAft>
                <a:spcPts val="0"/>
              </a:spcAft>
              <a:buClr>
                <a:schemeClr val="lt1"/>
              </a:buClr>
              <a:buSzPts val="5000"/>
              <a:buFont typeface="Calibri"/>
              <a:buNone/>
            </a:pPr>
            <a:r>
              <a:rPr lang="en-US" dirty="0"/>
              <a:t>What do you know about Careers?</a:t>
            </a:r>
            <a:endParaRPr dirty="0"/>
          </a:p>
        </p:txBody>
      </p:sp>
      <p:sp>
        <p:nvSpPr>
          <p:cNvPr id="3" name="Subtitle 2">
            <a:extLst>
              <a:ext uri="{FF2B5EF4-FFF2-40B4-BE49-F238E27FC236}">
                <a16:creationId xmlns:a16="http://schemas.microsoft.com/office/drawing/2014/main" id="{3F75C616-E1A5-49BC-8CB1-EEE01B4D4277}"/>
              </a:ext>
            </a:extLst>
          </p:cNvPr>
          <p:cNvSpPr>
            <a:spLocks noGrp="1"/>
          </p:cNvSpPr>
          <p:nvPr>
            <p:ph type="subTitle" idx="1"/>
          </p:nvPr>
        </p:nvSpPr>
        <p:spPr>
          <a:xfrm>
            <a:off x="533400" y="2421401"/>
            <a:ext cx="7854696" cy="1536987"/>
          </a:xfrm>
        </p:spPr>
        <p:txBody>
          <a:bodyPr/>
          <a:lstStyle/>
          <a:p>
            <a:r>
              <a:rPr lang="en-US" dirty="0"/>
              <a:t>Middle School Language Arts</a:t>
            </a:r>
          </a:p>
          <a:p>
            <a:r>
              <a:rPr lang="en-US" dirty="0"/>
              <a:t>Middle School Social Studies</a:t>
            </a:r>
          </a:p>
          <a:p>
            <a:r>
              <a:rPr lang="en-US" dirty="0"/>
              <a:t>Electives</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B15FB-BB6A-4458-940A-8C727B1D5FB8}"/>
              </a:ext>
            </a:extLst>
          </p:cNvPr>
          <p:cNvSpPr>
            <a:spLocks noGrp="1"/>
          </p:cNvSpPr>
          <p:nvPr>
            <p:ph type="title"/>
          </p:nvPr>
        </p:nvSpPr>
        <p:spPr/>
        <p:txBody>
          <a:bodyPr/>
          <a:lstStyle/>
          <a:p>
            <a:r>
              <a:rPr lang="en-US" dirty="0"/>
              <a:t>Guiding Questions</a:t>
            </a:r>
          </a:p>
        </p:txBody>
      </p:sp>
      <p:sp>
        <p:nvSpPr>
          <p:cNvPr id="3" name="Text Placeholder 2">
            <a:extLst>
              <a:ext uri="{FF2B5EF4-FFF2-40B4-BE49-F238E27FC236}">
                <a16:creationId xmlns:a16="http://schemas.microsoft.com/office/drawing/2014/main" id="{9BB64088-97ED-46AE-A391-A2C81A7FC2BD}"/>
              </a:ext>
            </a:extLst>
          </p:cNvPr>
          <p:cNvSpPr>
            <a:spLocks noGrp="1"/>
          </p:cNvSpPr>
          <p:nvPr>
            <p:ph type="body" idx="1"/>
          </p:nvPr>
        </p:nvSpPr>
        <p:spPr/>
        <p:txBody>
          <a:bodyPr/>
          <a:lstStyle/>
          <a:p>
            <a:pPr marL="63500" indent="0">
              <a:buNone/>
            </a:pPr>
            <a:r>
              <a:rPr lang="en-US" i="1" dirty="0"/>
              <a:t>How do you find the career you want? </a:t>
            </a:r>
          </a:p>
          <a:p>
            <a:pPr marL="63500" indent="0">
              <a:buNone/>
            </a:pPr>
            <a:r>
              <a:rPr lang="en-US" i="1" dirty="0"/>
              <a:t>What is the best way to explore careers?</a:t>
            </a:r>
          </a:p>
        </p:txBody>
      </p:sp>
    </p:spTree>
    <p:extLst>
      <p:ext uri="{BB962C8B-B14F-4D97-AF65-F5344CB8AC3E}">
        <p14:creationId xmlns:p14="http://schemas.microsoft.com/office/powerpoint/2010/main" val="1949245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p>
            <a:pPr marL="0" marR="0" lvl="0" indent="0" algn="l" rtl="0">
              <a:spcBef>
                <a:spcPts val="0"/>
              </a:spcBef>
              <a:spcAft>
                <a:spcPts val="0"/>
              </a:spcAft>
              <a:buClr>
                <a:schemeClr val="accent4"/>
              </a:buClr>
              <a:buSzPts val="3600"/>
              <a:buFont typeface="Calibri"/>
              <a:buNone/>
            </a:pPr>
            <a:r>
              <a:rPr lang="en-US" sz="2800" b="0" i="0" u="none" strike="noStrike" cap="none" dirty="0">
                <a:solidFill>
                  <a:schemeClr val="accent4"/>
                </a:solidFill>
                <a:latin typeface="Calibri"/>
                <a:ea typeface="Calibri"/>
                <a:cs typeface="Calibri"/>
                <a:sym typeface="Calibri"/>
              </a:rPr>
              <a:t>1. Which of these careers has a critical need for employees in Oklahoma?</a:t>
            </a:r>
            <a:endParaRPr sz="2800" b="0" i="0" u="none" strike="noStrike" cap="none" dirty="0">
              <a:solidFill>
                <a:schemeClr val="accent4"/>
              </a:solidFill>
              <a:latin typeface="Calibri"/>
              <a:ea typeface="Calibri"/>
              <a:cs typeface="Calibri"/>
              <a:sym typeface="Calibri"/>
            </a:endParaRPr>
          </a:p>
        </p:txBody>
      </p:sp>
      <p:sp>
        <p:nvSpPr>
          <p:cNvPr id="86" name="Shape 8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p>
            <a:pPr marL="679450" marR="0" lvl="0" indent="-514350" algn="l" rtl="0">
              <a:spcBef>
                <a:spcPts val="0"/>
              </a:spcBef>
              <a:spcAft>
                <a:spcPts val="0"/>
              </a:spcAft>
              <a:buClr>
                <a:schemeClr val="accent4"/>
              </a:buClr>
              <a:buSzPts val="2600"/>
              <a:buFont typeface="Arial"/>
              <a:buAutoNum type="alphaUcPeriod"/>
            </a:pPr>
            <a:endParaRPr lang="en-US" sz="2600" b="0" i="0" u="none" strike="noStrike" cap="none" dirty="0">
              <a:solidFill>
                <a:schemeClr val="dk1"/>
              </a:solidFill>
              <a:latin typeface="Calibri"/>
              <a:ea typeface="Calibri"/>
              <a:cs typeface="Calibri"/>
              <a:sym typeface="Calibri"/>
            </a:endParaRPr>
          </a:p>
          <a:p>
            <a:pPr marL="679450" marR="0" lvl="0" indent="-514350" algn="l" rtl="0">
              <a:spcBef>
                <a:spcPts val="0"/>
              </a:spcBef>
              <a:spcAft>
                <a:spcPts val="0"/>
              </a:spcAft>
              <a:buClr>
                <a:schemeClr val="accent4"/>
              </a:buClr>
              <a:buSzPts val="2600"/>
              <a:buFont typeface="Arial"/>
              <a:buAutoNum type="alphaUcPeriod"/>
            </a:pPr>
            <a:r>
              <a:rPr lang="en-US" dirty="0"/>
              <a:t>Health Care professionals</a:t>
            </a:r>
          </a:p>
          <a:p>
            <a:pPr marL="679450" marR="0" lvl="0" indent="-514350" algn="l" rtl="0">
              <a:spcBef>
                <a:spcPts val="0"/>
              </a:spcBef>
              <a:spcAft>
                <a:spcPts val="0"/>
              </a:spcAft>
              <a:buClr>
                <a:schemeClr val="accent4"/>
              </a:buClr>
              <a:buSzPts val="2600"/>
              <a:buFont typeface="Arial"/>
              <a:buAutoNum type="alphaUcPeriod"/>
            </a:pPr>
            <a:r>
              <a:rPr lang="en-US" dirty="0"/>
              <a:t>Computer systems professionals</a:t>
            </a:r>
          </a:p>
          <a:p>
            <a:pPr marL="679450" marR="0" lvl="0" indent="-514350" algn="l" rtl="0">
              <a:spcBef>
                <a:spcPts val="0"/>
              </a:spcBef>
              <a:spcAft>
                <a:spcPts val="0"/>
              </a:spcAft>
              <a:buClr>
                <a:schemeClr val="accent4"/>
              </a:buClr>
              <a:buSzPts val="2600"/>
              <a:buFont typeface="Arial"/>
              <a:buAutoNum type="alphaUcPeriod"/>
            </a:pPr>
            <a:r>
              <a:rPr lang="en-US" sz="2600" b="0" i="0" u="none" strike="noStrike" cap="none" dirty="0">
                <a:solidFill>
                  <a:schemeClr val="dk1"/>
                </a:solidFill>
                <a:latin typeface="Calibri"/>
                <a:ea typeface="Calibri"/>
                <a:cs typeface="Calibri"/>
                <a:sym typeface="Calibri"/>
              </a:rPr>
              <a:t>Geologic and Petroleum professionals</a:t>
            </a:r>
          </a:p>
          <a:p>
            <a:pPr marL="679450" marR="0" lvl="0" indent="-514350" algn="l" rtl="0">
              <a:spcBef>
                <a:spcPts val="0"/>
              </a:spcBef>
              <a:spcAft>
                <a:spcPts val="0"/>
              </a:spcAft>
              <a:buClr>
                <a:schemeClr val="accent4"/>
              </a:buClr>
              <a:buSzPts val="2600"/>
              <a:buFont typeface="Arial"/>
              <a:buAutoNum type="alphaUcPeriod"/>
            </a:pPr>
            <a:r>
              <a:rPr lang="en-US" dirty="0"/>
              <a:t>All of the above</a:t>
            </a:r>
          </a:p>
          <a:p>
            <a:pPr marL="679450" marR="0" lvl="0" indent="-514350" algn="l" rtl="0">
              <a:spcBef>
                <a:spcPts val="0"/>
              </a:spcBef>
              <a:spcAft>
                <a:spcPts val="0"/>
              </a:spcAft>
              <a:buClr>
                <a:schemeClr val="accent4"/>
              </a:buClr>
              <a:buSzPts val="2600"/>
              <a:buFont typeface="Arial"/>
              <a:buAutoNum type="alphaUcPeriod"/>
            </a:pPr>
            <a:endParaRPr lang="en-US" sz="2600" b="0" i="0" u="none" strike="noStrike" cap="none" dirty="0">
              <a:solidFill>
                <a:schemeClr val="dk1"/>
              </a:solidFill>
              <a:latin typeface="Calibri"/>
              <a:ea typeface="Calibri"/>
              <a:cs typeface="Calibri"/>
              <a:sym typeface="Calibri"/>
            </a:endParaRPr>
          </a:p>
          <a:p>
            <a:pPr marL="165100" marR="0" lvl="0" indent="0" algn="l" rtl="0">
              <a:spcBef>
                <a:spcPts val="0"/>
              </a:spcBef>
              <a:spcAft>
                <a:spcPts val="0"/>
              </a:spcAft>
              <a:buClr>
                <a:schemeClr val="accent4"/>
              </a:buClr>
              <a:buSzPts val="2600"/>
              <a:buNone/>
            </a:pPr>
            <a:endParaRPr lang="en-US" sz="1800" dirty="0"/>
          </a:p>
          <a:p>
            <a:pPr marL="165100" marR="0" lvl="0" indent="0" algn="l" rtl="0">
              <a:spcBef>
                <a:spcPts val="0"/>
              </a:spcBef>
              <a:spcAft>
                <a:spcPts val="0"/>
              </a:spcAft>
              <a:buClr>
                <a:schemeClr val="accent4"/>
              </a:buClr>
              <a:buSzPts val="2600"/>
              <a:buNone/>
            </a:pPr>
            <a:r>
              <a:rPr lang="en-US" sz="1600" b="0" i="0" u="none" strike="noStrike" cap="none" dirty="0">
                <a:solidFill>
                  <a:schemeClr val="dk1"/>
                </a:solidFill>
                <a:latin typeface="Calibri"/>
                <a:ea typeface="Calibri"/>
                <a:cs typeface="Calibri"/>
                <a:sym typeface="Calibri"/>
              </a:rPr>
              <a:t>Source:  2018-20</a:t>
            </a:r>
            <a:r>
              <a:rPr lang="en-US" sz="1600" dirty="0"/>
              <a:t>20 Critical occupations. Oklahomaworks.com. Retrieved from: </a:t>
            </a:r>
          </a:p>
          <a:p>
            <a:pPr marL="165100" lvl="0" indent="0">
              <a:spcBef>
                <a:spcPts val="0"/>
              </a:spcBef>
              <a:buNone/>
            </a:pPr>
            <a:r>
              <a:rPr lang="en-US" sz="1600" dirty="0"/>
              <a:t>https://oklahomaworks.gov/oklahoma-workforce-data/critical-occupations/</a:t>
            </a:r>
            <a:endParaRPr lang="en-US" sz="1600" b="0" i="0" u="none" strike="noStrike" cap="none" dirty="0">
              <a:solidFill>
                <a:schemeClr val="dk1"/>
              </a:solidFill>
              <a:latin typeface="Calibri"/>
              <a:ea typeface="Calibri"/>
              <a:cs typeface="Calibri"/>
              <a:sym typeface="Calibri"/>
            </a:endParaRPr>
          </a:p>
          <a:p>
            <a:pPr marL="679450" marR="0" lvl="0" indent="-514350" algn="l" rtl="0">
              <a:spcBef>
                <a:spcPts val="0"/>
              </a:spcBef>
              <a:spcAft>
                <a:spcPts val="0"/>
              </a:spcAft>
              <a:buClr>
                <a:schemeClr val="accent4"/>
              </a:buClr>
              <a:buSzPts val="2600"/>
              <a:buFont typeface="Arial"/>
              <a:buAutoNum type="alphaUcPeriod"/>
            </a:pPr>
            <a:endParaRPr sz="2600" b="0" i="0" u="none" strike="noStrike" cap="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E996-74CC-40FB-8371-50920816CC95}"/>
              </a:ext>
            </a:extLst>
          </p:cNvPr>
          <p:cNvSpPr>
            <a:spLocks noGrp="1"/>
          </p:cNvSpPr>
          <p:nvPr>
            <p:ph type="title"/>
          </p:nvPr>
        </p:nvSpPr>
        <p:spPr/>
        <p:txBody>
          <a:bodyPr/>
          <a:lstStyle/>
          <a:p>
            <a:r>
              <a:rPr lang="en-US" sz="2800" dirty="0"/>
              <a:t>2. How many people were employed full-time in the United States in 2017?</a:t>
            </a:r>
          </a:p>
        </p:txBody>
      </p:sp>
      <p:sp>
        <p:nvSpPr>
          <p:cNvPr id="3" name="Text Placeholder 2">
            <a:extLst>
              <a:ext uri="{FF2B5EF4-FFF2-40B4-BE49-F238E27FC236}">
                <a16:creationId xmlns:a16="http://schemas.microsoft.com/office/drawing/2014/main" id="{E9B5997F-FDD5-4C45-A1D8-1BF2787D7D55}"/>
              </a:ext>
            </a:extLst>
          </p:cNvPr>
          <p:cNvSpPr>
            <a:spLocks noGrp="1"/>
          </p:cNvSpPr>
          <p:nvPr>
            <p:ph type="body" idx="1"/>
          </p:nvPr>
        </p:nvSpPr>
        <p:spPr/>
        <p:txBody>
          <a:bodyPr/>
          <a:lstStyle/>
          <a:p>
            <a:pPr marL="63500" indent="0">
              <a:buNone/>
            </a:pPr>
            <a:endParaRPr lang="en-US" dirty="0"/>
          </a:p>
          <a:p>
            <a:pPr marL="577850" indent="-514350">
              <a:buAutoNum type="alphaUcPeriod"/>
            </a:pPr>
            <a:r>
              <a:rPr lang="en-US" dirty="0"/>
              <a:t>More than 50 million</a:t>
            </a:r>
          </a:p>
          <a:p>
            <a:pPr marL="577850" indent="-514350">
              <a:buAutoNum type="alphaUcPeriod"/>
            </a:pPr>
            <a:r>
              <a:rPr lang="en-US" dirty="0"/>
              <a:t>More than 75 million</a:t>
            </a:r>
          </a:p>
          <a:p>
            <a:pPr marL="577850" indent="-514350">
              <a:buAutoNum type="alphaUcPeriod"/>
            </a:pPr>
            <a:r>
              <a:rPr lang="en-US" dirty="0"/>
              <a:t>More than 125 million</a:t>
            </a:r>
          </a:p>
          <a:p>
            <a:pPr marL="577850" indent="-514350">
              <a:buAutoNum type="alphaUcPeriod"/>
            </a:pPr>
            <a:r>
              <a:rPr lang="en-US" dirty="0"/>
              <a:t>More than 175 million</a:t>
            </a:r>
          </a:p>
          <a:p>
            <a:pPr marL="63500" indent="0">
              <a:buNone/>
            </a:pPr>
            <a:endParaRPr lang="en-US" sz="1800" dirty="0"/>
          </a:p>
          <a:p>
            <a:pPr marL="63500" indent="0">
              <a:buNone/>
            </a:pPr>
            <a:r>
              <a:rPr lang="en-US" sz="900" dirty="0">
                <a:solidFill>
                  <a:schemeClr val="tx1">
                    <a:lumMod val="50000"/>
                    <a:lumOff val="50000"/>
                  </a:schemeClr>
                </a:solidFill>
              </a:rPr>
              <a:t>Source: Monthly number of full-time employees in the US from November 2017 to November 2018 (2018). Statista.com. Retrieved from: https://www.statista.com/statistics/192361/unadjusted-monthly-number-of-full-time-employees-in-the-us/</a:t>
            </a:r>
          </a:p>
          <a:p>
            <a:pPr marL="577850" indent="-514350">
              <a:buAutoNum type="alphaUcPeriod"/>
            </a:pPr>
            <a:endParaRPr lang="en-US" dirty="0"/>
          </a:p>
          <a:p>
            <a:pPr marL="577850" indent="-514350">
              <a:buAutoNum type="alphaUcPeriod"/>
            </a:pPr>
            <a:endParaRPr lang="en-US" dirty="0"/>
          </a:p>
        </p:txBody>
      </p:sp>
    </p:spTree>
    <p:extLst>
      <p:ext uri="{BB962C8B-B14F-4D97-AF65-F5344CB8AC3E}">
        <p14:creationId xmlns:p14="http://schemas.microsoft.com/office/powerpoint/2010/main" val="26721163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E996-74CC-40FB-8371-50920816CC95}"/>
              </a:ext>
            </a:extLst>
          </p:cNvPr>
          <p:cNvSpPr>
            <a:spLocks noGrp="1"/>
          </p:cNvSpPr>
          <p:nvPr>
            <p:ph type="title"/>
          </p:nvPr>
        </p:nvSpPr>
        <p:spPr/>
        <p:txBody>
          <a:bodyPr/>
          <a:lstStyle/>
          <a:p>
            <a:r>
              <a:rPr lang="en-US" sz="2800" dirty="0"/>
              <a:t>3. How many different U.S. careers are listed by the Department of Labor?</a:t>
            </a:r>
          </a:p>
        </p:txBody>
      </p:sp>
      <p:sp>
        <p:nvSpPr>
          <p:cNvPr id="3" name="Text Placeholder 2">
            <a:extLst>
              <a:ext uri="{FF2B5EF4-FFF2-40B4-BE49-F238E27FC236}">
                <a16:creationId xmlns:a16="http://schemas.microsoft.com/office/drawing/2014/main" id="{E9B5997F-FDD5-4C45-A1D8-1BF2787D7D55}"/>
              </a:ext>
            </a:extLst>
          </p:cNvPr>
          <p:cNvSpPr>
            <a:spLocks noGrp="1"/>
          </p:cNvSpPr>
          <p:nvPr>
            <p:ph type="body" idx="1"/>
          </p:nvPr>
        </p:nvSpPr>
        <p:spPr/>
        <p:txBody>
          <a:bodyPr/>
          <a:lstStyle/>
          <a:p>
            <a:pPr marL="577850" indent="-514350">
              <a:buAutoNum type="alphaUcPeriod"/>
            </a:pPr>
            <a:r>
              <a:rPr lang="en-US" dirty="0"/>
              <a:t>Over 200</a:t>
            </a:r>
          </a:p>
          <a:p>
            <a:pPr marL="577850" indent="-514350">
              <a:buAutoNum type="alphaUcPeriod"/>
            </a:pPr>
            <a:r>
              <a:rPr lang="en-US" dirty="0"/>
              <a:t>Over 400 </a:t>
            </a:r>
          </a:p>
          <a:p>
            <a:pPr marL="577850" indent="-514350">
              <a:buAutoNum type="alphaUcPeriod"/>
            </a:pPr>
            <a:r>
              <a:rPr lang="en-US" dirty="0"/>
              <a:t>Over 600</a:t>
            </a:r>
          </a:p>
          <a:p>
            <a:pPr marL="577850" indent="-514350">
              <a:buAutoNum type="alphaUcPeriod"/>
            </a:pPr>
            <a:r>
              <a:rPr lang="en-US" dirty="0"/>
              <a:t>Over 800</a:t>
            </a:r>
          </a:p>
          <a:p>
            <a:pPr marL="577850" indent="-514350">
              <a:buAutoNum type="alphaUcPeriod"/>
            </a:pPr>
            <a:endParaRPr lang="en-US" dirty="0"/>
          </a:p>
          <a:p>
            <a:pPr marL="63500" indent="0">
              <a:buNone/>
            </a:pPr>
            <a:r>
              <a:rPr lang="en-US" sz="1600" dirty="0"/>
              <a:t>Source:  Bureau of labor statistics (2018). Standard occupational classification. Retrieved from:  </a:t>
            </a:r>
          </a:p>
          <a:p>
            <a:pPr marL="63500" indent="0">
              <a:buNone/>
            </a:pPr>
            <a:r>
              <a:rPr lang="en-US" sz="1600" dirty="0"/>
              <a:t>https://www.bls.gov/soc/</a:t>
            </a:r>
          </a:p>
          <a:p>
            <a:pPr marL="577850" indent="-514350">
              <a:buAutoNum type="alphaUcPeriod"/>
            </a:pPr>
            <a:endParaRPr lang="en-US" dirty="0"/>
          </a:p>
        </p:txBody>
      </p:sp>
    </p:spTree>
    <p:extLst>
      <p:ext uri="{BB962C8B-B14F-4D97-AF65-F5344CB8AC3E}">
        <p14:creationId xmlns:p14="http://schemas.microsoft.com/office/powerpoint/2010/main" val="39379977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41A8-B58D-47B7-9F67-08140034DC27}"/>
              </a:ext>
            </a:extLst>
          </p:cNvPr>
          <p:cNvSpPr>
            <a:spLocks noGrp="1"/>
          </p:cNvSpPr>
          <p:nvPr>
            <p:ph type="title"/>
          </p:nvPr>
        </p:nvSpPr>
        <p:spPr/>
        <p:txBody>
          <a:bodyPr/>
          <a:lstStyle/>
          <a:p>
            <a:r>
              <a:rPr lang="en-US" sz="2800" dirty="0"/>
              <a:t>4. Which is the best way to explore careers you might be interested in?</a:t>
            </a:r>
          </a:p>
        </p:txBody>
      </p:sp>
      <p:sp>
        <p:nvSpPr>
          <p:cNvPr id="3" name="Text Placeholder 2">
            <a:extLst>
              <a:ext uri="{FF2B5EF4-FFF2-40B4-BE49-F238E27FC236}">
                <a16:creationId xmlns:a16="http://schemas.microsoft.com/office/drawing/2014/main" id="{C5579837-A832-4A90-B2B2-94650F5B8BEC}"/>
              </a:ext>
            </a:extLst>
          </p:cNvPr>
          <p:cNvSpPr>
            <a:spLocks noGrp="1"/>
          </p:cNvSpPr>
          <p:nvPr>
            <p:ph type="body" idx="1"/>
          </p:nvPr>
        </p:nvSpPr>
        <p:spPr/>
        <p:txBody>
          <a:bodyPr/>
          <a:lstStyle/>
          <a:p>
            <a:pPr marL="577850" indent="-514350">
              <a:buAutoNum type="alphaUcPeriod"/>
            </a:pPr>
            <a:r>
              <a:rPr lang="en-US" dirty="0"/>
              <a:t>By looking through career clusters</a:t>
            </a:r>
          </a:p>
          <a:p>
            <a:pPr marL="577850" indent="-514350">
              <a:buAutoNum type="alphaUcPeriod"/>
            </a:pPr>
            <a:r>
              <a:rPr lang="en-US" dirty="0"/>
              <a:t>Talking with your friends about your interests</a:t>
            </a:r>
          </a:p>
          <a:p>
            <a:pPr marL="577850" indent="-514350">
              <a:buAutoNum type="alphaUcPeriod"/>
            </a:pPr>
            <a:r>
              <a:rPr lang="en-US" dirty="0"/>
              <a:t>Talking with an adult</a:t>
            </a:r>
          </a:p>
          <a:p>
            <a:pPr marL="577850" indent="-514350">
              <a:buAutoNum type="alphaUcPeriod"/>
            </a:pPr>
            <a:r>
              <a:rPr lang="en-US" dirty="0"/>
              <a:t>Browsing the internet</a:t>
            </a:r>
          </a:p>
        </p:txBody>
      </p:sp>
    </p:spTree>
    <p:extLst>
      <p:ext uri="{BB962C8B-B14F-4D97-AF65-F5344CB8AC3E}">
        <p14:creationId xmlns:p14="http://schemas.microsoft.com/office/powerpoint/2010/main" val="234811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EA2F2-E77F-4F68-8C5F-A8AAC0972A3B}"/>
              </a:ext>
            </a:extLst>
          </p:cNvPr>
          <p:cNvSpPr>
            <a:spLocks noGrp="1"/>
          </p:cNvSpPr>
          <p:nvPr>
            <p:ph type="title"/>
          </p:nvPr>
        </p:nvSpPr>
        <p:spPr/>
        <p:txBody>
          <a:bodyPr/>
          <a:lstStyle/>
          <a:p>
            <a:r>
              <a:rPr lang="en-US" dirty="0"/>
              <a:t>Career Clusters</a:t>
            </a:r>
          </a:p>
        </p:txBody>
      </p:sp>
      <p:sp>
        <p:nvSpPr>
          <p:cNvPr id="3" name="Text Placeholder 2">
            <a:extLst>
              <a:ext uri="{FF2B5EF4-FFF2-40B4-BE49-F238E27FC236}">
                <a16:creationId xmlns:a16="http://schemas.microsoft.com/office/drawing/2014/main" id="{5BF5E426-1DC1-4B76-BFB5-B32096C2CFAD}"/>
              </a:ext>
            </a:extLst>
          </p:cNvPr>
          <p:cNvSpPr>
            <a:spLocks noGrp="1"/>
          </p:cNvSpPr>
          <p:nvPr>
            <p:ph type="body" idx="1"/>
          </p:nvPr>
        </p:nvSpPr>
        <p:spPr/>
        <p:txBody>
          <a:bodyPr/>
          <a:lstStyle/>
          <a:p>
            <a:pPr marL="63500" indent="0">
              <a:buNone/>
            </a:pPr>
            <a:r>
              <a:rPr lang="en-US" i="1" dirty="0"/>
              <a:t>Currently, there are 867 different occupations listed by the U.S. Department of Labor Bureau of Labor Statistics. To organize these jobs, careers are “clustered” together in groups that have similar features.</a:t>
            </a:r>
          </a:p>
          <a:p>
            <a:pPr marL="63500" indent="0">
              <a:buNone/>
            </a:pPr>
            <a:endParaRPr lang="en-US" i="1" dirty="0"/>
          </a:p>
          <a:p>
            <a:pPr marL="63500" indent="0">
              <a:buNone/>
            </a:pPr>
            <a:endParaRPr lang="en-US" i="1" dirty="0"/>
          </a:p>
        </p:txBody>
      </p:sp>
    </p:spTree>
    <p:extLst>
      <p:ext uri="{BB962C8B-B14F-4D97-AF65-F5344CB8AC3E}">
        <p14:creationId xmlns:p14="http://schemas.microsoft.com/office/powerpoint/2010/main" val="3292757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57A32-A817-421E-B2AD-9A22D77F21BD}"/>
              </a:ext>
            </a:extLst>
          </p:cNvPr>
          <p:cNvSpPr>
            <a:spLocks noGrp="1"/>
          </p:cNvSpPr>
          <p:nvPr>
            <p:ph type="title"/>
          </p:nvPr>
        </p:nvSpPr>
        <p:spPr/>
        <p:txBody>
          <a:bodyPr/>
          <a:lstStyle/>
          <a:p>
            <a:r>
              <a:rPr lang="en-US" dirty="0"/>
              <a:t>Collective Brain Dump, Part 1</a:t>
            </a:r>
          </a:p>
        </p:txBody>
      </p:sp>
      <p:sp>
        <p:nvSpPr>
          <p:cNvPr id="3" name="Text Placeholder 2">
            <a:extLst>
              <a:ext uri="{FF2B5EF4-FFF2-40B4-BE49-F238E27FC236}">
                <a16:creationId xmlns:a16="http://schemas.microsoft.com/office/drawing/2014/main" id="{7D94C7C6-977C-44BE-8B65-A0060B380698}"/>
              </a:ext>
            </a:extLst>
          </p:cNvPr>
          <p:cNvSpPr>
            <a:spLocks noGrp="1"/>
          </p:cNvSpPr>
          <p:nvPr>
            <p:ph type="body" idx="1"/>
          </p:nvPr>
        </p:nvSpPr>
        <p:spPr>
          <a:xfrm>
            <a:off x="457200" y="1451610"/>
            <a:ext cx="8229600" cy="2306575"/>
          </a:xfrm>
        </p:spPr>
        <p:txBody>
          <a:bodyPr/>
          <a:lstStyle/>
          <a:p>
            <a:pPr marL="63500" indent="0">
              <a:buNone/>
            </a:pPr>
            <a:r>
              <a:rPr lang="en-US" dirty="0"/>
              <a:t>On the back of your notebook paper, list as many DIFFERENT jobs as you can think of in ONE MINUTE that might be in the following career cluster:</a:t>
            </a:r>
          </a:p>
          <a:p>
            <a:pPr marL="63500" indent="0" algn="ctr">
              <a:buNone/>
            </a:pPr>
            <a:r>
              <a:rPr lang="en-US" sz="5400" b="1" dirty="0">
                <a:solidFill>
                  <a:schemeClr val="accent6"/>
                </a:solidFill>
              </a:rPr>
              <a:t>HEALTH</a:t>
            </a:r>
          </a:p>
        </p:txBody>
      </p:sp>
      <p:sp>
        <p:nvSpPr>
          <p:cNvPr id="7" name="Rectangle 6">
            <a:extLst>
              <a:ext uri="{FF2B5EF4-FFF2-40B4-BE49-F238E27FC236}">
                <a16:creationId xmlns:a16="http://schemas.microsoft.com/office/drawing/2014/main" id="{13352AFD-8BED-4B50-BE96-9CF172C57F8B}"/>
              </a:ext>
            </a:extLst>
          </p:cNvPr>
          <p:cNvSpPr/>
          <p:nvPr/>
        </p:nvSpPr>
        <p:spPr>
          <a:xfrm>
            <a:off x="0" y="3648075"/>
            <a:ext cx="5695950" cy="523220"/>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dirty="0">
              <a:ln w="22225">
                <a:solidFill>
                  <a:schemeClr val="accent2"/>
                </a:solidFill>
                <a:prstDash val="solid"/>
              </a:ln>
              <a:solidFill>
                <a:schemeClr val="accent2">
                  <a:lumMod val="40000"/>
                  <a:lumOff val="60000"/>
                </a:schemeClr>
              </a:solidFill>
            </a:endParaRPr>
          </a:p>
        </p:txBody>
      </p:sp>
      <p:sp>
        <p:nvSpPr>
          <p:cNvPr id="9" name="TextBox 8">
            <a:extLst>
              <a:ext uri="{FF2B5EF4-FFF2-40B4-BE49-F238E27FC236}">
                <a16:creationId xmlns:a16="http://schemas.microsoft.com/office/drawing/2014/main" id="{AFC9DC2D-D621-44EE-94C2-AC6C28FE82F1}"/>
              </a:ext>
            </a:extLst>
          </p:cNvPr>
          <p:cNvSpPr txBox="1"/>
          <p:nvPr/>
        </p:nvSpPr>
        <p:spPr>
          <a:xfrm>
            <a:off x="5359960" y="4216392"/>
            <a:ext cx="671979" cy="307777"/>
          </a:xfrm>
          <a:prstGeom prst="rect">
            <a:avLst/>
          </a:prstGeom>
          <a:noFill/>
        </p:spPr>
        <p:txBody>
          <a:bodyPr wrap="none" rtlCol="0">
            <a:spAutoFit/>
          </a:bodyPr>
          <a:lstStyle/>
          <a:p>
            <a:r>
              <a:rPr lang="en-US" dirty="0">
                <a:solidFill>
                  <a:schemeClr val="accent2"/>
                </a:solidFill>
              </a:rPr>
              <a:t>1 min.</a:t>
            </a:r>
          </a:p>
        </p:txBody>
      </p:sp>
      <p:sp>
        <p:nvSpPr>
          <p:cNvPr id="10" name="TextBox 9">
            <a:extLst>
              <a:ext uri="{FF2B5EF4-FFF2-40B4-BE49-F238E27FC236}">
                <a16:creationId xmlns:a16="http://schemas.microsoft.com/office/drawing/2014/main" id="{FEF03C98-DDC0-4574-B7B7-AEE44B10D07F}"/>
              </a:ext>
            </a:extLst>
          </p:cNvPr>
          <p:cNvSpPr txBox="1"/>
          <p:nvPr/>
        </p:nvSpPr>
        <p:spPr>
          <a:xfrm>
            <a:off x="2467101" y="4196335"/>
            <a:ext cx="761747" cy="307777"/>
          </a:xfrm>
          <a:prstGeom prst="rect">
            <a:avLst/>
          </a:prstGeom>
          <a:noFill/>
        </p:spPr>
        <p:txBody>
          <a:bodyPr wrap="none" rtlCol="0">
            <a:spAutoFit/>
          </a:bodyPr>
          <a:lstStyle/>
          <a:p>
            <a:r>
              <a:rPr lang="en-US" dirty="0">
                <a:solidFill>
                  <a:schemeClr val="accent2"/>
                </a:solidFill>
              </a:rPr>
              <a:t>30 sec.</a:t>
            </a:r>
          </a:p>
        </p:txBody>
      </p:sp>
      <p:pic>
        <p:nvPicPr>
          <p:cNvPr id="6" name="Graphic 5" descr="Stopwatch">
            <a:extLst>
              <a:ext uri="{FF2B5EF4-FFF2-40B4-BE49-F238E27FC236}">
                <a16:creationId xmlns:a16="http://schemas.microsoft.com/office/drawing/2014/main" id="{EED53B25-4CB3-4313-8478-37AEF0248B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600" y="3694838"/>
            <a:ext cx="429693" cy="429693"/>
          </a:xfrm>
          <a:prstGeom prst="rect">
            <a:avLst/>
          </a:prstGeom>
        </p:spPr>
      </p:pic>
      <p:cxnSp>
        <p:nvCxnSpPr>
          <p:cNvPr id="12" name="Straight Connector 11">
            <a:extLst>
              <a:ext uri="{FF2B5EF4-FFF2-40B4-BE49-F238E27FC236}">
                <a16:creationId xmlns:a16="http://schemas.microsoft.com/office/drawing/2014/main" id="{22B8212B-A94C-42AB-92D3-CDA3B0653011}"/>
              </a:ext>
            </a:extLst>
          </p:cNvPr>
          <p:cNvCxnSpPr>
            <a:stCxn id="7" idx="2"/>
            <a:endCxn id="7" idx="0"/>
          </p:cNvCxnSpPr>
          <p:nvPr/>
        </p:nvCxnSpPr>
        <p:spPr>
          <a:xfrm flipV="1">
            <a:off x="2847975" y="3648075"/>
            <a:ext cx="0" cy="523220"/>
          </a:xfrm>
          <a:prstGeom prst="line">
            <a:avLst/>
          </a:prstGeom>
        </p:spPr>
        <p:style>
          <a:lnRef idx="1">
            <a:schemeClr val="accent5"/>
          </a:lnRef>
          <a:fillRef idx="0">
            <a:schemeClr val="accent5"/>
          </a:fillRef>
          <a:effectRef idx="0">
            <a:schemeClr val="accent5"/>
          </a:effectRef>
          <a:fontRef idx="minor">
            <a:schemeClr val="tx1"/>
          </a:fontRef>
        </p:style>
      </p:cxnSp>
      <p:sp>
        <p:nvSpPr>
          <p:cNvPr id="14" name="TextBox 13">
            <a:extLst>
              <a:ext uri="{FF2B5EF4-FFF2-40B4-BE49-F238E27FC236}">
                <a16:creationId xmlns:a16="http://schemas.microsoft.com/office/drawing/2014/main" id="{4255F5A8-A8AE-4737-98D7-AB2C8599082F}"/>
              </a:ext>
            </a:extLst>
          </p:cNvPr>
          <p:cNvSpPr txBox="1"/>
          <p:nvPr/>
        </p:nvSpPr>
        <p:spPr>
          <a:xfrm>
            <a:off x="483946" y="3787140"/>
            <a:ext cx="5212004" cy="307777"/>
          </a:xfrm>
          <a:prstGeom prst="rect">
            <a:avLst/>
          </a:prstGeom>
          <a:noFill/>
        </p:spPr>
        <p:txBody>
          <a:bodyPr wrap="square" rtlCol="0">
            <a:spAutoFit/>
          </a:bodyPr>
          <a:lstStyle/>
          <a:p>
            <a:r>
              <a:rPr lang="en-US" dirty="0">
                <a:solidFill>
                  <a:schemeClr val="accent2"/>
                </a:solidFill>
              </a:rPr>
              <a:t>Click for timer</a:t>
            </a:r>
          </a:p>
        </p:txBody>
      </p:sp>
      <p:cxnSp>
        <p:nvCxnSpPr>
          <p:cNvPr id="15" name="Straight Connector 14">
            <a:extLst>
              <a:ext uri="{FF2B5EF4-FFF2-40B4-BE49-F238E27FC236}">
                <a16:creationId xmlns:a16="http://schemas.microsoft.com/office/drawing/2014/main" id="{B6AC6278-C5ED-48DB-9E95-C944CAA01C1D}"/>
              </a:ext>
            </a:extLst>
          </p:cNvPr>
          <p:cNvCxnSpPr/>
          <p:nvPr/>
        </p:nvCxnSpPr>
        <p:spPr>
          <a:xfrm flipV="1">
            <a:off x="4257675" y="3648074"/>
            <a:ext cx="0" cy="523220"/>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a:extLst>
              <a:ext uri="{FF2B5EF4-FFF2-40B4-BE49-F238E27FC236}">
                <a16:creationId xmlns:a16="http://schemas.microsoft.com/office/drawing/2014/main" id="{91F1E4AD-71F3-4F0E-B394-EACDFBFD19AA}"/>
              </a:ext>
            </a:extLst>
          </p:cNvPr>
          <p:cNvCxnSpPr/>
          <p:nvPr/>
        </p:nvCxnSpPr>
        <p:spPr>
          <a:xfrm flipV="1">
            <a:off x="1428750" y="3648074"/>
            <a:ext cx="0" cy="52322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9140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9000" fill="hold"/>
                                        <p:tgtEl>
                                          <p:spTgt spid="7"/>
                                        </p:tgtEl>
                                        <p:attrNameLst>
                                          <p:attrName>ppt_x</p:attrName>
                                        </p:attrNameLst>
                                      </p:cBhvr>
                                      <p:tavLst>
                                        <p:tav tm="0">
                                          <p:val>
                                            <p:strVal val="0-#ppt_w/2"/>
                                          </p:val>
                                        </p:tav>
                                        <p:tav tm="100000">
                                          <p:val>
                                            <p:strVal val="#ppt_x"/>
                                          </p:val>
                                        </p:tav>
                                      </p:tavLst>
                                    </p:anim>
                                    <p:anim calcmode="lin" valueType="num">
                                      <p:cBhvr additive="base">
                                        <p:cTn id="8" dur="59000" fill="hold"/>
                                        <p:tgtEl>
                                          <p:spTgt spid="7"/>
                                        </p:tgtEl>
                                        <p:attrNameLst>
                                          <p:attrName>ppt_y</p:attrName>
                                        </p:attrNameLst>
                                      </p:cBhvr>
                                      <p:tavLst>
                                        <p:tav tm="0">
                                          <p:val>
                                            <p:strVal val="#ppt_y"/>
                                          </p:val>
                                        </p:tav>
                                        <p:tav tm="100000">
                                          <p:val>
                                            <p:strVal val="#ppt_y"/>
                                          </p:val>
                                        </p:tav>
                                      </p:tavLst>
                                    </p:anim>
                                  </p:childTnLst>
                                </p:cTn>
                              </p:par>
                              <p:par>
                                <p:cTn id="9" presetID="10" presetClass="exit" presetSubtype="0" fill="hold" grpId="0" nodeType="withEffect">
                                  <p:stCondLst>
                                    <p:cond delay="0"/>
                                  </p:stCondLst>
                                  <p:childTnLst>
                                    <p:animEffect transition="out" filter="fade">
                                      <p:cBhvr>
                                        <p:cTn id="10" dur="1000"/>
                                        <p:tgtEl>
                                          <p:spTgt spid="14"/>
                                        </p:tgtEl>
                                      </p:cBhvr>
                                    </p:animEffect>
                                    <p:set>
                                      <p:cBhvr>
                                        <p:cTn id="11"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611</Words>
  <Application>Microsoft Office PowerPoint</Application>
  <PresentationFormat>On-screen Show (16:9)</PresentationFormat>
  <Paragraphs>78</Paragraphs>
  <Slides>14</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Georgia</vt:lpstr>
      <vt:lpstr>Arial</vt:lpstr>
      <vt:lpstr>Noto Sans Symbols</vt:lpstr>
      <vt:lpstr>Calibri</vt:lpstr>
      <vt:lpstr>Constantia</vt:lpstr>
      <vt:lpstr>LEARN theme</vt:lpstr>
      <vt:lpstr>LEARN theme</vt:lpstr>
      <vt:lpstr>PowerPoint Presentation</vt:lpstr>
      <vt:lpstr>What do you know about Careers?</vt:lpstr>
      <vt:lpstr>Guiding Questions</vt:lpstr>
      <vt:lpstr>1. Which of these careers has a critical need for employees in Oklahoma?</vt:lpstr>
      <vt:lpstr>2. How many people were employed full-time in the United States in 2017?</vt:lpstr>
      <vt:lpstr>3. How many different U.S. careers are listed by the Department of Labor?</vt:lpstr>
      <vt:lpstr>4. Which is the best way to explore careers you might be interested in?</vt:lpstr>
      <vt:lpstr>Career Clusters</vt:lpstr>
      <vt:lpstr>Collective Brain Dump, Part 1</vt:lpstr>
      <vt:lpstr>Collective Brain Dump, Part 2</vt:lpstr>
      <vt:lpstr>Career Investigation</vt:lpstr>
      <vt:lpstr>Career Card Example Health Sciences cluster</vt:lpstr>
      <vt:lpstr>Rate Your Card Sort Game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career clusters?</dc:title>
  <dc:creator>K20 Center</dc:creator>
  <cp:lastModifiedBy>McHale, Susan</cp:lastModifiedBy>
  <cp:revision>41</cp:revision>
  <dcterms:modified xsi:type="dcterms:W3CDTF">2019-03-02T13:39:41Z</dcterms:modified>
</cp:coreProperties>
</file>