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6" r:id="rId6"/>
    <p:sldId id="261" r:id="rId7"/>
    <p:sldId id="262" r:id="rId8"/>
    <p:sldId id="267" r:id="rId9"/>
    <p:sldId id="264" r:id="rId10"/>
    <p:sldId id="268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9" d="100"/>
          <a:sy n="129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6e5eec99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g3f6e5eec99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6e5eec99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3f6e5eec99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goFrstrYNk?si=LaOjfSi_ZuMPKeU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g"/><Relationship Id="rId4" Type="http://schemas.openxmlformats.org/officeDocument/2006/relationships/hyperlink" Target="http://www.youtube.com/watch?v=mgoFrstrYN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One Last Time</a:t>
            </a:r>
            <a:endParaRPr dirty="0"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944800" y="2820850"/>
            <a:ext cx="4564200" cy="13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George Washington’s Precedent-Setting Presidency</a:t>
            </a:r>
            <a:endParaRPr dirty="0"/>
          </a:p>
        </p:txBody>
      </p:sp>
      <p:sp>
        <p:nvSpPr>
          <p:cNvPr id="78" name="Google Shape;78;p19"/>
          <p:cNvSpPr/>
          <p:nvPr/>
        </p:nvSpPr>
        <p:spPr>
          <a:xfrm>
            <a:off x="744173" y="1312133"/>
            <a:ext cx="2922311" cy="2519234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Essential Questions</a:t>
            </a:r>
            <a:endParaRPr dirty="0"/>
          </a:p>
        </p:txBody>
      </p:sp>
      <p:sp>
        <p:nvSpPr>
          <p:cNvPr id="84" name="Google Shape;84;p20"/>
          <p:cNvSpPr txBox="1">
            <a:spLocks noGrp="1"/>
          </p:cNvSpPr>
          <p:nvPr>
            <p:ph type="body" idx="1"/>
          </p:nvPr>
        </p:nvSpPr>
        <p:spPr>
          <a:xfrm>
            <a:off x="623888" y="2808288"/>
            <a:ext cx="788511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lnSpc>
                <a:spcPct val="115000"/>
              </a:lnSpc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Char char="●"/>
            </a:pPr>
            <a:r>
              <a:rPr lang="en-US" dirty="0">
                <a:solidFill>
                  <a:srgbClr val="FFFFFF"/>
                </a:solidFill>
              </a:rPr>
              <a:t>Where should power and authority lie?</a:t>
            </a:r>
            <a:endParaRPr dirty="0">
              <a:solidFill>
                <a:srgbClr val="FFFFFF"/>
              </a:solidFill>
            </a:endParaRPr>
          </a:p>
          <a:p>
            <a:pPr marL="457200" lvl="0" indent="-393192" algn="l" rtl="0">
              <a:lnSpc>
                <a:spcPct val="115000"/>
              </a:lnSpc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Char char="●"/>
            </a:pPr>
            <a:r>
              <a:rPr lang="en-US" dirty="0">
                <a:solidFill>
                  <a:srgbClr val="FFFFFF"/>
                </a:solidFill>
              </a:rPr>
              <a:t>How do decisions of the past impact the present?</a:t>
            </a: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623900" y="560396"/>
            <a:ext cx="7886700" cy="14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Learning Objectives</a:t>
            </a: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1"/>
          </p:nvPr>
        </p:nvSpPr>
        <p:spPr>
          <a:xfrm>
            <a:off x="624650" y="2007603"/>
            <a:ext cx="7885200" cy="17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lnSpc>
                <a:spcPct val="115000"/>
              </a:lnSpc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Char char="●"/>
            </a:pPr>
            <a:r>
              <a:rPr lang="en-US" dirty="0">
                <a:solidFill>
                  <a:srgbClr val="FFFFFF"/>
                </a:solidFill>
              </a:rPr>
              <a:t>Identify the major characteristics of George Washington’s presidency.</a:t>
            </a:r>
            <a:endParaRPr dirty="0">
              <a:solidFill>
                <a:srgbClr val="FFFFFF"/>
              </a:solidFill>
            </a:endParaRPr>
          </a:p>
          <a:p>
            <a:pPr marL="457200" lvl="0" indent="-393192" algn="l" rtl="0">
              <a:lnSpc>
                <a:spcPct val="115000"/>
              </a:lnSpc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Char char="●"/>
            </a:pPr>
            <a:r>
              <a:rPr lang="en-US" dirty="0">
                <a:solidFill>
                  <a:srgbClr val="FFFFFF"/>
                </a:solidFill>
              </a:rPr>
              <a:t>Examine the importance of the precedents set by George Washington’s presidency</a:t>
            </a:r>
            <a:r>
              <a:rPr lang="en-US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solidFill>
                <a:srgbClr val="FFFFFF"/>
              </a:solidFill>
            </a:endParaRPr>
          </a:p>
          <a:p>
            <a:pPr marL="457200" lvl="0" indent="-292100" algn="l" rtl="0"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1E9CC3-189B-6BEE-559F-19D78BCBB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E16B6-0C30-F105-24C9-69107D7EF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US" dirty="0"/>
              <a:t>Think about these questions…</a:t>
            </a:r>
          </a:p>
          <a:p>
            <a:pPr lvl="1"/>
            <a:r>
              <a:rPr lang="en-US" dirty="0"/>
              <a:t>Who is the main character singing this song?</a:t>
            </a:r>
          </a:p>
          <a:p>
            <a:pPr lvl="1"/>
            <a:r>
              <a:rPr lang="en-US" dirty="0"/>
              <a:t>What task does he want help with?</a:t>
            </a:r>
          </a:p>
          <a:p>
            <a:pPr lvl="1"/>
            <a:r>
              <a:rPr lang="en-US" dirty="0"/>
              <a:t>Who is going to learn to say goodbye?</a:t>
            </a:r>
          </a:p>
          <a:p>
            <a:pPr lvl="1"/>
            <a:r>
              <a:rPr lang="en-US" dirty="0"/>
              <a:t>What does the singer say he wants to tell people?</a:t>
            </a:r>
          </a:p>
          <a:p>
            <a:pPr lvl="1"/>
            <a:r>
              <a:rPr lang="en-US" dirty="0"/>
              <a:t>Why do you think saying goodbye might have been important?</a:t>
            </a:r>
          </a:p>
        </p:txBody>
      </p:sp>
    </p:spTree>
    <p:extLst>
      <p:ext uri="{BB962C8B-B14F-4D97-AF65-F5344CB8AC3E}">
        <p14:creationId xmlns:p14="http://schemas.microsoft.com/office/powerpoint/2010/main" val="615990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One Last Time from </a:t>
            </a:r>
            <a:r>
              <a:rPr lang="en-US" i="1"/>
              <a:t>Hamilton </a:t>
            </a:r>
            <a:r>
              <a:rPr lang="en-US" i="1" u="sng">
                <a:solidFill>
                  <a:schemeClr val="hlink"/>
                </a:solidFill>
                <a:hlinkClick r:id="rId3"/>
              </a:rPr>
              <a:t>https://youtu.be/mgoFrstrYNk?si=LaOjfSi_ZuMPKeUf</a:t>
            </a:r>
            <a:endParaRPr/>
          </a:p>
        </p:txBody>
      </p:sp>
      <p:pic>
        <p:nvPicPr>
          <p:cNvPr id="102" name="Google Shape;102;p23" descr="From Hamilton on Disney+&#10;-&#10;All rights go to The Walt Disney Company!" title="One Last Time - Hamilton (Original Cast 2016 - Live) [HD]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3150" y="1246138"/>
            <a:ext cx="4277700" cy="265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Calibri"/>
              <a:buNone/>
            </a:pPr>
            <a:r>
              <a:rPr lang="en-US" dirty="0">
                <a:solidFill>
                  <a:srgbClr val="991B1E"/>
                </a:solidFill>
              </a:rPr>
              <a:t>Frayer Model </a:t>
            </a:r>
            <a:endParaRPr dirty="0"/>
          </a:p>
        </p:txBody>
      </p:sp>
      <p:sp>
        <p:nvSpPr>
          <p:cNvPr id="108" name="Google Shape;108;p24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696366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Clr>
                <a:srgbClr val="991B1E"/>
              </a:buClr>
              <a:buSzPct val="100000"/>
              <a:buFont typeface="Calibri"/>
              <a:buChar char="●"/>
            </a:pPr>
            <a:r>
              <a:rPr lang="en-US" sz="2200" dirty="0"/>
              <a:t>Write the term “precedent” in the center oval. </a:t>
            </a:r>
            <a:endParaRPr sz="2200" dirty="0"/>
          </a:p>
          <a:p>
            <a:pPr marL="457200" lvl="0" indent="-393192" algn="l" rtl="0">
              <a:spcAft>
                <a:spcPts val="0"/>
              </a:spcAft>
              <a:buClr>
                <a:srgbClr val="991B1E"/>
              </a:buClr>
              <a:buSzPct val="100000"/>
              <a:buFont typeface="Calibri"/>
              <a:buChar char="●"/>
            </a:pPr>
            <a:r>
              <a:rPr lang="en-US" sz="2200" dirty="0"/>
              <a:t>In the upper left corner, create a definition for the term.</a:t>
            </a:r>
            <a:endParaRPr sz="2200" dirty="0"/>
          </a:p>
          <a:p>
            <a:pPr marL="457200" lvl="0" indent="-393192" algn="l" rtl="0">
              <a:spcAft>
                <a:spcPts val="0"/>
              </a:spcAft>
              <a:buClr>
                <a:srgbClr val="991B1E"/>
              </a:buClr>
              <a:buSzPct val="100000"/>
              <a:buFont typeface="Calibri"/>
              <a:buChar char="●"/>
            </a:pPr>
            <a:r>
              <a:rPr lang="en-US" sz="2200" dirty="0"/>
              <a:t>In the upper right corner, list the characteristics of precedent – think about adjectives that could describe precedent.</a:t>
            </a:r>
            <a:endParaRPr sz="2200" dirty="0">
              <a:solidFill>
                <a:srgbClr val="262626"/>
              </a:solidFill>
            </a:endParaRPr>
          </a:p>
          <a:p>
            <a:pPr marL="457200" lvl="0" indent="-393192" algn="l" rtl="0">
              <a:spcAft>
                <a:spcPts val="0"/>
              </a:spcAft>
              <a:buClr>
                <a:srgbClr val="991B1E"/>
              </a:buClr>
              <a:buSzPct val="100000"/>
              <a:buFont typeface="Calibri"/>
              <a:buChar char="●"/>
            </a:pPr>
            <a:r>
              <a:rPr lang="en-US" sz="2200" dirty="0"/>
              <a:t>In the lower right corner, write at least two examples of precedent.</a:t>
            </a:r>
            <a:endParaRPr sz="2200" dirty="0">
              <a:solidFill>
                <a:srgbClr val="262626"/>
              </a:solidFill>
            </a:endParaRPr>
          </a:p>
          <a:p>
            <a:pPr marL="457200" lvl="0" indent="-393192" algn="l" rtl="0">
              <a:spcAft>
                <a:spcPts val="0"/>
              </a:spcAft>
              <a:buClr>
                <a:srgbClr val="991B1E"/>
              </a:buClr>
              <a:buSzPct val="100000"/>
              <a:buFont typeface="Calibri"/>
              <a:buChar char="●"/>
            </a:pPr>
            <a:r>
              <a:rPr lang="en-US" sz="2200" dirty="0"/>
              <a:t>In the lower left corner, create a visual that illustrates precedent.</a:t>
            </a:r>
            <a:endParaRPr sz="2200" dirty="0"/>
          </a:p>
        </p:txBody>
      </p:sp>
      <p:pic>
        <p:nvPicPr>
          <p:cNvPr id="109" name="Google Shape;10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8912" y="274638"/>
            <a:ext cx="1176134" cy="762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0CBB2-BE02-9F41-9573-AC0108428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Why-Lighting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AFFA4-1853-5BB8-B92B-735A0BA7B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1370013"/>
            <a:ext cx="5342779" cy="3262312"/>
          </a:xfrm>
        </p:spPr>
        <p:txBody>
          <a:bodyPr/>
          <a:lstStyle/>
          <a:p>
            <a:r>
              <a:rPr lang="en-US" sz="2400" dirty="0"/>
              <a:t>As you read </a:t>
            </a:r>
            <a:r>
              <a:rPr lang="en-US" sz="2400" b="1" dirty="0"/>
              <a:t>George Washington’s Precedent-Setting Presidency</a:t>
            </a:r>
            <a:r>
              <a:rPr lang="en-US" sz="2400" dirty="0"/>
              <a:t>:</a:t>
            </a:r>
          </a:p>
          <a:p>
            <a:pPr lvl="1"/>
            <a:r>
              <a:rPr lang="en-US" sz="2400" dirty="0"/>
              <a:t>Highlight the sentences or passages that seem important.</a:t>
            </a:r>
          </a:p>
          <a:p>
            <a:pPr lvl="1"/>
            <a:r>
              <a:rPr lang="en-US" sz="2400" dirty="0"/>
              <a:t>Then, write in the margins why you highlighted those passages.</a:t>
            </a:r>
          </a:p>
          <a:p>
            <a:pPr lvl="1"/>
            <a:endParaRPr lang="en-US" sz="2400" dirty="0"/>
          </a:p>
        </p:txBody>
      </p:sp>
      <p:pic>
        <p:nvPicPr>
          <p:cNvPr id="4" name="Google Shape;116;p25" title="Why-Lighting.png">
            <a:extLst>
              <a:ext uri="{FF2B5EF4-FFF2-40B4-BE49-F238E27FC236}">
                <a16:creationId xmlns:a16="http://schemas.microsoft.com/office/drawing/2014/main" id="{94F82CC8-2B35-F6BB-A3D5-F7E0143DF96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53205" y="834888"/>
            <a:ext cx="2752436" cy="27524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682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Georgia"/>
              <a:buNone/>
            </a:pPr>
            <a:r>
              <a:rPr lang="en-US" dirty="0">
                <a:solidFill>
                  <a:srgbClr val="991B1E"/>
                </a:solidFill>
              </a:rPr>
              <a:t>Bento Box</a:t>
            </a:r>
            <a:endParaRPr dirty="0"/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56019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21208" lvl="0" indent="-457200" algn="l" rtl="0"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/>
              <a:t>You will be translating the information that you gathered into 4 - 6 images related to the precedents that George Washington’s presidency set. </a:t>
            </a:r>
            <a:endParaRPr dirty="0"/>
          </a:p>
          <a:p>
            <a:pPr marL="521208" lvl="0" indent="-457200" algn="l" rtl="0"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/>
              <a:t>Include </a:t>
            </a:r>
            <a:r>
              <a:rPr lang="en-US" dirty="0">
                <a:solidFill>
                  <a:srgbClr val="292929"/>
                </a:solidFill>
              </a:rPr>
              <a:t>a very brief summary of your images on your project.</a:t>
            </a:r>
            <a:endParaRPr dirty="0"/>
          </a:p>
        </p:txBody>
      </p:sp>
      <p:pic>
        <p:nvPicPr>
          <p:cNvPr id="123" name="Google Shape;1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2525" y="1646287"/>
            <a:ext cx="2513100" cy="185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73928-8F55-E772-C34F-5909020BD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3-2-1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83DFF-FAD0-817A-2A84-697AB8B52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1370013"/>
            <a:ext cx="4913409" cy="3262312"/>
          </a:xfrm>
        </p:spPr>
        <p:txBody>
          <a:bodyPr/>
          <a:lstStyle/>
          <a:p>
            <a:pPr>
              <a:buSzPct val="100000"/>
            </a:pPr>
            <a:r>
              <a:rPr lang="en-US" dirty="0"/>
              <a:t>Respond to the following:</a:t>
            </a:r>
          </a:p>
          <a:p>
            <a:pPr lvl="1"/>
            <a:r>
              <a:rPr lang="en-US" dirty="0"/>
              <a:t>What are three things you learned about precedent?</a:t>
            </a:r>
          </a:p>
          <a:p>
            <a:pPr lvl="1"/>
            <a:r>
              <a:rPr lang="en-US" dirty="0"/>
              <a:t>What are two questions you still have?</a:t>
            </a:r>
          </a:p>
          <a:p>
            <a:pPr lvl="1"/>
            <a:r>
              <a:rPr lang="en-US" dirty="0"/>
              <a:t>What is the one thing you found interesting?</a:t>
            </a:r>
          </a:p>
        </p:txBody>
      </p:sp>
      <p:pic>
        <p:nvPicPr>
          <p:cNvPr id="4" name="Google Shape;130;p27" descr="A diagram of a question mark and stars&#10;&#10;AI-generated content may be incorrect.">
            <a:extLst>
              <a:ext uri="{FF2B5EF4-FFF2-40B4-BE49-F238E27FC236}">
                <a16:creationId xmlns:a16="http://schemas.microsoft.com/office/drawing/2014/main" id="{6156F23F-F6ED-62F1-B7B7-514158D303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65812" y="1517582"/>
            <a:ext cx="2649538" cy="2649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102826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293</Words>
  <Application>Microsoft Office PowerPoint</Application>
  <PresentationFormat>On-screen Show (16:9)</PresentationFormat>
  <Paragraphs>34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Courier New</vt:lpstr>
      <vt:lpstr>Georgia</vt:lpstr>
      <vt:lpstr>NTR</vt:lpstr>
      <vt:lpstr>Custom Design</vt:lpstr>
      <vt:lpstr>PowerPoint Presentation</vt:lpstr>
      <vt:lpstr>One Last Time</vt:lpstr>
      <vt:lpstr>Essential Questions</vt:lpstr>
      <vt:lpstr>Learning Objectives</vt:lpstr>
      <vt:lpstr>Video</vt:lpstr>
      <vt:lpstr>One Last Time from Hamilton https://youtu.be/mgoFrstrYNk?si=LaOjfSi_ZuMPKeUf</vt:lpstr>
      <vt:lpstr>Frayer Model </vt:lpstr>
      <vt:lpstr>Why-Lighting</vt:lpstr>
      <vt:lpstr>Bento Box</vt:lpstr>
      <vt:lpstr>3-2-1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Last Time</dc:title>
  <dc:subject/>
  <dc:creator>K20 Center</dc:creator>
  <cp:keywords/>
  <dc:description/>
  <cp:lastModifiedBy>McLeod Porter, Delma</cp:lastModifiedBy>
  <cp:revision>4</cp:revision>
  <dcterms:modified xsi:type="dcterms:W3CDTF">2026-09-30T20:08:16Z</dcterms:modified>
  <cp:category/>
</cp:coreProperties>
</file>