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4"/>
      <p:bold r:id="rId15"/>
      <p:italic r:id="rId16"/>
      <p:boldItalic r:id="rId17"/>
    </p:embeddedFont>
    <p:embeddedFont>
      <p:font typeface="Georgia" panose="02040502050405020303" pitchFamily="18" charset="0"/>
      <p:regular r:id="rId18"/>
      <p:bold r:id="rId19"/>
      <p:italic r:id="rId20"/>
      <p:boldItalic r:id="rId21"/>
    </p:embeddedFont>
    <p:embeddedFont>
      <p:font typeface="Trebuchet MS" panose="020B0703020202090204" pitchFamily="34" charset="0"/>
      <p:regular r:id="rId22"/>
      <p:bold r:id="rId23"/>
      <p: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iLY42dj2Nh5UniyQnZKyrmRpSJ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C7DCE-F198-BB40-B0DD-9418C6D27D3C}" v="3" dt="2024-10-15T12:44:59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531"/>
    <p:restoredTop sz="94658"/>
  </p:normalViewPr>
  <p:slideViewPr>
    <p:cSldViewPr snapToGrid="0">
      <p:cViewPr varScale="1">
        <p:scale>
          <a:sx n="85" d="100"/>
          <a:sy n="85" d="100"/>
        </p:scale>
        <p:origin x="176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Nicole M." userId="857c36d3-9750-4ae5-ac43-87ed753ff5d0" providerId="ADAL" clId="{13AC7DCE-F198-BB40-B0DD-9418C6D27D3C}"/>
    <pc:docChg chg="undo custSel modSld">
      <pc:chgData name="Harris, Nicole M." userId="857c36d3-9750-4ae5-ac43-87ed753ff5d0" providerId="ADAL" clId="{13AC7DCE-F198-BB40-B0DD-9418C6D27D3C}" dt="2024-10-15T12:45:33.661" v="31" actId="255"/>
      <pc:docMkLst>
        <pc:docMk/>
      </pc:docMkLst>
      <pc:sldChg chg="modTransition">
        <pc:chgData name="Harris, Nicole M." userId="857c36d3-9750-4ae5-ac43-87ed753ff5d0" providerId="ADAL" clId="{13AC7DCE-F198-BB40-B0DD-9418C6D27D3C}" dt="2024-10-15T12:41:31.744" v="1"/>
        <pc:sldMkLst>
          <pc:docMk/>
          <pc:sldMk cId="0" sldId="259"/>
        </pc:sldMkLst>
      </pc:sldChg>
      <pc:sldChg chg="addSp delSp modSp mod modTransition addAnim delAnim modAnim">
        <pc:chgData name="Harris, Nicole M." userId="857c36d3-9750-4ae5-ac43-87ed753ff5d0" providerId="ADAL" clId="{13AC7DCE-F198-BB40-B0DD-9418C6D27D3C}" dt="2024-10-15T12:44:18.142" v="20" actId="1076"/>
        <pc:sldMkLst>
          <pc:docMk/>
          <pc:sldMk cId="0" sldId="260"/>
        </pc:sldMkLst>
        <pc:spChg chg="mod">
          <ac:chgData name="Harris, Nicole M." userId="857c36d3-9750-4ae5-ac43-87ed753ff5d0" providerId="ADAL" clId="{13AC7DCE-F198-BB40-B0DD-9418C6D27D3C}" dt="2024-10-15T12:43:10.704" v="15" actId="14100"/>
          <ac:spMkLst>
            <pc:docMk/>
            <pc:sldMk cId="0" sldId="260"/>
            <ac:spMk id="126" creationId="{00000000-0000-0000-0000-000000000000}"/>
          </ac:spMkLst>
        </pc:spChg>
        <pc:picChg chg="add mod">
          <ac:chgData name="Harris, Nicole M." userId="857c36d3-9750-4ae5-ac43-87ed753ff5d0" providerId="ADAL" clId="{13AC7DCE-F198-BB40-B0DD-9418C6D27D3C}" dt="2024-10-15T12:44:18.142" v="20" actId="1076"/>
          <ac:picMkLst>
            <pc:docMk/>
            <pc:sldMk cId="0" sldId="260"/>
            <ac:picMk id="2" creationId="{851FA097-CE65-DA45-3B2E-C299E81AF547}"/>
          </ac:picMkLst>
        </pc:picChg>
        <pc:picChg chg="add del">
          <ac:chgData name="Harris, Nicole M." userId="857c36d3-9750-4ae5-ac43-87ed753ff5d0" providerId="ADAL" clId="{13AC7DCE-F198-BB40-B0DD-9418C6D27D3C}" dt="2024-10-15T12:42:37.592" v="8" actId="478"/>
          <ac:picMkLst>
            <pc:docMk/>
            <pc:sldMk cId="0" sldId="260"/>
            <ac:picMk id="134" creationId="{00000000-0000-0000-0000-000000000000}"/>
          </ac:picMkLst>
        </pc:picChg>
      </pc:sldChg>
      <pc:sldChg chg="addSp delSp modSp mod modTransition addAnim delAnim modAnim">
        <pc:chgData name="Harris, Nicole M." userId="857c36d3-9750-4ae5-ac43-87ed753ff5d0" providerId="ADAL" clId="{13AC7DCE-F198-BB40-B0DD-9418C6D27D3C}" dt="2024-10-15T12:44:46.733" v="26" actId="1076"/>
        <pc:sldMkLst>
          <pc:docMk/>
          <pc:sldMk cId="0" sldId="261"/>
        </pc:sldMkLst>
        <pc:spChg chg="mod">
          <ac:chgData name="Harris, Nicole M." userId="857c36d3-9750-4ae5-ac43-87ed753ff5d0" providerId="ADAL" clId="{13AC7DCE-F198-BB40-B0DD-9418C6D27D3C}" dt="2024-10-15T12:44:43.559" v="25" actId="14100"/>
          <ac:spMkLst>
            <pc:docMk/>
            <pc:sldMk cId="0" sldId="261"/>
            <ac:spMk id="139" creationId="{00000000-0000-0000-0000-000000000000}"/>
          </ac:spMkLst>
        </pc:spChg>
        <pc:picChg chg="add mod">
          <ac:chgData name="Harris, Nicole M." userId="857c36d3-9750-4ae5-ac43-87ed753ff5d0" providerId="ADAL" clId="{13AC7DCE-F198-BB40-B0DD-9418C6D27D3C}" dt="2024-10-15T12:44:46.733" v="26" actId="1076"/>
          <ac:picMkLst>
            <pc:docMk/>
            <pc:sldMk cId="0" sldId="261"/>
            <ac:picMk id="2" creationId="{62DEED04-ADE1-9435-FAAA-E2CDEF2943DB}"/>
          </ac:picMkLst>
        </pc:picChg>
        <pc:picChg chg="add del">
          <ac:chgData name="Harris, Nicole M." userId="857c36d3-9750-4ae5-ac43-87ed753ff5d0" providerId="ADAL" clId="{13AC7DCE-F198-BB40-B0DD-9418C6D27D3C}" dt="2024-10-15T12:44:22.657" v="21" actId="478"/>
          <ac:picMkLst>
            <pc:docMk/>
            <pc:sldMk cId="0" sldId="261"/>
            <ac:picMk id="147" creationId="{00000000-0000-0000-0000-000000000000}"/>
          </ac:picMkLst>
        </pc:picChg>
      </pc:sldChg>
      <pc:sldChg chg="modTransition">
        <pc:chgData name="Harris, Nicole M." userId="857c36d3-9750-4ae5-ac43-87ed753ff5d0" providerId="ADAL" clId="{13AC7DCE-F198-BB40-B0DD-9418C6D27D3C}" dt="2024-10-15T12:41:31.744" v="1"/>
        <pc:sldMkLst>
          <pc:docMk/>
          <pc:sldMk cId="0" sldId="262"/>
        </pc:sldMkLst>
      </pc:sldChg>
      <pc:sldChg chg="modSp mod modTransition">
        <pc:chgData name="Harris, Nicole M." userId="857c36d3-9750-4ae5-ac43-87ed753ff5d0" providerId="ADAL" clId="{13AC7DCE-F198-BB40-B0DD-9418C6D27D3C}" dt="2024-10-15T12:45:33.661" v="31" actId="255"/>
        <pc:sldMkLst>
          <pc:docMk/>
          <pc:sldMk cId="0" sldId="263"/>
        </pc:sldMkLst>
        <pc:spChg chg="mod">
          <ac:chgData name="Harris, Nicole M." userId="857c36d3-9750-4ae5-ac43-87ed753ff5d0" providerId="ADAL" clId="{13AC7DCE-F198-BB40-B0DD-9418C6D27D3C}" dt="2024-10-15T12:45:33.661" v="31" actId="255"/>
          <ac:spMkLst>
            <pc:docMk/>
            <pc:sldMk cId="0" sldId="263"/>
            <ac:spMk id="160" creationId="{00000000-0000-0000-0000-000000000000}"/>
          </ac:spMkLst>
        </pc:spChg>
      </pc:sldChg>
      <pc:sldChg chg="addSp delSp modSp mod modTransition addAnim delAnim modAnim">
        <pc:chgData name="Harris, Nicole M." userId="857c36d3-9750-4ae5-ac43-87ed753ff5d0" providerId="ADAL" clId="{13AC7DCE-F198-BB40-B0DD-9418C6D27D3C}" dt="2024-10-15T12:45:05.009" v="29" actId="1076"/>
        <pc:sldMkLst>
          <pc:docMk/>
          <pc:sldMk cId="0" sldId="264"/>
        </pc:sldMkLst>
        <pc:picChg chg="add mod">
          <ac:chgData name="Harris, Nicole M." userId="857c36d3-9750-4ae5-ac43-87ed753ff5d0" providerId="ADAL" clId="{13AC7DCE-F198-BB40-B0DD-9418C6D27D3C}" dt="2024-10-15T12:45:05.009" v="29" actId="1076"/>
          <ac:picMkLst>
            <pc:docMk/>
            <pc:sldMk cId="0" sldId="264"/>
            <ac:picMk id="2" creationId="{CA8C0750-F6C6-8933-2CFF-7722DFF868CC}"/>
          </ac:picMkLst>
        </pc:picChg>
        <pc:picChg chg="add del">
          <ac:chgData name="Harris, Nicole M." userId="857c36d3-9750-4ae5-ac43-87ed753ff5d0" providerId="ADAL" clId="{13AC7DCE-F198-BB40-B0DD-9418C6D27D3C}" dt="2024-10-15T12:44:51.093" v="27" actId="478"/>
          <ac:picMkLst>
            <pc:docMk/>
            <pc:sldMk cId="0" sldId="264"/>
            <ac:picMk id="175" creationId="{00000000-0000-0000-0000-000000000000}"/>
          </ac:picMkLst>
        </pc:picChg>
      </pc:sldChg>
      <pc:sldChg chg="modTransition">
        <pc:chgData name="Harris, Nicole M." userId="857c36d3-9750-4ae5-ac43-87ed753ff5d0" providerId="ADAL" clId="{13AC7DCE-F198-BB40-B0DD-9418C6D27D3C}" dt="2024-10-15T12:41:31.744" v="1"/>
        <pc:sldMkLst>
          <pc:docMk/>
          <pc:sldMk cId="0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3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3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b="1" dirty="0"/>
              <a:t>Teacher’s Note: </a:t>
            </a:r>
            <a:r>
              <a:rPr lang="en-US" dirty="0"/>
              <a:t>As groups share out their Venn diagrams, encourage students to write down any information that they didn’t include in their own diagrams. </a:t>
            </a:r>
          </a:p>
          <a:p>
            <a:pPr marL="1587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Venn diagram. Strategies. https://learn.k20center.ou.edu/strategy/2918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a2e2f5497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fa2e2f5497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Mirror, microscope, binoculars. Strategies. https://learn.k20center.ou.edu/strategy/3020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>
          <a:extLst>
            <a:ext uri="{FF2B5EF4-FFF2-40B4-BE49-F238E27FC236}">
              <a16:creationId xmlns:a16="http://schemas.microsoft.com/office/drawing/2014/main" id="{1915B76A-D6A1-1BB7-73A8-9A383971D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E3F430F7-6237-0D90-8EDC-E7C84332F9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C9CCF027-EC83-1165-60D0-0865CD072B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3322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(2021, September 21). </a:t>
            </a:r>
            <a:r>
              <a:rPr lang="en-US" i="1" dirty="0"/>
              <a:t>K20 Center 10 minute timer</a:t>
            </a:r>
            <a:r>
              <a:rPr lang="en-US" i="0" dirty="0"/>
              <a:t> [Video]. YouTube. https://</a:t>
            </a:r>
            <a:r>
              <a:rPr lang="en-US" i="0" dirty="0" err="1"/>
              <a:t>www.youtube.com</a:t>
            </a:r>
            <a:r>
              <a:rPr lang="en-US" i="0" dirty="0"/>
              <a:t>/</a:t>
            </a:r>
            <a:r>
              <a:rPr lang="en-US" i="0" dirty="0" err="1"/>
              <a:t>watch?v</a:t>
            </a:r>
            <a:r>
              <a:rPr lang="en-US" i="0" dirty="0"/>
              <a:t>=9gy-1Z2Sa-c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(n.d.). Inside out. Strategies. </a:t>
            </a:r>
            <a:r>
              <a:rPr lang="en-US" dirty="0">
                <a:hlinkClick r:id="rId3"/>
              </a:rPr>
              <a:t>https://learn.k20center.ou.edu/strategy/93</a:t>
            </a:r>
            <a:r>
              <a:rPr lang="en-US" dirty="0"/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dirty="0"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(2021, September 21). </a:t>
            </a:r>
            <a:r>
              <a:rPr lang="en-US" i="1" dirty="0"/>
              <a:t>K20 Center 10 minute timer</a:t>
            </a:r>
            <a:r>
              <a:rPr lang="en-US" i="0" dirty="0"/>
              <a:t> [Video]. YouTube. https://</a:t>
            </a:r>
            <a:r>
              <a:rPr lang="en-US" i="0" dirty="0" err="1"/>
              <a:t>www.youtube.com</a:t>
            </a:r>
            <a:r>
              <a:rPr lang="en-US" i="0" dirty="0"/>
              <a:t>/</a:t>
            </a:r>
            <a:r>
              <a:rPr lang="en-US" i="0" dirty="0" err="1"/>
              <a:t>watch?v</a:t>
            </a:r>
            <a:r>
              <a:rPr lang="en-US" i="0" dirty="0"/>
              <a:t>=9gy-1Z2Sa-c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(n.d.). Inside out. Strategies. </a:t>
            </a:r>
            <a:r>
              <a:rPr lang="en-US" dirty="0">
                <a:hlinkClick r:id="rId3"/>
              </a:rPr>
              <a:t>https://learn.k20center.ou.edu/strategy/93</a:t>
            </a:r>
            <a:r>
              <a:rPr lang="en-US" dirty="0"/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Jigsaw. Strategies. https://learn.k20center.ou.edu/strategy/179</a:t>
            </a:r>
            <a:endParaRPr dirty="0"/>
          </a:p>
        </p:txBody>
      </p:sp>
      <p:sp>
        <p:nvSpPr>
          <p:cNvPr id="150" name="Google Shape;15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K20 Center. (n.d.). CUS and discuss. Strategies. https://learn.k20center.ou.edu/strategy/162</a:t>
            </a:r>
            <a:endParaRPr dirty="0"/>
          </a:p>
        </p:txBody>
      </p:sp>
      <p:sp>
        <p:nvSpPr>
          <p:cNvPr id="157" name="Google Shape;15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(2021, September 21). </a:t>
            </a:r>
            <a:r>
              <a:rPr lang="en-US" i="1" dirty="0"/>
              <a:t>K20 Center 10 minute timer</a:t>
            </a:r>
            <a:r>
              <a:rPr lang="en-US" i="0" dirty="0"/>
              <a:t> [Video]. YouTube. https://</a:t>
            </a:r>
            <a:r>
              <a:rPr lang="en-US" i="0" dirty="0" err="1"/>
              <a:t>www.youtube.com</a:t>
            </a:r>
            <a:r>
              <a:rPr lang="en-US" i="0" dirty="0"/>
              <a:t>/</a:t>
            </a:r>
            <a:r>
              <a:rPr lang="en-US" i="0" dirty="0" err="1"/>
              <a:t>watch?v</a:t>
            </a:r>
            <a:r>
              <a:rPr lang="en-US" i="0" dirty="0"/>
              <a:t>=9gy-1Z2Sa-c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(n.d.). Inside out. Strategies. </a:t>
            </a:r>
            <a:r>
              <a:rPr lang="en-US" dirty="0">
                <a:hlinkClick r:id="rId3"/>
              </a:rPr>
              <a:t>https://learn.k20center.ou.edu/strategy/93</a:t>
            </a:r>
            <a:r>
              <a:rPr lang="en-US" dirty="0"/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433322" cy="2342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315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00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5" name="Google Shape;4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0" name="Google Shape;50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5" name="Google Shape;55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9" name="Google Shape;59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Google Shape;63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1">
  <p:cSld name="Title Slid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7"/>
          <p:cNvSpPr txBox="1">
            <a:spLocks noGrp="1"/>
          </p:cNvSpPr>
          <p:nvPr>
            <p:ph type="subTitle" idx="1"/>
          </p:nvPr>
        </p:nvSpPr>
        <p:spPr>
          <a:xfrm>
            <a:off x="457200" y="4047099"/>
            <a:ext cx="80982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grpSp>
        <p:nvGrpSpPr>
          <p:cNvPr id="66" name="Google Shape;66;p27"/>
          <p:cNvGrpSpPr/>
          <p:nvPr/>
        </p:nvGrpSpPr>
        <p:grpSpPr>
          <a:xfrm>
            <a:off x="14990" y="1482493"/>
            <a:ext cx="2042389" cy="400050"/>
            <a:chOff x="0" y="2000250"/>
            <a:chExt cx="3733800" cy="533400"/>
          </a:xfrm>
        </p:grpSpPr>
        <p:sp>
          <p:nvSpPr>
            <p:cNvPr id="67" name="Google Shape;67;p27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  <a:gradFill>
              <a:gsLst>
                <a:gs pos="0">
                  <a:srgbClr val="FBB392"/>
                </a:gs>
                <a:gs pos="49000">
                  <a:srgbClr val="ED8642"/>
                </a:gs>
                <a:gs pos="49100">
                  <a:srgbClr val="E26509"/>
                </a:gs>
                <a:gs pos="92000">
                  <a:srgbClr val="FF842C"/>
                </a:gs>
                <a:gs pos="100000">
                  <a:srgbClr val="FF9451"/>
                </a:gs>
              </a:gsLst>
              <a:lin ang="5400012" scaled="0"/>
            </a:gradFill>
            <a:ln w="114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8" name="Google Shape;68;p27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  <a:gradFill>
              <a:gsLst>
                <a:gs pos="0">
                  <a:srgbClr val="DDA3C1"/>
                </a:gs>
                <a:gs pos="49000">
                  <a:srgbClr val="C5689C"/>
                </a:gs>
                <a:gs pos="49100">
                  <a:srgbClr val="AF407E"/>
                </a:gs>
                <a:gs pos="92000">
                  <a:srgbClr val="D25F9F"/>
                </a:gs>
                <a:gs pos="100000">
                  <a:srgbClr val="DB78AD"/>
                </a:gs>
              </a:gsLst>
              <a:lin ang="5400012" scaled="0"/>
            </a:gradFill>
            <a:ln w="114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9" name="Google Shape;69;p27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  <a:gradFill>
              <a:gsLst>
                <a:gs pos="0">
                  <a:srgbClr val="FBCC91"/>
                </a:gs>
                <a:gs pos="49000">
                  <a:srgbClr val="EDAD40"/>
                </a:gs>
                <a:gs pos="49100">
                  <a:srgbClr val="E19506"/>
                </a:gs>
                <a:gs pos="92000">
                  <a:srgbClr val="FFB528"/>
                </a:gs>
                <a:gs pos="100000">
                  <a:srgbClr val="FFC04F"/>
                </a:gs>
              </a:gsLst>
              <a:lin ang="5400012" scaled="0"/>
            </a:gradFill>
            <a:ln w="114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0" name="Google Shape;70;p27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  <a:gradFill>
              <a:gsLst>
                <a:gs pos="0">
                  <a:srgbClr val="E7A390"/>
                </a:gs>
                <a:gs pos="49000">
                  <a:srgbClr val="D46A40"/>
                </a:gs>
                <a:gs pos="49100">
                  <a:srgbClr val="C94608"/>
                </a:gs>
                <a:gs pos="92000">
                  <a:srgbClr val="E8622A"/>
                </a:gs>
                <a:gs pos="100000">
                  <a:srgbClr val="EF7951"/>
                </a:gs>
              </a:gsLst>
              <a:lin ang="5400012" scaled="0"/>
            </a:gradFill>
            <a:ln w="114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1" name="Google Shape;71;p27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  <a:gradFill>
              <a:gsLst>
                <a:gs pos="0">
                  <a:srgbClr val="C6A0CF"/>
                </a:gs>
                <a:gs pos="49000">
                  <a:srgbClr val="A464B2"/>
                </a:gs>
                <a:gs pos="49100">
                  <a:srgbClr val="8D3C9E"/>
                </a:gs>
                <a:gs pos="92000">
                  <a:srgbClr val="AB5BBE"/>
                </a:gs>
                <a:gs pos="100000">
                  <a:srgbClr val="B874C9"/>
                </a:gs>
              </a:gsLst>
              <a:lin ang="5400012" scaled="0"/>
            </a:gradFill>
            <a:ln w="114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2" name="Google Shape;72;p27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  <a:gradFill>
              <a:gsLst>
                <a:gs pos="0">
                  <a:srgbClr val="CD92A1"/>
                </a:gs>
                <a:gs pos="49000">
                  <a:srgbClr val="B04568"/>
                </a:gs>
                <a:gs pos="49100">
                  <a:srgbClr val="A31647"/>
                </a:gs>
                <a:gs pos="92000">
                  <a:srgbClr val="C03462"/>
                </a:gs>
                <a:gs pos="100000">
                  <a:srgbClr val="CA5979"/>
                </a:gs>
              </a:gsLst>
              <a:lin ang="5400012" scaled="0"/>
            </a:gradFill>
            <a:ln w="114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3" name="Google Shape;73;p27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  <a:gradFill>
              <a:gsLst>
                <a:gs pos="0">
                  <a:srgbClr val="CD92A1"/>
                </a:gs>
                <a:gs pos="49000">
                  <a:srgbClr val="B04568"/>
                </a:gs>
                <a:gs pos="49100">
                  <a:srgbClr val="A31647"/>
                </a:gs>
                <a:gs pos="92000">
                  <a:srgbClr val="C03462"/>
                </a:gs>
                <a:gs pos="100000">
                  <a:srgbClr val="CA5979"/>
                </a:gs>
              </a:gsLst>
              <a:lin ang="5400012" scaled="0"/>
            </a:gradFill>
            <a:ln w="114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74" name="Google Shape;74;p27"/>
          <p:cNvGrpSpPr/>
          <p:nvPr/>
        </p:nvGrpSpPr>
        <p:grpSpPr>
          <a:xfrm>
            <a:off x="8584055" y="1482493"/>
            <a:ext cx="552276" cy="407194"/>
            <a:chOff x="8667750" y="2000250"/>
            <a:chExt cx="476100" cy="542925"/>
          </a:xfrm>
        </p:grpSpPr>
        <p:sp>
          <p:nvSpPr>
            <p:cNvPr id="75" name="Google Shape;75;p27"/>
            <p:cNvSpPr/>
            <p:nvPr/>
          </p:nvSpPr>
          <p:spPr>
            <a:xfrm>
              <a:off x="8667750" y="2381250"/>
              <a:ext cx="476100" cy="76200"/>
            </a:xfrm>
            <a:prstGeom prst="rect">
              <a:avLst/>
            </a:prstGeom>
            <a:gradFill>
              <a:gsLst>
                <a:gs pos="0">
                  <a:srgbClr val="FBB392"/>
                </a:gs>
                <a:gs pos="49000">
                  <a:srgbClr val="ED8642"/>
                </a:gs>
                <a:gs pos="49100">
                  <a:srgbClr val="E26509"/>
                </a:gs>
                <a:gs pos="92000">
                  <a:srgbClr val="FF842C"/>
                </a:gs>
                <a:gs pos="100000">
                  <a:srgbClr val="FF9451"/>
                </a:gs>
              </a:gsLst>
              <a:lin ang="5400012" scaled="0"/>
            </a:gradFill>
            <a:ln w="114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6" name="Google Shape;76;p27"/>
            <p:cNvSpPr/>
            <p:nvPr/>
          </p:nvSpPr>
          <p:spPr>
            <a:xfrm>
              <a:off x="8667750" y="2305050"/>
              <a:ext cx="476100" cy="76200"/>
            </a:xfrm>
            <a:prstGeom prst="rect">
              <a:avLst/>
            </a:prstGeom>
            <a:gradFill>
              <a:gsLst>
                <a:gs pos="0">
                  <a:srgbClr val="DDA3C1"/>
                </a:gs>
                <a:gs pos="49000">
                  <a:srgbClr val="C5689C"/>
                </a:gs>
                <a:gs pos="49100">
                  <a:srgbClr val="AF407E"/>
                </a:gs>
                <a:gs pos="92000">
                  <a:srgbClr val="D25F9F"/>
                </a:gs>
                <a:gs pos="100000">
                  <a:srgbClr val="DB78AD"/>
                </a:gs>
              </a:gsLst>
              <a:lin ang="5400012" scaled="0"/>
            </a:gradFill>
            <a:ln w="114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7" name="Google Shape;77;p27"/>
            <p:cNvSpPr/>
            <p:nvPr/>
          </p:nvSpPr>
          <p:spPr>
            <a:xfrm>
              <a:off x="8667750" y="2228850"/>
              <a:ext cx="476100" cy="76200"/>
            </a:xfrm>
            <a:prstGeom prst="rect">
              <a:avLst/>
            </a:prstGeom>
            <a:gradFill>
              <a:gsLst>
                <a:gs pos="0">
                  <a:srgbClr val="FBCC91"/>
                </a:gs>
                <a:gs pos="49000">
                  <a:srgbClr val="EDAD40"/>
                </a:gs>
                <a:gs pos="49100">
                  <a:srgbClr val="E19506"/>
                </a:gs>
                <a:gs pos="92000">
                  <a:srgbClr val="FFB528"/>
                </a:gs>
                <a:gs pos="100000">
                  <a:srgbClr val="FFC04F"/>
                </a:gs>
              </a:gsLst>
              <a:lin ang="5400012" scaled="0"/>
            </a:gradFill>
            <a:ln w="114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8" name="Google Shape;78;p27"/>
            <p:cNvSpPr/>
            <p:nvPr/>
          </p:nvSpPr>
          <p:spPr>
            <a:xfrm>
              <a:off x="8667750" y="2152650"/>
              <a:ext cx="476100" cy="76200"/>
            </a:xfrm>
            <a:prstGeom prst="rect">
              <a:avLst/>
            </a:prstGeom>
            <a:gradFill>
              <a:gsLst>
                <a:gs pos="0">
                  <a:srgbClr val="E7A390"/>
                </a:gs>
                <a:gs pos="49000">
                  <a:srgbClr val="D46A40"/>
                </a:gs>
                <a:gs pos="49100">
                  <a:srgbClr val="C94608"/>
                </a:gs>
                <a:gs pos="92000">
                  <a:srgbClr val="E8622A"/>
                </a:gs>
                <a:gs pos="100000">
                  <a:srgbClr val="EF7951"/>
                </a:gs>
              </a:gsLst>
              <a:lin ang="5400012" scaled="0"/>
            </a:gradFill>
            <a:ln w="114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79" name="Google Shape;79;p27"/>
            <p:cNvSpPr/>
            <p:nvPr/>
          </p:nvSpPr>
          <p:spPr>
            <a:xfrm>
              <a:off x="8667750" y="2076450"/>
              <a:ext cx="476100" cy="76200"/>
            </a:xfrm>
            <a:prstGeom prst="rect">
              <a:avLst/>
            </a:prstGeom>
            <a:gradFill>
              <a:gsLst>
                <a:gs pos="0">
                  <a:srgbClr val="C6A0CF"/>
                </a:gs>
                <a:gs pos="49000">
                  <a:srgbClr val="A464B2"/>
                </a:gs>
                <a:gs pos="49100">
                  <a:srgbClr val="8D3C9E"/>
                </a:gs>
                <a:gs pos="92000">
                  <a:srgbClr val="AB5BBE"/>
                </a:gs>
                <a:gs pos="100000">
                  <a:srgbClr val="B874C9"/>
                </a:gs>
              </a:gsLst>
              <a:lin ang="5400012" scaled="0"/>
            </a:gradFill>
            <a:ln w="114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0" name="Google Shape;80;p27"/>
            <p:cNvSpPr/>
            <p:nvPr/>
          </p:nvSpPr>
          <p:spPr>
            <a:xfrm>
              <a:off x="8667750" y="2000250"/>
              <a:ext cx="476100" cy="76200"/>
            </a:xfrm>
            <a:prstGeom prst="rect">
              <a:avLst/>
            </a:prstGeom>
            <a:gradFill>
              <a:gsLst>
                <a:gs pos="0">
                  <a:srgbClr val="CD92A1"/>
                </a:gs>
                <a:gs pos="49000">
                  <a:srgbClr val="B04568"/>
                </a:gs>
                <a:gs pos="49100">
                  <a:srgbClr val="A31647"/>
                </a:gs>
                <a:gs pos="92000">
                  <a:srgbClr val="C03462"/>
                </a:gs>
                <a:gs pos="100000">
                  <a:srgbClr val="CA5979"/>
                </a:gs>
              </a:gsLst>
              <a:lin ang="5400012" scaled="0"/>
            </a:gradFill>
            <a:ln w="114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1" name="Google Shape;81;p27"/>
            <p:cNvSpPr/>
            <p:nvPr/>
          </p:nvSpPr>
          <p:spPr>
            <a:xfrm>
              <a:off x="8667750" y="2466975"/>
              <a:ext cx="476100" cy="76200"/>
            </a:xfrm>
            <a:prstGeom prst="rect">
              <a:avLst/>
            </a:prstGeom>
            <a:gradFill>
              <a:gsLst>
                <a:gs pos="0">
                  <a:srgbClr val="CD92A1"/>
                </a:gs>
                <a:gs pos="49000">
                  <a:srgbClr val="B04568"/>
                </a:gs>
                <a:gs pos="49100">
                  <a:srgbClr val="A31647"/>
                </a:gs>
                <a:gs pos="92000">
                  <a:srgbClr val="C03462"/>
                </a:gs>
                <a:gs pos="100000">
                  <a:srgbClr val="CA5979"/>
                </a:gs>
              </a:gsLst>
              <a:lin ang="5400012" scaled="0"/>
            </a:gradFill>
            <a:ln w="114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39000" dist="25400" dir="5400000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82" name="Google Shape;82;p27"/>
          <p:cNvSpPr/>
          <p:nvPr/>
        </p:nvSpPr>
        <p:spPr>
          <a:xfrm>
            <a:off x="8572500" y="4529138"/>
            <a:ext cx="152400" cy="114300"/>
          </a:xfrm>
          <a:prstGeom prst="ellipse">
            <a:avLst/>
          </a:prstGeom>
          <a:gradFill>
            <a:gsLst>
              <a:gs pos="0">
                <a:srgbClr val="FBB392"/>
              </a:gs>
              <a:gs pos="49000">
                <a:srgbClr val="ED8642"/>
              </a:gs>
              <a:gs pos="49100">
                <a:srgbClr val="E26509"/>
              </a:gs>
              <a:gs pos="92000">
                <a:srgbClr val="FF842C"/>
              </a:gs>
              <a:gs pos="100000">
                <a:srgbClr val="FF9451"/>
              </a:gs>
            </a:gsLst>
            <a:lin ang="5400012" scaled="0"/>
          </a:gradFill>
          <a:ln w="114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8572500" y="4743450"/>
            <a:ext cx="152400" cy="114300"/>
          </a:xfrm>
          <a:prstGeom prst="ellipse">
            <a:avLst/>
          </a:prstGeom>
          <a:gradFill>
            <a:gsLst>
              <a:gs pos="0">
                <a:srgbClr val="FBCC91"/>
              </a:gs>
              <a:gs pos="49000">
                <a:srgbClr val="EDAD40"/>
              </a:gs>
              <a:gs pos="49100">
                <a:srgbClr val="E19506"/>
              </a:gs>
              <a:gs pos="92000">
                <a:srgbClr val="FFB528"/>
              </a:gs>
              <a:gs pos="100000">
                <a:srgbClr val="FFC04F"/>
              </a:gs>
            </a:gsLst>
            <a:lin ang="5400012" scaled="0"/>
          </a:gradFill>
          <a:ln w="114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4" name="Google Shape;84;p27"/>
          <p:cNvSpPr/>
          <p:nvPr/>
        </p:nvSpPr>
        <p:spPr>
          <a:xfrm>
            <a:off x="8572500" y="4107656"/>
            <a:ext cx="152400" cy="114300"/>
          </a:xfrm>
          <a:prstGeom prst="ellipse">
            <a:avLst/>
          </a:prstGeom>
          <a:gradFill>
            <a:gsLst>
              <a:gs pos="0">
                <a:srgbClr val="CD92A1"/>
              </a:gs>
              <a:gs pos="49000">
                <a:srgbClr val="B04568"/>
              </a:gs>
              <a:gs pos="49100">
                <a:srgbClr val="A31647"/>
              </a:gs>
              <a:gs pos="92000">
                <a:srgbClr val="C03462"/>
              </a:gs>
              <a:gs pos="100000">
                <a:srgbClr val="CA5979"/>
              </a:gs>
            </a:gsLst>
            <a:lin ang="5400012" scaled="0"/>
          </a:gradFill>
          <a:ln w="114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5" name="Google Shape;85;p27"/>
          <p:cNvSpPr/>
          <p:nvPr/>
        </p:nvSpPr>
        <p:spPr>
          <a:xfrm>
            <a:off x="8572500" y="4314825"/>
            <a:ext cx="152400" cy="114300"/>
          </a:xfrm>
          <a:prstGeom prst="ellipse">
            <a:avLst/>
          </a:prstGeom>
          <a:gradFill>
            <a:gsLst>
              <a:gs pos="0">
                <a:srgbClr val="E7A390"/>
              </a:gs>
              <a:gs pos="49000">
                <a:srgbClr val="D46A40"/>
              </a:gs>
              <a:gs pos="49100">
                <a:srgbClr val="C94608"/>
              </a:gs>
              <a:gs pos="92000">
                <a:srgbClr val="E8622A"/>
              </a:gs>
              <a:gs pos="100000">
                <a:srgbClr val="EF7951"/>
              </a:gs>
            </a:gsLst>
            <a:lin ang="5400012" scaled="0"/>
          </a:gradFill>
          <a:ln w="114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6705600" y="4686300"/>
            <a:ext cx="1828800" cy="2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sldNum" idx="12"/>
          </p:nvPr>
        </p:nvSpPr>
        <p:spPr>
          <a:xfrm>
            <a:off x="8714936" y="4613324"/>
            <a:ext cx="429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ftr" idx="11"/>
          </p:nvPr>
        </p:nvSpPr>
        <p:spPr>
          <a:xfrm>
            <a:off x="457200" y="4686300"/>
            <a:ext cx="3261000" cy="2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title"/>
          </p:nvPr>
        </p:nvSpPr>
        <p:spPr>
          <a:xfrm>
            <a:off x="2057400" y="211014"/>
            <a:ext cx="6509100" cy="29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17F37"/>
              </a:buClr>
              <a:buSzPts val="7200"/>
              <a:buFont typeface="Trebuchet MS"/>
              <a:buNone/>
              <a:defRPr sz="7200" b="1" i="0" u="none" strike="noStrike" cap="none">
                <a:solidFill>
                  <a:srgbClr val="E17F3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8"/>
          <p:cNvSpPr txBox="1">
            <a:spLocks noGrp="1"/>
          </p:cNvSpPr>
          <p:nvPr>
            <p:ph type="dt" idx="10"/>
          </p:nvPr>
        </p:nvSpPr>
        <p:spPr>
          <a:xfrm>
            <a:off x="6705600" y="4686300"/>
            <a:ext cx="1828800" cy="2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Google Shape;92;p28"/>
          <p:cNvSpPr txBox="1">
            <a:spLocks noGrp="1"/>
          </p:cNvSpPr>
          <p:nvPr>
            <p:ph type="ftr" idx="11"/>
          </p:nvPr>
        </p:nvSpPr>
        <p:spPr>
          <a:xfrm>
            <a:off x="457200" y="4686300"/>
            <a:ext cx="3261000" cy="2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sldNum" idx="12"/>
          </p:nvPr>
        </p:nvSpPr>
        <p:spPr>
          <a:xfrm>
            <a:off x="8714936" y="4613324"/>
            <a:ext cx="429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title"/>
          </p:nvPr>
        </p:nvSpPr>
        <p:spPr>
          <a:xfrm>
            <a:off x="228600" y="12573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17F37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rgbClr val="E17F3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mple Question &amp; Answer">
  <p:cSld name="Simple Question &amp; Answ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dt" idx="10"/>
          </p:nvPr>
        </p:nvSpPr>
        <p:spPr>
          <a:xfrm>
            <a:off x="6705600" y="4686300"/>
            <a:ext cx="1828800" cy="2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ftr" idx="11"/>
          </p:nvPr>
        </p:nvSpPr>
        <p:spPr>
          <a:xfrm>
            <a:off x="457200" y="4686300"/>
            <a:ext cx="3261000" cy="2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sldNum" idx="12"/>
          </p:nvPr>
        </p:nvSpPr>
        <p:spPr>
          <a:xfrm>
            <a:off x="8714936" y="4613324"/>
            <a:ext cx="429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title"/>
          </p:nvPr>
        </p:nvSpPr>
        <p:spPr>
          <a:xfrm>
            <a:off x="228600" y="3429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DFDF"/>
              </a:buClr>
              <a:buSzPts val="3600"/>
              <a:buFont typeface="Trebuchet MS"/>
              <a:buNone/>
              <a:defRPr sz="3600" b="0" i="1" u="none" strike="noStrike" cap="none">
                <a:solidFill>
                  <a:srgbClr val="DFDFD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body" idx="1"/>
          </p:nvPr>
        </p:nvSpPr>
        <p:spPr>
          <a:xfrm>
            <a:off x="228600" y="12573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E17F37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rgbClr val="E17F3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–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–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»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3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34287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Google Shape;1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7" name="Google Shape;17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■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○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■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○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■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1" name="Google Shape;2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6" name="Google Shape;2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00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00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3" name="Google Shape;3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6" name="Google Shape;3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9gy-1Z2Sa-c?list=PL-aUhEQeaZXLMF3fItNDxiuSkEr0pq0c2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9gy-1Z2Sa-c?list=PL-aUhEQeaZXLMF3fItNDxiuSkEr0pq0c2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9gy-1Z2Sa-c?list=PL-aUhEQeaZXLMF3fItNDxiuSkEr0pq0c2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"/>
          <p:cNvSpPr txBox="1">
            <a:spLocks noGrp="1"/>
          </p:cNvSpPr>
          <p:nvPr>
            <p:ph type="title"/>
          </p:nvPr>
        </p:nvSpPr>
        <p:spPr>
          <a:xfrm>
            <a:off x="425050" y="128600"/>
            <a:ext cx="8229600" cy="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Venn Diagram</a:t>
            </a:r>
            <a:endParaRPr/>
          </a:p>
        </p:txBody>
      </p:sp>
      <p:sp>
        <p:nvSpPr>
          <p:cNvPr id="181" name="Google Shape;181;p10"/>
          <p:cNvSpPr txBox="1">
            <a:spLocks noGrp="1"/>
          </p:cNvSpPr>
          <p:nvPr>
            <p:ph type="body" idx="1"/>
          </p:nvPr>
        </p:nvSpPr>
        <p:spPr>
          <a:xfrm>
            <a:off x="176549" y="477900"/>
            <a:ext cx="4492500" cy="41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Fill out the Venn diagram with your group members as follows:</a:t>
            </a: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In individual circles, only write information about that religion.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Where two circles intersect, write down similarities between both circles’ religions. </a:t>
            </a: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In the center space, write down similarities between all three religions.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</a:pPr>
            <a:endParaRPr sz="2200" dirty="0"/>
          </a:p>
        </p:txBody>
      </p:sp>
      <p:grpSp>
        <p:nvGrpSpPr>
          <p:cNvPr id="182" name="Google Shape;182;p10"/>
          <p:cNvGrpSpPr/>
          <p:nvPr/>
        </p:nvGrpSpPr>
        <p:grpSpPr>
          <a:xfrm>
            <a:off x="4863548" y="738600"/>
            <a:ext cx="4056992" cy="3886409"/>
            <a:chOff x="944871" y="0"/>
            <a:chExt cx="4191017" cy="3913274"/>
          </a:xfrm>
        </p:grpSpPr>
        <p:sp>
          <p:nvSpPr>
            <p:cNvPr id="183" name="Google Shape;183;p10"/>
            <p:cNvSpPr/>
            <p:nvPr/>
          </p:nvSpPr>
          <p:spPr>
            <a:xfrm>
              <a:off x="1805952" y="1474874"/>
              <a:ext cx="2438400" cy="2438400"/>
            </a:xfrm>
            <a:prstGeom prst="ellipse">
              <a:avLst/>
            </a:prstGeom>
            <a:solidFill>
              <a:srgbClr val="EA8186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0"/>
            <p:cNvSpPr txBox="1"/>
            <p:nvPr/>
          </p:nvSpPr>
          <p:spPr>
            <a:xfrm>
              <a:off x="2131072" y="1901594"/>
              <a:ext cx="1788160" cy="1097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Islam</a:t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2697488" y="0"/>
              <a:ext cx="2438400" cy="2438400"/>
            </a:xfrm>
            <a:prstGeom prst="ellipse">
              <a:avLst/>
            </a:prstGeom>
            <a:solidFill>
              <a:srgbClr val="A2C2E1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0"/>
            <p:cNvSpPr txBox="1"/>
            <p:nvPr/>
          </p:nvSpPr>
          <p:spPr>
            <a:xfrm>
              <a:off x="3443232" y="629919"/>
              <a:ext cx="1463040" cy="13411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3974AD"/>
                  </a:solidFill>
                  <a:latin typeface="Calibri"/>
                  <a:ea typeface="Calibri"/>
                  <a:cs typeface="Calibri"/>
                  <a:sym typeface="Calibri"/>
                </a:rPr>
                <a:t>Christianity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rgbClr val="3974A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944871" y="21100"/>
              <a:ext cx="2438400" cy="2438400"/>
            </a:xfrm>
            <a:prstGeom prst="ellipse">
              <a:avLst/>
            </a:prstGeom>
            <a:solidFill>
              <a:srgbClr val="F1E3A6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0"/>
            <p:cNvSpPr txBox="1"/>
            <p:nvPr/>
          </p:nvSpPr>
          <p:spPr>
            <a:xfrm>
              <a:off x="1174487" y="651020"/>
              <a:ext cx="1463040" cy="13411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B49620"/>
                  </a:solidFill>
                  <a:latin typeface="Calibri"/>
                  <a:ea typeface="Calibri"/>
                  <a:cs typeface="Calibri"/>
                  <a:sym typeface="Calibri"/>
                </a:rPr>
                <a:t>Judaism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rgbClr val="B4962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9" name="Google Shape;189;p10"/>
          <p:cNvSpPr txBox="1"/>
          <p:nvPr/>
        </p:nvSpPr>
        <p:spPr>
          <a:xfrm>
            <a:off x="5637095" y="1977863"/>
            <a:ext cx="2971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190" name="Google Shape;190;p10"/>
          <p:cNvSpPr txBox="1"/>
          <p:nvPr/>
        </p:nvSpPr>
        <p:spPr>
          <a:xfrm>
            <a:off x="6121808" y="2612010"/>
            <a:ext cx="2971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191" name="Google Shape;191;p10"/>
          <p:cNvSpPr txBox="1"/>
          <p:nvPr/>
        </p:nvSpPr>
        <p:spPr>
          <a:xfrm>
            <a:off x="6751320" y="2269831"/>
            <a:ext cx="30480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192" name="Google Shape;192;p10"/>
          <p:cNvSpPr txBox="1"/>
          <p:nvPr/>
        </p:nvSpPr>
        <p:spPr>
          <a:xfrm>
            <a:off x="7844175" y="1974124"/>
            <a:ext cx="2971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193" name="Google Shape;193;p10"/>
          <p:cNvSpPr txBox="1"/>
          <p:nvPr/>
        </p:nvSpPr>
        <p:spPr>
          <a:xfrm>
            <a:off x="7186517" y="2589630"/>
            <a:ext cx="2971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194" name="Google Shape;194;p10"/>
          <p:cNvSpPr txBox="1"/>
          <p:nvPr/>
        </p:nvSpPr>
        <p:spPr>
          <a:xfrm>
            <a:off x="6697939" y="1676764"/>
            <a:ext cx="2971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95" name="Google Shape;195;p10"/>
          <p:cNvSpPr txBox="1"/>
          <p:nvPr/>
        </p:nvSpPr>
        <p:spPr>
          <a:xfrm>
            <a:off x="6751320" y="3732015"/>
            <a:ext cx="2971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fa2e2f5497_0_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Mirror, Microscope, Binoculars</a:t>
            </a:r>
            <a:endParaRPr/>
          </a:p>
        </p:txBody>
      </p:sp>
      <p:sp>
        <p:nvSpPr>
          <p:cNvPr id="201" name="Google Shape;201;g2fa2e2f5497_0_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457200"/>
            <a:r>
              <a:rPr lang="en-US" dirty="0"/>
              <a:t>Reflect on what you learned about religion in this lesson.</a:t>
            </a:r>
          </a:p>
          <a:p>
            <a:pPr indent="-457200"/>
            <a:r>
              <a:rPr lang="en-US" dirty="0"/>
              <a:t>Reflect internally, reflect on how the lesson relates to your community, and reflect on how the lesson relates to the whole world. </a:t>
            </a:r>
          </a:p>
          <a:p>
            <a:pPr indent="-457200"/>
            <a:r>
              <a:rPr lang="en-US" dirty="0"/>
              <a:t>Answer the questions on your handout.</a:t>
            </a:r>
          </a:p>
        </p:txBody>
      </p:sp>
      <p:pic>
        <p:nvPicPr>
          <p:cNvPr id="202" name="Google Shape;202;g2fa2e2f5497_0_4" title="MirrorMicroscopeBinocular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1450" y="142250"/>
            <a:ext cx="1190000" cy="119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Monotheism: </a:t>
            </a:r>
            <a:br>
              <a:rPr lang="en-US"/>
            </a:br>
            <a:r>
              <a:rPr lang="en-US"/>
              <a:t>Everyone Prophets</a:t>
            </a:r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3900"/>
              <a:buNone/>
            </a:pPr>
            <a:r>
              <a:rPr lang="en-US"/>
              <a:t>Monotheistic Religions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/>
        </p:nvSpPr>
        <p:spPr>
          <a:xfrm>
            <a:off x="890475" y="2232504"/>
            <a:ext cx="7344000" cy="26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are the main beliefs of the three major religions?</a:t>
            </a:r>
            <a:endParaRPr sz="2400" b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85;p3">
            <a:extLst>
              <a:ext uri="{FF2B5EF4-FFF2-40B4-BE49-F238E27FC236}">
                <a16:creationId xmlns:a16="http://schemas.microsoft.com/office/drawing/2014/main" id="{D1F331DC-F46C-1C3C-8A8F-3F2F5E8971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475" y="1210283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>
          <a:extLst>
            <a:ext uri="{FF2B5EF4-FFF2-40B4-BE49-F238E27FC236}">
              <a16:creationId xmlns:a16="http://schemas.microsoft.com/office/drawing/2014/main" id="{0755B8FC-8D70-2353-A1EF-7E885C1F4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5;p3">
            <a:extLst>
              <a:ext uri="{FF2B5EF4-FFF2-40B4-BE49-F238E27FC236}">
                <a16:creationId xmlns:a16="http://schemas.microsoft.com/office/drawing/2014/main" id="{2CF66B3A-5CD9-31D6-DFC5-5ECFD60C8E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475" y="1210283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3" name="Google Shape;86;p3">
            <a:extLst>
              <a:ext uri="{FF2B5EF4-FFF2-40B4-BE49-F238E27FC236}">
                <a16:creationId xmlns:a16="http://schemas.microsoft.com/office/drawing/2014/main" id="{2FE4A454-CFD3-B06F-2D51-6F9ED9D4C4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2203697"/>
            <a:ext cx="7772400" cy="17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lnSpc>
                <a:spcPct val="105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Char char="●"/>
            </a:pPr>
            <a:r>
              <a:rPr lang="en-US" sz="2800" dirty="0"/>
              <a:t>Examine the origins and historical background of Judaism, Christianity, and Islam. </a:t>
            </a:r>
            <a:endParaRPr sz="2800" dirty="0"/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Char char="●"/>
            </a:pPr>
            <a:r>
              <a:rPr lang="en-US" sz="2800" dirty="0"/>
              <a:t>Compare and contrast the core beliefs of these three monotheistic religions.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58950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>
            <a:spLocks noGrp="1"/>
          </p:cNvSpPr>
          <p:nvPr>
            <p:ph type="title"/>
          </p:nvPr>
        </p:nvSpPr>
        <p:spPr>
          <a:xfrm>
            <a:off x="457200" y="256129"/>
            <a:ext cx="4819475" cy="708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Inside Out: Monotheism</a:t>
            </a:r>
            <a:endParaRPr dirty="0"/>
          </a:p>
        </p:txBody>
      </p:sp>
      <p:sp>
        <p:nvSpPr>
          <p:cNvPr id="127" name="Google Shape;127;p5"/>
          <p:cNvSpPr txBox="1">
            <a:spLocks noGrp="1"/>
          </p:cNvSpPr>
          <p:nvPr>
            <p:ph type="body" idx="1"/>
          </p:nvPr>
        </p:nvSpPr>
        <p:spPr>
          <a:xfrm>
            <a:off x="457200" y="964775"/>
            <a:ext cx="3762000" cy="3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Consider everything you know about Judaism, Christianity, and Islam.</a:t>
            </a:r>
            <a:endParaRPr sz="2600" dirty="0"/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Write your thoughts in the innermost circle of your handout. </a:t>
            </a:r>
            <a:endParaRPr sz="2600" dirty="0"/>
          </a:p>
        </p:txBody>
      </p:sp>
      <p:sp>
        <p:nvSpPr>
          <p:cNvPr id="128" name="Google Shape;128;p5"/>
          <p:cNvSpPr/>
          <p:nvPr/>
        </p:nvSpPr>
        <p:spPr>
          <a:xfrm>
            <a:off x="4659550" y="2158076"/>
            <a:ext cx="3138900" cy="2892900"/>
          </a:xfrm>
          <a:prstGeom prst="ellipse">
            <a:avLst/>
          </a:prstGeom>
          <a:solidFill>
            <a:srgbClr val="A2C2E1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5191602" y="2947675"/>
            <a:ext cx="2074800" cy="2103300"/>
          </a:xfrm>
          <a:prstGeom prst="ellipse">
            <a:avLst/>
          </a:prstGeom>
          <a:solidFill>
            <a:srgbClr val="A2C2E1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5625847" y="3626275"/>
            <a:ext cx="1206300" cy="1424700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4279750" y="4192004"/>
            <a:ext cx="1574400" cy="404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15559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5739998" y="3869125"/>
            <a:ext cx="9780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 know about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Judaism, Christianity, and Islam:</a:t>
            </a:r>
            <a:endParaRPr dirty="0"/>
          </a:p>
        </p:txBody>
      </p:sp>
      <p:pic>
        <p:nvPicPr>
          <p:cNvPr id="133" name="Google Shape;133;p5" title="Inside Ou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36949" y="70224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descr="K20 Center 10 minute timer">
            <a:hlinkClick r:id="" action="ppaction://media"/>
            <a:extLst>
              <a:ext uri="{FF2B5EF4-FFF2-40B4-BE49-F238E27FC236}">
                <a16:creationId xmlns:a16="http://schemas.microsoft.com/office/drawing/2014/main" id="{851FA097-CE65-DA45-3B2E-C299E81AF54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576100" y="617318"/>
            <a:ext cx="2512093" cy="14193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>
            <a:spLocks noGrp="1"/>
          </p:cNvSpPr>
          <p:nvPr>
            <p:ph type="title"/>
          </p:nvPr>
        </p:nvSpPr>
        <p:spPr>
          <a:xfrm>
            <a:off x="457200" y="267156"/>
            <a:ext cx="4898013" cy="650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Inside Out: Monotheism</a:t>
            </a:r>
            <a:endParaRPr dirty="0"/>
          </a:p>
        </p:txBody>
      </p:sp>
      <p:sp>
        <p:nvSpPr>
          <p:cNvPr id="140" name="Google Shape;140;p6"/>
          <p:cNvSpPr txBox="1">
            <a:spLocks noGrp="1"/>
          </p:cNvSpPr>
          <p:nvPr>
            <p:ph type="body" idx="1"/>
          </p:nvPr>
        </p:nvSpPr>
        <p:spPr>
          <a:xfrm>
            <a:off x="160750" y="884050"/>
            <a:ext cx="4155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</a:pPr>
            <a:r>
              <a:rPr lang="en-US" sz="2600" dirty="0"/>
              <a:t>Share the results of your brainstorm with your partners. </a:t>
            </a:r>
            <a:endParaRPr sz="2600" dirty="0"/>
          </a:p>
          <a:p>
            <a:pPr marL="457200" marR="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</a:pPr>
            <a:r>
              <a:rPr lang="en-US" sz="2600" dirty="0"/>
              <a:t>If your partners mention something you didn’t know, add it to the second circle. 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</a:pPr>
            <a:r>
              <a:rPr lang="en-US" sz="2600" dirty="0"/>
              <a:t>Prepare to share your findings with the class.</a:t>
            </a:r>
          </a:p>
        </p:txBody>
      </p:sp>
      <p:sp>
        <p:nvSpPr>
          <p:cNvPr id="141" name="Google Shape;141;p6"/>
          <p:cNvSpPr/>
          <p:nvPr/>
        </p:nvSpPr>
        <p:spPr>
          <a:xfrm>
            <a:off x="4966700" y="2162000"/>
            <a:ext cx="2927400" cy="2859000"/>
          </a:xfrm>
          <a:prstGeom prst="ellipse">
            <a:avLst/>
          </a:prstGeom>
          <a:solidFill>
            <a:srgbClr val="A2C2E1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"/>
          <p:cNvSpPr/>
          <p:nvPr/>
        </p:nvSpPr>
        <p:spPr>
          <a:xfrm>
            <a:off x="5355213" y="2894000"/>
            <a:ext cx="2150400" cy="2127000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/>
          <p:nvPr/>
        </p:nvSpPr>
        <p:spPr>
          <a:xfrm>
            <a:off x="5690000" y="3536150"/>
            <a:ext cx="1452900" cy="1484700"/>
          </a:xfrm>
          <a:prstGeom prst="ellipse">
            <a:avLst/>
          </a:prstGeom>
          <a:solidFill>
            <a:srgbClr val="A2C2E1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5774824" y="2999652"/>
            <a:ext cx="1311152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 learned from my partners</a:t>
            </a:r>
            <a:r>
              <a:rPr lang="en-US" sz="1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1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6"/>
          <p:cNvSpPr txBox="1"/>
          <p:nvPr/>
        </p:nvSpPr>
        <p:spPr>
          <a:xfrm>
            <a:off x="5812426" y="3893750"/>
            <a:ext cx="12360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 know about</a:t>
            </a:r>
            <a:endParaRPr lang="en-US" sz="11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Judaism, Christianity, and Islam:</a:t>
            </a:r>
            <a:endParaRPr lang="en-US" sz="1100" dirty="0"/>
          </a:p>
        </p:txBody>
      </p:sp>
      <p:pic>
        <p:nvPicPr>
          <p:cNvPr id="146" name="Google Shape;146;p6" title="Inside Ou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36949" y="70224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descr="K20 Center 10 minute timer">
            <a:hlinkClick r:id="" action="ppaction://media"/>
            <a:extLst>
              <a:ext uri="{FF2B5EF4-FFF2-40B4-BE49-F238E27FC236}">
                <a16:creationId xmlns:a16="http://schemas.microsoft.com/office/drawing/2014/main" id="{62DEED04-ADE1-9435-FAAA-E2CDEF2943D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146448" y="604400"/>
            <a:ext cx="2540000" cy="1435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Jigsaw Reading</a:t>
            </a:r>
            <a:endParaRPr dirty="0"/>
          </a:p>
        </p:txBody>
      </p:sp>
      <p:sp>
        <p:nvSpPr>
          <p:cNvPr id="153" name="Google Shape;153;p7"/>
          <p:cNvSpPr txBox="1">
            <a:spLocks noGrp="1"/>
          </p:cNvSpPr>
          <p:nvPr>
            <p:ph type="body" idx="1"/>
          </p:nvPr>
        </p:nvSpPr>
        <p:spPr>
          <a:xfrm>
            <a:off x="457199" y="1440075"/>
            <a:ext cx="7361583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●"/>
            </a:pPr>
            <a:r>
              <a:rPr lang="en-US" sz="2600" dirty="0"/>
              <a:t>Divide the readings among your group members.</a:t>
            </a:r>
          </a:p>
          <a:p>
            <a:pPr lvl="1" indent="-393700">
              <a:spcBef>
                <a:spcPts val="480"/>
              </a:spcBef>
              <a:buSzPts val="2600"/>
              <a:buFont typeface="Arial"/>
              <a:buChar char="●"/>
            </a:pPr>
            <a:r>
              <a:rPr lang="en-US" sz="2600" dirty="0"/>
              <a:t>Everyone reads the introduction, “Three Religions, One God.”</a:t>
            </a:r>
          </a:p>
          <a:p>
            <a:pPr lvl="1" indent="-393700">
              <a:spcBef>
                <a:spcPts val="480"/>
              </a:spcBef>
              <a:buSzPts val="2600"/>
              <a:buFont typeface="Arial"/>
              <a:buChar char="●"/>
            </a:pPr>
            <a:r>
              <a:rPr lang="en-US" sz="2600" dirty="0"/>
              <a:t>One person reads “Judaism.”</a:t>
            </a:r>
          </a:p>
          <a:p>
            <a:pPr lvl="1" indent="-393700">
              <a:spcBef>
                <a:spcPts val="480"/>
              </a:spcBef>
              <a:buSzPts val="2600"/>
              <a:buFont typeface="Arial"/>
              <a:buChar char="●"/>
            </a:pPr>
            <a:r>
              <a:rPr lang="en-US" sz="2600" dirty="0"/>
              <a:t>One person reads “Christianity.”</a:t>
            </a:r>
          </a:p>
          <a:p>
            <a:pPr lvl="1" indent="-393700">
              <a:spcBef>
                <a:spcPts val="480"/>
              </a:spcBef>
              <a:buSzPts val="2600"/>
              <a:buFont typeface="Arial"/>
              <a:buChar char="●"/>
            </a:pPr>
            <a:r>
              <a:rPr lang="en-US" sz="2600" dirty="0"/>
              <a:t>One person reads “Islam.”</a:t>
            </a:r>
            <a:endParaRPr sz="2600" dirty="0"/>
          </a:p>
        </p:txBody>
      </p:sp>
      <p:pic>
        <p:nvPicPr>
          <p:cNvPr id="154" name="Google Shape;154;p7" title="Jigsaw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7375" y="86927"/>
            <a:ext cx="1031125" cy="103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Reading: CUS and Discuss</a:t>
            </a:r>
            <a:endParaRPr dirty="0"/>
          </a:p>
        </p:txBody>
      </p:sp>
      <p:pic>
        <p:nvPicPr>
          <p:cNvPr id="161" name="Google Shape;161;p8" title="CUS and Discus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3700" y="99325"/>
            <a:ext cx="905275" cy="90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53;p7">
            <a:extLst>
              <a:ext uri="{FF2B5EF4-FFF2-40B4-BE49-F238E27FC236}">
                <a16:creationId xmlns:a16="http://schemas.microsoft.com/office/drawing/2014/main" id="{D92C72AA-A204-4FEC-18A7-89D2BB5AC8FA}"/>
              </a:ext>
            </a:extLst>
          </p:cNvPr>
          <p:cNvSpPr txBox="1">
            <a:spLocks/>
          </p:cNvSpPr>
          <p:nvPr/>
        </p:nvSpPr>
        <p:spPr>
          <a:xfrm>
            <a:off x="457199" y="1440075"/>
            <a:ext cx="7361583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-393700">
              <a:buSzPts val="2600"/>
              <a:buFont typeface="Arial"/>
              <a:buChar char="●"/>
            </a:pPr>
            <a:r>
              <a:rPr lang="en-US" sz="2600" dirty="0"/>
              <a:t>Annotate your reading as follows:</a:t>
            </a:r>
            <a:endParaRPr lang="en-US" sz="2000" dirty="0"/>
          </a:p>
          <a:p>
            <a:pPr lvl="1" indent="-393700">
              <a:buSzPts val="2600"/>
              <a:buFont typeface="Arial"/>
              <a:buChar char="●"/>
            </a:pPr>
            <a:r>
              <a:rPr lang="en-US" sz="2600" b="1" dirty="0"/>
              <a:t>Circle</a:t>
            </a:r>
            <a:r>
              <a:rPr lang="en-US" sz="2600" dirty="0"/>
              <a:t> important people or figures in the religion. </a:t>
            </a:r>
          </a:p>
          <a:p>
            <a:pPr lvl="1" indent="-393700">
              <a:buSzPts val="2600"/>
              <a:buFont typeface="Arial"/>
              <a:buChar char="●"/>
            </a:pPr>
            <a:r>
              <a:rPr lang="en-US" sz="2600" b="1" dirty="0"/>
              <a:t>Underline</a:t>
            </a:r>
            <a:r>
              <a:rPr lang="en-US" sz="2600" dirty="0"/>
              <a:t> important books or writings in the religion. </a:t>
            </a:r>
          </a:p>
          <a:p>
            <a:pPr lvl="1" indent="-393700">
              <a:buSzPts val="2600"/>
              <a:buFont typeface="Arial"/>
              <a:buChar char="●"/>
            </a:pPr>
            <a:r>
              <a:rPr lang="en-US" sz="2600" b="1" dirty="0"/>
              <a:t>Star</a:t>
            </a:r>
            <a:r>
              <a:rPr lang="en-US" sz="2600" dirty="0"/>
              <a:t> the core beliefs of the religion.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"/>
          <p:cNvSpPr txBox="1">
            <a:spLocks noGrp="1"/>
          </p:cNvSpPr>
          <p:nvPr>
            <p:ph type="title"/>
          </p:nvPr>
        </p:nvSpPr>
        <p:spPr>
          <a:xfrm>
            <a:off x="457200" y="25081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Inside Out: Monotheism</a:t>
            </a:r>
            <a:endParaRPr dirty="0"/>
          </a:p>
        </p:txBody>
      </p:sp>
      <p:sp>
        <p:nvSpPr>
          <p:cNvPr id="167" name="Google Shape;167;p9"/>
          <p:cNvSpPr txBox="1">
            <a:spLocks noGrp="1"/>
          </p:cNvSpPr>
          <p:nvPr>
            <p:ph type="body" idx="1"/>
          </p:nvPr>
        </p:nvSpPr>
        <p:spPr>
          <a:xfrm>
            <a:off x="457200" y="1173351"/>
            <a:ext cx="4038600" cy="3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Share with your group what you circled, underlined, and starred in the reading. </a:t>
            </a:r>
            <a:endParaRPr sz="2600" dirty="0"/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In the last circle, write down everything you learned from the reading and from your partners.</a:t>
            </a:r>
            <a:endParaRPr dirty="0"/>
          </a:p>
        </p:txBody>
      </p:sp>
      <p:sp>
        <p:nvSpPr>
          <p:cNvPr id="168" name="Google Shape;168;p9"/>
          <p:cNvSpPr/>
          <p:nvPr/>
        </p:nvSpPr>
        <p:spPr>
          <a:xfrm>
            <a:off x="4976450" y="1770750"/>
            <a:ext cx="3160500" cy="3186900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9"/>
          <p:cNvSpPr/>
          <p:nvPr/>
        </p:nvSpPr>
        <p:spPr>
          <a:xfrm>
            <a:off x="5385951" y="2593950"/>
            <a:ext cx="2341500" cy="2363700"/>
          </a:xfrm>
          <a:prstGeom prst="ellipse">
            <a:avLst/>
          </a:prstGeom>
          <a:solidFill>
            <a:srgbClr val="A2C2E1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9"/>
          <p:cNvSpPr/>
          <p:nvPr/>
        </p:nvSpPr>
        <p:spPr>
          <a:xfrm>
            <a:off x="5834750" y="3474700"/>
            <a:ext cx="1443900" cy="1491000"/>
          </a:xfrm>
          <a:prstGeom prst="ellipse">
            <a:avLst/>
          </a:prstGeom>
          <a:solidFill>
            <a:srgbClr val="A2C2E1"/>
          </a:solidFill>
          <a:ln w="25400" cap="flat" cmpd="sng">
            <a:solidFill>
              <a:srgbClr val="3974A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9"/>
          <p:cNvSpPr txBox="1"/>
          <p:nvPr/>
        </p:nvSpPr>
        <p:spPr>
          <a:xfrm>
            <a:off x="5834744" y="1901005"/>
            <a:ext cx="14439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US" sz="1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 learned from the reading and my partners:</a:t>
            </a:r>
            <a:endParaRPr dirty="0"/>
          </a:p>
        </p:txBody>
      </p:sp>
      <p:pic>
        <p:nvPicPr>
          <p:cNvPr id="174" name="Google Shape;174;p9" title="Inside Ou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36949" y="70224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descr="K20 Center 10 minute timer">
            <a:hlinkClick r:id="" action="ppaction://media"/>
            <a:extLst>
              <a:ext uri="{FF2B5EF4-FFF2-40B4-BE49-F238E27FC236}">
                <a16:creationId xmlns:a16="http://schemas.microsoft.com/office/drawing/2014/main" id="{CA8C0750-F6C6-8933-2CFF-7722DFF868C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286694" y="243235"/>
            <a:ext cx="2540000" cy="1435100"/>
          </a:xfrm>
          <a:prstGeom prst="rect">
            <a:avLst/>
          </a:prstGeom>
        </p:spPr>
      </p:pic>
      <p:sp>
        <p:nvSpPr>
          <p:cNvPr id="3" name="Google Shape;144;p6">
            <a:extLst>
              <a:ext uri="{FF2B5EF4-FFF2-40B4-BE49-F238E27FC236}">
                <a16:creationId xmlns:a16="http://schemas.microsoft.com/office/drawing/2014/main" id="{4842562A-B029-0BCD-E9E2-3D7F03F3FD4D}"/>
              </a:ext>
            </a:extLst>
          </p:cNvPr>
          <p:cNvSpPr txBox="1"/>
          <p:nvPr/>
        </p:nvSpPr>
        <p:spPr>
          <a:xfrm>
            <a:off x="5901118" y="2913584"/>
            <a:ext cx="1311152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 learned from my partners</a:t>
            </a:r>
            <a:r>
              <a:rPr lang="en-US" sz="1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1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45;p6">
            <a:extLst>
              <a:ext uri="{FF2B5EF4-FFF2-40B4-BE49-F238E27FC236}">
                <a16:creationId xmlns:a16="http://schemas.microsoft.com/office/drawing/2014/main" id="{83A7D368-D5E4-C244-F85A-6EA2C97A3DB7}"/>
              </a:ext>
            </a:extLst>
          </p:cNvPr>
          <p:cNvSpPr txBox="1"/>
          <p:nvPr/>
        </p:nvSpPr>
        <p:spPr>
          <a:xfrm>
            <a:off x="5938694" y="3750861"/>
            <a:ext cx="12360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 know about</a:t>
            </a:r>
            <a:endParaRPr lang="en-US" sz="11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Judaism, Christianity, and Islam:</a:t>
            </a:r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704</Words>
  <Application>Microsoft Macintosh PowerPoint</Application>
  <PresentationFormat>On-screen Show (16:9)</PresentationFormat>
  <Paragraphs>69</Paragraphs>
  <Slides>11</Slides>
  <Notes>11</Notes>
  <HiddenSlides>0</HiddenSlides>
  <MMClips>3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Georgia</vt:lpstr>
      <vt:lpstr>Trebuchet MS</vt:lpstr>
      <vt:lpstr>Calibri</vt:lpstr>
      <vt:lpstr>Noto Sans Symbols</vt:lpstr>
      <vt:lpstr>Arial</vt:lpstr>
      <vt:lpstr>Constantia</vt:lpstr>
      <vt:lpstr>LEARN theme</vt:lpstr>
      <vt:lpstr>PowerPoint Presentation</vt:lpstr>
      <vt:lpstr>Monotheism:  Everyone Prophets</vt:lpstr>
      <vt:lpstr>Essential Question</vt:lpstr>
      <vt:lpstr>Lesson Objectives</vt:lpstr>
      <vt:lpstr>Inside Out: Monotheism</vt:lpstr>
      <vt:lpstr>Inside Out: Monotheism</vt:lpstr>
      <vt:lpstr>Jigsaw Reading</vt:lpstr>
      <vt:lpstr>Reading: CUS and Discuss</vt:lpstr>
      <vt:lpstr>Inside Out: Monotheism</vt:lpstr>
      <vt:lpstr>Venn Diagram</vt:lpstr>
      <vt:lpstr>Mirror, Microscope, Binoculars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McHale, Susan</dc:creator>
  <cp:lastModifiedBy>Finley-Combs, Elsa C.</cp:lastModifiedBy>
  <cp:revision>5</cp:revision>
  <dcterms:modified xsi:type="dcterms:W3CDTF">2024-11-19T18:41:21Z</dcterms:modified>
</cp:coreProperties>
</file>