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1" r:id="rId1"/>
  </p:sldMasterIdLst>
  <p:notesMasterIdLst>
    <p:notesMasterId r:id="rId7"/>
  </p:notesMasterIdLst>
  <p:sldIdLst>
    <p:sldId id="269" r:id="rId2"/>
    <p:sldId id="256" r:id="rId3"/>
    <p:sldId id="271" r:id="rId4"/>
    <p:sldId id="272" r:id="rId5"/>
    <p:sldId id="273" r:id="rId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07"/>
  </p:normalViewPr>
  <p:slideViewPr>
    <p:cSldViewPr snapToGrid="0" snapToObjects="1">
      <p:cViewPr varScale="1">
        <p:scale>
          <a:sx n="163" d="100"/>
          <a:sy n="163" d="100"/>
        </p:scale>
        <p:origin x="54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794995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Shape 4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2543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452" y="1028700"/>
            <a:ext cx="1911096" cy="312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01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3575050" y="1428750"/>
            <a:ext cx="5111750" cy="3257550"/>
          </a:xfrm>
        </p:spPr>
        <p:txBody>
          <a:bodyPr tIns="0"/>
          <a:lstStyle>
            <a:lvl1pPr marL="0" indent="0">
              <a:buNone/>
              <a:defRPr sz="2100" baseline="0"/>
            </a:lvl1pPr>
            <a:lvl2pPr>
              <a:defRPr sz="1950"/>
            </a:lvl2pPr>
            <a:lvl3pPr>
              <a:defRPr sz="1800"/>
            </a:lvl3pPr>
            <a:lvl4pPr>
              <a:defRPr sz="1500"/>
            </a:lvl4pPr>
            <a:lvl5pPr>
              <a:defRPr sz="1350"/>
            </a:lvl5pPr>
          </a:lstStyle>
          <a:p>
            <a:pPr lvl="0" eaLnBrk="1" latinLnBrk="0" hangingPunct="1"/>
            <a:r>
              <a:rPr kumimoji="0" lang="en-US" dirty="0"/>
              <a:t>[place photo or chart here]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28066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28750"/>
            <a:ext cx="3124200" cy="3257550"/>
          </a:xfrm>
        </p:spPr>
        <p:txBody>
          <a:bodyPr tIns="0"/>
          <a:lstStyle>
            <a:lvl1pPr>
              <a:buSzPct val="100000"/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 dirty="0"/>
              <a:t>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85A5F4-BF8A-D14B-9D6F-04FC957621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079" y="4448432"/>
            <a:ext cx="648212" cy="6482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0E19811-B19E-BF43-AC0C-6D47A5A067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0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61644" y="4467899"/>
            <a:ext cx="592454" cy="58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69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ctr" anchorCtr="0"/>
          <a:lstStyle>
            <a:lvl1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Georgia"/>
                <a:cs typeface="Calibri"/>
                <a:sym typeface="Georgia"/>
              </a:defRPr>
            </a:lvl1pPr>
            <a:lvl2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rtl="0">
              <a:buSzPct val="100000"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5" name="Shape 25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rtl="0">
              <a:buSzPct val="100000"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9CFC92-F4E3-F442-AAFD-2F57B46470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079" y="4448432"/>
            <a:ext cx="648212" cy="6482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D38B05-6D1C-0142-8B1F-5428DBB19E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0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61644" y="4467899"/>
            <a:ext cx="592454" cy="58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00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ogo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1829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body blue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1A2836"/>
              </a:buClr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A53BEA-8A0A-8649-9D3F-9FC7DDBDA5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079" y="4448432"/>
            <a:ext cx="648212" cy="6482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52462F-32C3-CB42-948B-949C21499BA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0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61644" y="4467899"/>
            <a:ext cx="592454" cy="58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1911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body red">
    <p:bg>
      <p:bgPr>
        <a:solidFill>
          <a:schemeClr val="bg1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971D20"/>
              </a:buClr>
              <a:defRPr>
                <a:solidFill>
                  <a:srgbClr val="971D20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393F60-7A3E-274E-8D93-086BBF9AE4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079" y="4448432"/>
            <a:ext cx="648212" cy="6482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1885B2-D9F2-F04F-ACD3-7AEAC01F813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0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61644" y="4467899"/>
            <a:ext cx="592454" cy="58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557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body yellow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9A8219"/>
              </a:buClr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72449F-527D-6B48-89A1-1594E1DE8F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079" y="4448432"/>
            <a:ext cx="648212" cy="6482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BAF11A-4B72-7148-B769-AA35B20CA82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0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61644" y="4467899"/>
            <a:ext cx="592454" cy="58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509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0">
              <a:schemeClr val="accent4"/>
            </a:gs>
            <a:gs pos="85000">
              <a:schemeClr val="accent6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7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7">
            <a:normAutofit/>
          </a:bodyPr>
          <a:lstStyle>
            <a:lvl1pPr marL="0" marR="34289" indent="0" algn="l">
              <a:buNone/>
              <a:defRPr sz="2600">
                <a:solidFill>
                  <a:schemeClr val="tx1"/>
                </a:solidFill>
                <a:latin typeface="Calibri"/>
                <a:cs typeface="Calibri"/>
              </a:defRPr>
            </a:lvl1pPr>
            <a:lvl2pPr marL="342883" indent="0" algn="ctr">
              <a:buNone/>
            </a:lvl2pPr>
            <a:lvl3pPr marL="685765" indent="0" algn="ctr">
              <a:buNone/>
            </a:lvl3pPr>
            <a:lvl4pPr marL="1028648" indent="0" algn="ctr">
              <a:buNone/>
            </a:lvl4pPr>
            <a:lvl5pPr marL="1371530" indent="0" algn="ctr">
              <a:buNone/>
            </a:lvl5pPr>
            <a:lvl6pPr marL="1714412" indent="0" algn="ctr">
              <a:buNone/>
            </a:lvl6pPr>
            <a:lvl7pPr marL="2057295" indent="0" algn="ctr">
              <a:buNone/>
            </a:lvl7pPr>
            <a:lvl8pPr marL="2400177" indent="0" algn="ctr">
              <a:buNone/>
            </a:lvl8pPr>
            <a:lvl9pPr marL="2743060" indent="0" algn="ctr">
              <a:buNone/>
            </a:lvl9pPr>
          </a:lstStyle>
          <a:p>
            <a:r>
              <a:rPr kumimoji="0"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4CE92C-B8BB-BD49-9285-3D0F418DCA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079" y="4448432"/>
            <a:ext cx="648212" cy="6482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9FA4D4-BBA1-FF44-AE33-B604AC5CEDA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70000"/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661644" y="4467899"/>
            <a:ext cx="592454" cy="58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9980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05730" indent="-205730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2600"/>
            </a:lvl1pPr>
          </a:lstStyle>
          <a:p>
            <a:pPr lvl="0" eaLnBrk="1" latinLnBrk="0" hangingPunct="1"/>
            <a:r>
              <a:rPr lang="en-US" dirty="0"/>
              <a:t>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192C27-2A33-314D-B619-CA411A64D9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079" y="4448432"/>
            <a:ext cx="648212" cy="6482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2A26B6-98A0-C24A-A70D-BDC5E53E1A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0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61644" y="4467899"/>
            <a:ext cx="592454" cy="58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50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 flip="none" rotWithShape="1">
          <a:gsLst>
            <a:gs pos="0">
              <a:srgbClr val="659298"/>
            </a:gs>
            <a:gs pos="100000">
              <a:srgbClr val="4E6F74"/>
            </a:gs>
          </a:gsLst>
          <a:lin ang="159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/>
          </a:bodyPr>
          <a:lstStyle>
            <a:lvl1pPr algn="l" rtl="0">
              <a:spcBef>
                <a:spcPct val="0"/>
              </a:spcBef>
              <a:buNone/>
              <a:defRPr lang="en-US" sz="5000" b="0" cap="none" baseline="0" dirty="0">
                <a:ln w="635"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18" rIns="45718" anchor="t">
            <a:normAutofit/>
          </a:bodyPr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7C7EAB-20D0-9A40-80CA-9ECE01EFDF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079" y="4448432"/>
            <a:ext cx="648212" cy="6482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993510-FC2F-ED4D-B611-28804473825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0000"/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661644" y="4467899"/>
            <a:ext cx="592454" cy="58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1184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buSzPct val="100000"/>
              <a:defRPr sz="24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n-US" dirty="0"/>
              <a:t>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buSzPct val="100000"/>
              <a:defRPr sz="24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n-US" dirty="0"/>
              <a:t>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0690C0-0156-AE47-8E6A-59D45A4A1C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079" y="4448432"/>
            <a:ext cx="648212" cy="6482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B6A178-0A02-614E-9340-192D3E2BE1A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0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61644" y="4467899"/>
            <a:ext cx="592454" cy="58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23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28066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18" tIns="0" rIns="45718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dirty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1394820"/>
            <a:ext cx="4041775" cy="491132"/>
          </a:xfrm>
        </p:spPr>
        <p:txBody>
          <a:bodyPr lIns="45718" tIns="0" rIns="45718" bIns="0" anchor="ctr">
            <a:norm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dirty="0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 dirty="0"/>
              <a:t>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85950"/>
            <a:ext cx="4041775" cy="2884290"/>
          </a:xfrm>
        </p:spPr>
        <p:txBody>
          <a:bodyPr tIns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 dirty="0"/>
              <a:t>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194DE9C-DEC9-8B4A-B3EE-841CE1BF7E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079" y="4448432"/>
            <a:ext cx="648212" cy="6482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0A6CD8-6B59-A149-8179-A8971E0D74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0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61644" y="4467899"/>
            <a:ext cx="592454" cy="58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44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28066"/>
            <a:ext cx="8305800" cy="857250"/>
          </a:xfrm>
        </p:spPr>
        <p:txBody>
          <a:bodyPr vert="horz" tIns="4571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3600" b="0">
                <a:ln>
                  <a:noFill/>
                </a:ln>
                <a:solidFill>
                  <a:schemeClr val="accent4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8CCD81-4D18-C746-AE1D-4736A49750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079" y="4448432"/>
            <a:ext cx="648212" cy="6482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ED3592-433A-5444-B68E-64A910B37A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0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61644" y="4467899"/>
            <a:ext cx="592454" cy="58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28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4B5778-6310-2945-9054-218FA93493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079" y="4448432"/>
            <a:ext cx="648212" cy="6482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FCC0BC-60ED-5947-A7FC-1EBA55B907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0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61644" y="4467899"/>
            <a:ext cx="592454" cy="58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65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3041C54-AE40-FE41-8FC1-A36F747079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079" y="4448432"/>
            <a:ext cx="648212" cy="6482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2493A0-85EF-4E46-A966-208233E39FC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0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61644" y="4467899"/>
            <a:ext cx="592454" cy="58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87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chemeClr val="bg1">
                <a:lumMod val="85000"/>
              </a:schemeClr>
            </a:gs>
          </a:gsLst>
          <a:lin ang="564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tIns="45718" rIns="0" bIns="0" anchor="b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/>
          <a:p>
            <a:pPr lvl="0" eaLnBrk="1" latinLnBrk="0" hangingPunct="1"/>
            <a:r>
              <a:rPr kumimoji="0" lang="en-US" dirty="0"/>
              <a:t>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0730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8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7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b="0" kern="1200">
          <a:ln>
            <a:noFill/>
          </a:ln>
          <a:solidFill>
            <a:schemeClr val="accent4"/>
          </a:solidFill>
          <a:effectLst/>
          <a:latin typeface="+mj-lt"/>
          <a:ea typeface="+mj-ea"/>
          <a:cs typeface="+mj-cs"/>
        </a:defRPr>
      </a:lvl1pPr>
    </p:titleStyle>
    <p:bodyStyle>
      <a:lvl1pPr marL="231775" indent="-231775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 panose="020B0604020202020204" pitchFamily="34" charset="0"/>
        <a:buChar char="•"/>
        <a:tabLst/>
        <a:defRPr kumimoji="0" sz="2600" kern="1200">
          <a:solidFill>
            <a:schemeClr val="tx1"/>
          </a:solidFill>
          <a:latin typeface="Calibri"/>
          <a:ea typeface="+mn-ea"/>
          <a:cs typeface="Calibri"/>
        </a:defRPr>
      </a:lvl1pPr>
      <a:lvl2pPr marL="480035" indent="-185156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1800" kern="1200">
          <a:solidFill>
            <a:schemeClr val="tx1"/>
          </a:solidFill>
          <a:latin typeface="Calibri"/>
          <a:ea typeface="+mn-ea"/>
          <a:cs typeface="Calibri"/>
        </a:defRPr>
      </a:lvl2pPr>
      <a:lvl3pPr marL="685765" indent="-185156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1575" kern="1200">
          <a:solidFill>
            <a:schemeClr val="tx1"/>
          </a:solidFill>
          <a:latin typeface="Calibri"/>
          <a:ea typeface="+mn-ea"/>
          <a:cs typeface="Calibri"/>
        </a:defRPr>
      </a:lvl3pPr>
      <a:lvl4pPr marL="891494" indent="-157726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Calibri"/>
          <a:ea typeface="+mn-ea"/>
          <a:cs typeface="Calibri"/>
        </a:defRPr>
      </a:lvl4pPr>
      <a:lvl5pPr marL="1097224" indent="-157726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Calibri"/>
          <a:ea typeface="+mn-ea"/>
          <a:cs typeface="Calibri"/>
        </a:defRPr>
      </a:lvl5pPr>
      <a:lvl6pPr marL="1302953" indent="-157726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40106" indent="-137153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645836" indent="-137153" algn="l" rtl="0" eaLnBrk="1" latinLnBrk="0" hangingPunct="1">
        <a:spcBef>
          <a:spcPct val="20000"/>
        </a:spcBef>
        <a:buClr>
          <a:schemeClr val="tx2"/>
        </a:buClr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51566" indent="-137153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858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FBCA28-140F-8A42-9364-1ED04BA0B6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WHY ARE TAXES IMPORTANT?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D9A7854-D128-194F-AB89-C5ADDB206B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Second Grade Social Studies</a:t>
            </a: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00AED-FD87-D44D-B209-67819719C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Playground Comparison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2324ED8-66CF-44FF-8B2D-DCC573724BA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" r="2671"/>
          <a:stretch/>
        </p:blipFill>
        <p:spPr>
          <a:xfrm>
            <a:off x="457201" y="1440064"/>
            <a:ext cx="4038600" cy="2796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4EFF5C36-3E08-4067-AE83-D53005709A42}"/>
              </a:ext>
            </a:extLst>
          </p:cNvPr>
          <p:cNvPicPr>
            <a:picLocks noGrp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63"/>
          <a:stretch/>
        </p:blipFill>
        <p:spPr>
          <a:xfrm>
            <a:off x="4648199" y="1440064"/>
            <a:ext cx="4038600" cy="2796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2A2F7B1-F642-49D5-B3FE-84B7BFC09D03}"/>
              </a:ext>
            </a:extLst>
          </p:cNvPr>
          <p:cNvSpPr txBox="1"/>
          <p:nvPr/>
        </p:nvSpPr>
        <p:spPr>
          <a:xfrm>
            <a:off x="457200" y="4236909"/>
            <a:ext cx="40386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i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2009-04-21 Hampton forest apartment homes playground.jpg. (n.d.). [Digital image]. Retrieved from https://commons.wikimedia.org/wiki/File:2009-04-21_Hampton_Forest_Apartment_Homes_playground.jpg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05144D-C6AD-4D77-BFC0-6E6D6D5E612E}"/>
              </a:ext>
            </a:extLst>
          </p:cNvPr>
          <p:cNvSpPr txBox="1"/>
          <p:nvPr/>
        </p:nvSpPr>
        <p:spPr>
          <a:xfrm>
            <a:off x="4648199" y="4236909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i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Radar on playground slide - Huntsville, Alabama.jpg. (n.d.). [Digital Image]. Retrieved from https://commons.wikimedia.org/wiki/File:Radar_on_playground_slide_-_Huntsville,_Alabama.jpg</a:t>
            </a:r>
          </a:p>
        </p:txBody>
      </p:sp>
    </p:spTree>
    <p:extLst>
      <p:ext uri="{BB962C8B-B14F-4D97-AF65-F5344CB8AC3E}">
        <p14:creationId xmlns:p14="http://schemas.microsoft.com/office/powerpoint/2010/main" val="170833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68FBC-FE85-1C4C-9FB1-42E8E3C4D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28065"/>
            <a:ext cx="4784981" cy="1028119"/>
          </a:xfrm>
        </p:spPr>
        <p:txBody>
          <a:bodyPr>
            <a:normAutofit fontScale="90000"/>
          </a:bodyPr>
          <a:lstStyle/>
          <a:p>
            <a:r>
              <a:rPr lang="en-US" dirty="0"/>
              <a:t>Why are taxes needed for community services?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6798660-0AD6-4E51-A2DF-B1F9B6BC69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9446" y="182078"/>
            <a:ext cx="2473641" cy="48144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612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268E2-E4B3-42E6-BEEF-5CAB9854B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8209"/>
            <a:ext cx="8229600" cy="857250"/>
          </a:xfrm>
        </p:spPr>
        <p:txBody>
          <a:bodyPr/>
          <a:lstStyle/>
          <a:p>
            <a:r>
              <a:rPr lang="en-US" dirty="0"/>
              <a:t>Welcome To Our Town!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CA7B461-B7BD-4190-AC7A-A55F54F302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4453" y="1430753"/>
            <a:ext cx="4263200" cy="2845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07CB87-40DC-4910-8A8A-1E11FA2F123C}"/>
              </a:ext>
            </a:extLst>
          </p:cNvPr>
          <p:cNvSpPr txBox="1"/>
          <p:nvPr/>
        </p:nvSpPr>
        <p:spPr>
          <a:xfrm>
            <a:off x="5049077" y="4236909"/>
            <a:ext cx="363772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i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Garden in the center of town in Brodhead, Wisconsin. (n.d.). [Digital Image]. Retrieved from https://www.goodfreephotos.com/united-states/wisconsin/sugar-river-state-trail/garden-in-the-center-of-town-brodhead-wisconsin.jpg.php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F0590F-B19F-4391-8CED-FB0D345EACC1}"/>
              </a:ext>
            </a:extLst>
          </p:cNvPr>
          <p:cNvSpPr txBox="1"/>
          <p:nvPr/>
        </p:nvSpPr>
        <p:spPr>
          <a:xfrm>
            <a:off x="457200" y="1858243"/>
            <a:ext cx="36881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services should we provide to our residents next year?</a:t>
            </a:r>
          </a:p>
          <a:p>
            <a:endParaRPr lang="en-US" dirty="0"/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dirty="0"/>
              <a:t>Library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dirty="0"/>
              <a:t>Police Department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dirty="0"/>
              <a:t>Fire Department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dirty="0"/>
              <a:t>Department of Transportation/Roads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dirty="0"/>
              <a:t>Water and Sanitation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dirty="0"/>
              <a:t>Schools</a:t>
            </a:r>
          </a:p>
        </p:txBody>
      </p:sp>
    </p:spTree>
    <p:extLst>
      <p:ext uri="{BB962C8B-B14F-4D97-AF65-F5344CB8AC3E}">
        <p14:creationId xmlns:p14="http://schemas.microsoft.com/office/powerpoint/2010/main" val="175373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ARN theme">
  <a:themeElements>
    <a:clrScheme name="Custom 11">
      <a:dk1>
        <a:sysClr val="windowText" lastClr="000000"/>
      </a:dk1>
      <a:lt1>
        <a:sysClr val="window" lastClr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RN theme" id="{4C833FEB-3A0E-2F4D-9438-2C228479B3EA}" vid="{D5143739-D326-BE47-BBAC-0144614A2E7C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</TotalTime>
  <Words>182</Words>
  <Application>Microsoft Office PowerPoint</Application>
  <PresentationFormat>On-screen Show (16:9)</PresentationFormat>
  <Paragraphs>16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Georgia</vt:lpstr>
      <vt:lpstr>Wingdings 2</vt:lpstr>
      <vt:lpstr>LEARN theme</vt:lpstr>
      <vt:lpstr>PowerPoint Presentation</vt:lpstr>
      <vt:lpstr>WHY ARE TAXES IMPORTANT?</vt:lpstr>
      <vt:lpstr>Playground Comparison</vt:lpstr>
      <vt:lpstr>Why are taxes needed for community services?</vt:lpstr>
      <vt:lpstr>Welcome To Our Town!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K20 Center</dc:creator>
  <cp:lastModifiedBy>Kuehn, Elizabeth C.</cp:lastModifiedBy>
  <cp:revision>24</cp:revision>
  <dcterms:modified xsi:type="dcterms:W3CDTF">2019-03-18T20:16:09Z</dcterms:modified>
</cp:coreProperties>
</file>