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8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2C67BB8-A2BF-48FB-B646-B1D96C5363B2}">
  <a:tblStyle styleId="{E2C67BB8-A2BF-48FB-B646-B1D96C5363B2}" styleName="Table_0">
    <a:wholeTbl>
      <a:tcTxStyle b="off" i="off">
        <a:font>
          <a:latin typeface="Constantia"/>
          <a:ea typeface="Constantia"/>
          <a:cs typeface="Constantia"/>
        </a:font>
        <a:schemeClr val="dk1"/>
      </a:tcTxStyle>
      <a:tcStyle>
        <a:tcBdr>
          <a:left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rgbClr val="F4F4F4"/>
          </a:solidFill>
        </a:fill>
      </a:tcStyle>
    </a:band1H>
    <a:band1V>
      <a:tcStyle>
        <a:tcBdr/>
        <a:fill>
          <a:solidFill>
            <a:srgbClr val="F4F4F4"/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lt1"/>
          </a:solidFill>
        </a:fill>
      </a:tcStyle>
    </a:lastRow>
    <a:firstRow>
      <a:tcTxStyle b="on" i="off">
        <a:font>
          <a:latin typeface="Constantia"/>
          <a:ea typeface="Constantia"/>
          <a:cs typeface="Constantia"/>
        </a:font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14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555400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7079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360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6831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490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1043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8159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4321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1112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8675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hape 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91332" y="1335962"/>
            <a:ext cx="2548128" cy="41637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woColTx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991B1E"/>
              </a:buClr>
              <a:buFont typeface="Georgia"/>
              <a:buNone/>
              <a:defRPr sz="4800" b="0" i="0" u="none" strike="noStrike" cap="none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0608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44069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0150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73548" algn="l" rtl="0">
              <a:spcBef>
                <a:spcPts val="360"/>
              </a:spcBef>
              <a:buClr>
                <a:schemeClr val="dk2"/>
              </a:buClr>
              <a:buSzPct val="100000"/>
              <a:buFont typeface="Merriweather"/>
              <a:buChar char="•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81153" algn="l" rtl="0">
              <a:spcBef>
                <a:spcPts val="360"/>
              </a:spcBef>
              <a:buClr>
                <a:schemeClr val="dk2"/>
              </a:buClr>
              <a:buSzPct val="100000"/>
              <a:buFont typeface="Merriweather"/>
              <a:buChar char="•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0608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44069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0150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73548" algn="l" rtl="0">
              <a:spcBef>
                <a:spcPts val="360"/>
              </a:spcBef>
              <a:buClr>
                <a:schemeClr val="dk2"/>
              </a:buClr>
              <a:buSzPct val="100000"/>
              <a:buFont typeface="Merriweather"/>
              <a:buChar char="•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81153" algn="l" rtl="0">
              <a:spcBef>
                <a:spcPts val="360"/>
              </a:spcBef>
              <a:buClr>
                <a:schemeClr val="dk2"/>
              </a:buClr>
              <a:buSzPct val="100000"/>
              <a:buFont typeface="Merriweather"/>
              <a:buChar char="•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5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45718" lvl="0" indent="0" algn="l" rtl="0">
              <a:spcBef>
                <a:spcPts val="520"/>
              </a:spcBef>
              <a:buClr>
                <a:schemeClr val="accent3"/>
              </a:buClr>
              <a:buFont typeface="Noto Sans Symbols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77" marR="0" lvl="1" indent="-12676" algn="ctr" rtl="0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2653" algn="ctr" rtl="0">
              <a:spcBef>
                <a:spcPts val="420"/>
              </a:spcBef>
              <a:buClr>
                <a:schemeClr val="accent2"/>
              </a:buClr>
              <a:buFont typeface="Noto Sans Symbols"/>
              <a:buNone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30" marR="0" lvl="3" indent="-12630" algn="ctr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06" marR="0" lvl="4" indent="-12606" algn="ctr" rtl="0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883" marR="0" lvl="5" indent="-12582" algn="ctr" rtl="0">
              <a:spcBef>
                <a:spcPts val="360"/>
              </a:spcBef>
              <a:buClr>
                <a:schemeClr val="accent5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060" marR="0" lvl="6" indent="-12560" algn="ctr" rtl="0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236" marR="0" lvl="7" indent="-12536" algn="ctr" rtl="0">
              <a:spcBef>
                <a:spcPts val="320"/>
              </a:spcBef>
              <a:buClr>
                <a:schemeClr val="lt2"/>
              </a:buClr>
              <a:buFont typeface="Merriweather"/>
              <a:buNone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413" marR="0" lvl="8" indent="-12513" algn="ctr" rtl="0">
              <a:spcBef>
                <a:spcPts val="280"/>
              </a:spcBef>
              <a:buClr>
                <a:schemeClr val="lt2"/>
              </a:buClr>
              <a:buFont typeface="Merriweather"/>
              <a:buNone/>
              <a:defRPr sz="14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0608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35814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5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45718" lvl="0" indent="0" algn="l" rtl="0">
              <a:spcBef>
                <a:spcPts val="520"/>
              </a:spcBef>
              <a:buClr>
                <a:schemeClr val="accent3"/>
              </a:buClr>
              <a:buFont typeface="Noto Sans Symbols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77" marR="0" lvl="1" indent="-12676" algn="ctr" rtl="0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2653" algn="ctr" rtl="0">
              <a:spcBef>
                <a:spcPts val="420"/>
              </a:spcBef>
              <a:buClr>
                <a:schemeClr val="accent2"/>
              </a:buClr>
              <a:buFont typeface="Noto Sans Symbols"/>
              <a:buNone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30" marR="0" lvl="3" indent="-12630" algn="ctr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06" marR="0" lvl="4" indent="-12606" algn="ctr" rtl="0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883" marR="0" lvl="5" indent="-12582" algn="ctr" rtl="0">
              <a:spcBef>
                <a:spcPts val="360"/>
              </a:spcBef>
              <a:buClr>
                <a:schemeClr val="accent5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060" marR="0" lvl="6" indent="-12560" algn="ctr" rtl="0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236" marR="0" lvl="7" indent="-12536" algn="ctr" rtl="0">
              <a:spcBef>
                <a:spcPts val="320"/>
              </a:spcBef>
              <a:buClr>
                <a:schemeClr val="lt2"/>
              </a:buClr>
              <a:buFont typeface="Merriweather"/>
              <a:buNone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413" marR="0" lvl="8" indent="-12513" algn="ctr" rtl="0">
              <a:spcBef>
                <a:spcPts val="280"/>
              </a:spcBef>
              <a:buClr>
                <a:schemeClr val="lt2"/>
              </a:buClr>
              <a:buFont typeface="Merriweather"/>
              <a:buNone/>
              <a:defRPr sz="14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30352" y="1316736"/>
            <a:ext cx="7772400" cy="13624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 sz="5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40"/>
              </a:spcBef>
              <a:buClr>
                <a:schemeClr val="accent3"/>
              </a:buClr>
              <a:buFont typeface="Noto Sans Symbols"/>
              <a:buNone/>
              <a:def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259046" algn="l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253953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210759" algn="l" rtl="0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218364" algn="l" rtl="0">
              <a:spcBef>
                <a:spcPts val="280"/>
              </a:spcBef>
              <a:buClr>
                <a:schemeClr val="accent4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lt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lt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5053" algn="l" rtl="0">
              <a:spcBef>
                <a:spcPts val="40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36464" algn="l" rtl="0">
              <a:spcBef>
                <a:spcPts val="36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44069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48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5053" algn="l" rtl="0">
              <a:spcBef>
                <a:spcPts val="40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36464" algn="l" rtl="0">
              <a:spcBef>
                <a:spcPts val="36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44069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855248"/>
            <a:ext cx="4040187" cy="6593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80"/>
              </a:spcBef>
              <a:buClr>
                <a:schemeClr val="accent3"/>
              </a:buClr>
              <a:buFont typeface="Noto Sans Symbols"/>
              <a:buNone/>
              <a:defRPr sz="24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259046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253953" algn="l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210759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218364" algn="l" rtl="0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645026" y="1859758"/>
            <a:ext cx="4041774" cy="654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80"/>
              </a:spcBef>
              <a:buClr>
                <a:schemeClr val="accent3"/>
              </a:buClr>
              <a:buFont typeface="Noto Sans Symbols"/>
              <a:buNone/>
              <a:defRPr sz="24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259046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253953" algn="l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210759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218364" algn="l" rtl="0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3"/>
          </p:nvPr>
        </p:nvSpPr>
        <p:spPr>
          <a:xfrm>
            <a:off x="457200" y="2514600"/>
            <a:ext cx="4040187" cy="3845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41591" algn="l" rtl="0">
              <a:spcBef>
                <a:spcPts val="44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51096" algn="l" rtl="0">
              <a:spcBef>
                <a:spcPts val="4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73943" algn="l" rtl="0">
              <a:spcBef>
                <a:spcPts val="36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44719" algn="l" rtl="0">
              <a:spcBef>
                <a:spcPts val="32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52325" algn="l" rtl="0">
              <a:spcBef>
                <a:spcPts val="32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4"/>
          </p:nvPr>
        </p:nvSpPr>
        <p:spPr>
          <a:xfrm>
            <a:off x="4645026" y="2514600"/>
            <a:ext cx="4041774" cy="3845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41591" algn="l" rtl="0">
              <a:spcBef>
                <a:spcPts val="44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51096" algn="l" rtl="0">
              <a:spcBef>
                <a:spcPts val="4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73943" algn="l" rtl="0">
              <a:spcBef>
                <a:spcPts val="36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44719" algn="l" rtl="0">
              <a:spcBef>
                <a:spcPts val="32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52325" algn="l" rtl="0">
              <a:spcBef>
                <a:spcPts val="32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with Ca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575050" y="1905000"/>
            <a:ext cx="5111750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560"/>
              </a:spcBef>
              <a:buClr>
                <a:schemeClr val="accent3"/>
              </a:buClr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18711" algn="l" rtl="0">
              <a:spcBef>
                <a:spcPts val="52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47272" algn="l" rtl="0">
              <a:spcBef>
                <a:spcPts val="48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44069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57200" y="1905000"/>
            <a:ext cx="3124199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41591" algn="l" rtl="0">
              <a:spcBef>
                <a:spcPts val="44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51096" algn="l" rtl="0">
              <a:spcBef>
                <a:spcPts val="4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73943" algn="l" rtl="0">
              <a:spcBef>
                <a:spcPts val="36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44719" algn="l" rtl="0">
              <a:spcBef>
                <a:spcPts val="32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52325" algn="l" rtl="0">
              <a:spcBef>
                <a:spcPts val="32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0608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35814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0608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35814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lt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lt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533400" y="20574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lIns="0" tIns="0" rIns="18275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60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DNA Fingerprinting</a:t>
            </a:r>
            <a:endParaRPr lang="en-US" sz="6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32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4"/>
              </a:buClr>
              <a:buSzPct val="25000"/>
              <a:buFont typeface="Calibri"/>
              <a:buNone/>
            </a:pPr>
            <a:r>
              <a:rPr lang="en-US" dirty="0" smtClean="0"/>
              <a:t>Gel Electrophoresis</a:t>
            </a:r>
            <a:endParaRPr lang="en-US" sz="5000" b="0" i="0" u="none" strike="noStrike" cap="none" dirty="0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375600"/>
            <a:ext cx="4429125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06" marR="0" lvl="0" indent="-274306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95000"/>
              <a:buFont typeface="Noto Sans Symbols"/>
              <a:buChar char="●"/>
            </a:pPr>
            <a:r>
              <a:rPr lang="en-US" dirty="0" smtClean="0"/>
              <a:t>First, DNA strands are broken apart </a:t>
            </a:r>
            <a:r>
              <a:rPr lang="en-US" smtClean="0"/>
              <a:t>using enzymes</a:t>
            </a:r>
          </a:p>
          <a:p>
            <a:pPr marL="274306" marR="0" lvl="0" indent="-274306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95000"/>
              <a:buFont typeface="Noto Sans Symbols"/>
              <a:buChar char="●"/>
            </a:pPr>
            <a:r>
              <a:rPr lang="en-US" dirty="0" smtClean="0"/>
              <a:t>The shorter the DNA strand, the farther it will travel</a:t>
            </a:r>
          </a:p>
          <a:p>
            <a:pPr marL="274306" marR="0" lvl="0" indent="-274306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95000"/>
              <a:buFont typeface="Noto Sans Symbols"/>
              <a:buChar char="●"/>
            </a:pPr>
            <a:endParaRPr lang="en-US"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570159"/>
            <a:ext cx="3124200" cy="266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075" y="1539682"/>
            <a:ext cx="2451100" cy="111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875" y="3239450"/>
            <a:ext cx="3111500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4"/>
              </a:buClr>
              <a:buSzPct val="25000"/>
              <a:buFont typeface="Calibri"/>
              <a:buNone/>
            </a:pPr>
            <a:r>
              <a:rPr lang="en-US" dirty="0" smtClean="0"/>
              <a:t>Restriction Enzymes</a:t>
            </a:r>
            <a:endParaRPr lang="en-US" sz="5000" b="0" i="0" u="none" strike="noStrike" cap="none" dirty="0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405765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06" marR="0" lvl="0" indent="-274306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95000"/>
              <a:buFont typeface="Noto Sans Symbols"/>
              <a:buChar char="●"/>
            </a:pPr>
            <a:r>
              <a:rPr lang="en-US" sz="2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Cuts DNA strands at </a:t>
            </a:r>
            <a:r>
              <a:rPr lang="en-US" sz="26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certain places</a:t>
            </a:r>
            <a:endParaRPr lang="en-US"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449" y="3494174"/>
            <a:ext cx="2895600" cy="2501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66" y="3348671"/>
            <a:ext cx="3459517" cy="2350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668" y="1992528"/>
            <a:ext cx="2491581" cy="9146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4"/>
              </a:buClr>
              <a:buSzPct val="25000"/>
              <a:buFont typeface="Calibri"/>
              <a:buNone/>
            </a:pPr>
            <a:r>
              <a:rPr lang="en-US" dirty="0" smtClean="0"/>
              <a:t>Variable Number of Tandem Repeats (VNTRs)</a:t>
            </a:r>
            <a:endParaRPr lang="en-US" sz="5000" b="0" i="0" u="none" strike="noStrike" cap="none" dirty="0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number of consecutive repeats can have dramatic effects, like the difference between a severe disease or not getting sick at all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" y="3562537"/>
            <a:ext cx="2926378" cy="709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337" y="4056887"/>
            <a:ext cx="3098800" cy="2095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4"/>
              </a:buClr>
              <a:buSzPct val="25000"/>
              <a:buFont typeface="Calibri"/>
              <a:buNone/>
            </a:pPr>
            <a:r>
              <a:rPr lang="en-US" dirty="0" smtClean="0"/>
              <a:t>Polymerase Chain Reaction</a:t>
            </a:r>
            <a:endParaRPr lang="en-US" sz="5000" b="0" i="0" u="none" strike="noStrike" cap="none" dirty="0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531495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06" marR="0" lvl="0" indent="-274306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95000"/>
              <a:buFont typeface="Noto Sans Symbols"/>
              <a:buChar char="●"/>
            </a:pPr>
            <a:r>
              <a:rPr lang="en-US" dirty="0" smtClean="0"/>
              <a:t>This technique was made famous because a scientist thought he had a viable dinosaur DNA sample using PCR</a:t>
            </a:r>
          </a:p>
          <a:p>
            <a:pPr marL="274306" marR="0" lvl="0" indent="-274306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95000"/>
              <a:buFont typeface="Noto Sans Symbols"/>
              <a:buChar char="●"/>
            </a:pPr>
            <a:r>
              <a:rPr lang="is-IS" sz="2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…turns out it was his own DNA and he had accidentally contaminated the sample</a:t>
            </a:r>
            <a:endParaRPr lang="en-US"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0" y="4063362"/>
            <a:ext cx="3098800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463" y="2874262"/>
            <a:ext cx="2476500" cy="647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4"/>
              </a:buClr>
              <a:buSzPct val="25000"/>
              <a:buFont typeface="Calibri"/>
              <a:buNone/>
            </a:pPr>
            <a:r>
              <a:rPr lang="en-US" dirty="0" smtClean="0"/>
              <a:t>Autoradiograph</a:t>
            </a:r>
            <a:endParaRPr lang="en-US" sz="5000" b="0" i="0" u="none" strike="noStrike" cap="none" dirty="0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5043488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06" marR="0" lvl="0" indent="-274306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95000"/>
              <a:buFont typeface="Noto Sans Symbols"/>
              <a:buChar char="●"/>
            </a:pPr>
            <a:r>
              <a:rPr lang="en-US" dirty="0" smtClean="0"/>
              <a:t>The DNA is what is radioactively labeled, specifically a certain DNA code.</a:t>
            </a:r>
          </a:p>
          <a:p>
            <a:pPr marL="274306" marR="0" lvl="0" indent="-274306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95000"/>
              <a:buFont typeface="Noto Sans Symbols"/>
              <a:buChar char="●"/>
            </a:pPr>
            <a:r>
              <a:rPr lang="en-US" sz="2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the organism has the code, the X-ray would catch it.</a:t>
            </a:r>
            <a:endParaRPr lang="en-US"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541" y="4860607"/>
            <a:ext cx="3060700" cy="1676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94" y="4418330"/>
            <a:ext cx="1663700" cy="63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463" y="1571307"/>
            <a:ext cx="2667000" cy="4965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4"/>
              </a:buClr>
              <a:buSzPct val="25000"/>
              <a:buFont typeface="Calibri"/>
              <a:buNone/>
            </a:pPr>
            <a:r>
              <a:rPr lang="en-US" sz="4400" dirty="0" smtClean="0"/>
              <a:t>DNA sources and non-DNA sources</a:t>
            </a:r>
            <a:endParaRPr lang="en-US" sz="4400" b="0" i="0" u="none" strike="noStrike" cap="none" dirty="0">
              <a:solidFill>
                <a:schemeClr val="accent4"/>
              </a:solidFill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287" y="2287206"/>
            <a:ext cx="1473200" cy="622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43" b="9615"/>
          <a:stretch/>
        </p:blipFill>
        <p:spPr>
          <a:xfrm>
            <a:off x="1169194" y="3012694"/>
            <a:ext cx="2345532" cy="18021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625" y="2350706"/>
            <a:ext cx="1905000" cy="800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175" y="3303206"/>
            <a:ext cx="2527300" cy="1689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</TotalTime>
  <Words>132</Words>
  <Application>Microsoft Macintosh PowerPoint</Application>
  <PresentationFormat>On-screen Show (4:3)</PresentationFormat>
  <Paragraphs>15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Georgia</vt:lpstr>
      <vt:lpstr>Merriweather</vt:lpstr>
      <vt:lpstr>Noto Sans Symbols</vt:lpstr>
      <vt:lpstr>Arial</vt:lpstr>
      <vt:lpstr>LEARN</vt:lpstr>
      <vt:lpstr>LEARN</vt:lpstr>
      <vt:lpstr>PowerPoint Presentation</vt:lpstr>
      <vt:lpstr>DNA Fingerprinting</vt:lpstr>
      <vt:lpstr>Gel Electrophoresis</vt:lpstr>
      <vt:lpstr>Restriction Enzymes</vt:lpstr>
      <vt:lpstr>Variable Number of Tandem Repeats (VNTRs)</vt:lpstr>
      <vt:lpstr>Polymerase Chain Reaction</vt:lpstr>
      <vt:lpstr>Autoradiograph</vt:lpstr>
      <vt:lpstr>DNA sources and non-DNA sources</vt:lpstr>
      <vt:lpstr>PowerPoint Presentation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Alex Stroukoff</cp:lastModifiedBy>
  <cp:revision>8</cp:revision>
  <dcterms:modified xsi:type="dcterms:W3CDTF">2016-10-18T19:44:25Z</dcterms:modified>
</cp:coreProperties>
</file>