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  <p:sldMasterId id="2147483661" r:id="rId2"/>
  </p:sldMasterIdLst>
  <p:notesMasterIdLst>
    <p:notesMasterId r:id="rId1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8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E2C67BB8-A2BF-48FB-B646-B1D96C5363B2}">
  <a:tblStyle styleId="{E2C67BB8-A2BF-48FB-B646-B1D96C5363B2}" styleName="Table_0">
    <a:wholeTbl>
      <a:tcTxStyle b="off" i="off">
        <a:font>
          <a:latin typeface="Constantia"/>
          <a:ea typeface="Constantia"/>
          <a:cs typeface="Constantia"/>
        </a:font>
        <a:schemeClr val="dk1"/>
      </a:tcTxStyle>
      <a:tcStyle>
        <a:tcBdr>
          <a:left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rgbClr val="F4F4F4"/>
          </a:solidFill>
        </a:fill>
      </a:tcStyle>
    </a:band1H>
    <a:band1V>
      <a:tcStyle>
        <a:tcBdr/>
        <a:fill>
          <a:solidFill>
            <a:srgbClr val="F4F4F4"/>
          </a:solidFill>
        </a:fill>
      </a:tcStyle>
    </a:band1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50800" cap="flat" cmpd="sng">
              <a:solidFill>
                <a:schemeClr val="accent5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lt1"/>
          </a:solidFill>
        </a:fill>
      </a:tcStyle>
    </a:lastRow>
    <a:firstRow>
      <a:tcTxStyle b="on" i="off">
        <a:font>
          <a:latin typeface="Constantia"/>
          <a:ea typeface="Constantia"/>
          <a:cs typeface="Constantia"/>
        </a:font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43"/>
  </p:normalViewPr>
  <p:slideViewPr>
    <p:cSldViewPr snapToGrid="0" snapToObjects="1">
      <p:cViewPr varScale="1">
        <p:scale>
          <a:sx n="90" d="100"/>
          <a:sy n="90" d="100"/>
        </p:scale>
        <p:origin x="14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555400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70796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6360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96831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7" name="Shape 6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6490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3" name="Shape 7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10430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81597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43213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31112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186756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291332" y="1335962"/>
            <a:ext cx="2548128" cy="41637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woColTx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991B1E"/>
              </a:buClr>
              <a:buFont typeface="Georgia"/>
              <a:buNone/>
              <a:defRPr sz="4800" b="0" i="0" u="none" strike="noStrike" cap="none">
                <a:solidFill>
                  <a:srgbClr val="991B1E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indent="0" algn="l" rtl="0">
              <a:spcBef>
                <a:spcPts val="0"/>
              </a:spcBef>
              <a:buClr>
                <a:schemeClr val="lt1"/>
              </a:buClr>
              <a:buFont typeface="Georgia"/>
              <a:buNone/>
              <a:defRPr sz="4800" b="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0150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73548" algn="l" rtl="0">
              <a:spcBef>
                <a:spcPts val="360"/>
              </a:spcBef>
              <a:buClr>
                <a:schemeClr val="dk2"/>
              </a:buClr>
              <a:buSzPct val="100000"/>
              <a:buFont typeface="Merriweather"/>
              <a:buChar char="•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81153" algn="l" rtl="0">
              <a:spcBef>
                <a:spcPts val="360"/>
              </a:spcBef>
              <a:buClr>
                <a:schemeClr val="dk2"/>
              </a:buClr>
              <a:buSzPct val="100000"/>
              <a:buFont typeface="Merriweather"/>
              <a:buChar char="•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92273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01500" algn="l" rtl="0">
              <a:spcBef>
                <a:spcPts val="360"/>
              </a:spcBef>
              <a:buClr>
                <a:schemeClr val="accent6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73548" algn="l" rtl="0">
              <a:spcBef>
                <a:spcPts val="360"/>
              </a:spcBef>
              <a:buClr>
                <a:schemeClr val="dk2"/>
              </a:buClr>
              <a:buSzPct val="100000"/>
              <a:buFont typeface="Merriweather"/>
              <a:buChar char="•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81153" algn="l" rtl="0">
              <a:spcBef>
                <a:spcPts val="360"/>
              </a:spcBef>
              <a:buClr>
                <a:schemeClr val="dk2"/>
              </a:buClr>
              <a:buSzPct val="100000"/>
              <a:buFont typeface="Merriweather"/>
              <a:buChar char="•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5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ubTitle" idx="1"/>
          </p:nvPr>
        </p:nvSpPr>
        <p:spPr>
          <a:xfrm>
            <a:off x="533400" y="3228535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45718" lvl="0" indent="0" algn="l" rtl="0">
              <a:spcBef>
                <a:spcPts val="520"/>
              </a:spcBef>
              <a:buClr>
                <a:schemeClr val="accent3"/>
              </a:buClr>
              <a:buFont typeface="Noto Sans Symbols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177" marR="0" lvl="1" indent="-12676" algn="ctr" rtl="0">
              <a:spcBef>
                <a:spcPts val="480"/>
              </a:spcBef>
              <a:buClr>
                <a:schemeClr val="accent1"/>
              </a:buClr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2653" algn="ctr" rtl="0">
              <a:spcBef>
                <a:spcPts val="420"/>
              </a:spcBef>
              <a:buClr>
                <a:schemeClr val="accent2"/>
              </a:buClr>
              <a:buFont typeface="Noto Sans Symbols"/>
              <a:buNone/>
              <a:defRPr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530" marR="0" lvl="3" indent="-12630" algn="ctr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706" marR="0" lvl="4" indent="-12606" algn="ctr" rtl="0">
              <a:spcBef>
                <a:spcPts val="400"/>
              </a:spcBef>
              <a:buClr>
                <a:schemeClr val="accent4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5883" marR="0" lvl="5" indent="-12582" algn="ctr" rtl="0">
              <a:spcBef>
                <a:spcPts val="360"/>
              </a:spcBef>
              <a:buClr>
                <a:schemeClr val="accent5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060" marR="0" lvl="6" indent="-12560" algn="ctr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236" marR="0" lvl="7" indent="-12536" algn="ctr" rtl="0">
              <a:spcBef>
                <a:spcPts val="320"/>
              </a:spcBef>
              <a:buClr>
                <a:schemeClr val="lt2"/>
              </a:buClr>
              <a:buFont typeface="Merriweather"/>
              <a:buNone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413" marR="0" lvl="8" indent="-12513" algn="ctr" rtl="0">
              <a:spcBef>
                <a:spcPts val="280"/>
              </a:spcBef>
              <a:buClr>
                <a:schemeClr val="lt2"/>
              </a:buClr>
              <a:buFont typeface="Merriweather"/>
              <a:buNone/>
              <a:defRPr sz="14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35814" algn="l" rtl="0">
              <a:spcBef>
                <a:spcPts val="40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lt1"/>
              </a:buClr>
              <a:buFont typeface="Calibri"/>
              <a:buNone/>
              <a:defRPr sz="5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533400" y="3228535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45718" lvl="0" indent="0" algn="l" rtl="0">
              <a:spcBef>
                <a:spcPts val="520"/>
              </a:spcBef>
              <a:buClr>
                <a:schemeClr val="accent3"/>
              </a:buClr>
              <a:buFont typeface="Noto Sans Symbols"/>
              <a:buNone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177" marR="0" lvl="1" indent="-12676" algn="ctr" rtl="0">
              <a:spcBef>
                <a:spcPts val="480"/>
              </a:spcBef>
              <a:buClr>
                <a:schemeClr val="accent1"/>
              </a:buClr>
              <a:buFont typeface="Noto Sans Symbols"/>
              <a:buNone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2653" algn="ctr" rtl="0">
              <a:spcBef>
                <a:spcPts val="420"/>
              </a:spcBef>
              <a:buClr>
                <a:schemeClr val="accent2"/>
              </a:buClr>
              <a:buFont typeface="Noto Sans Symbols"/>
              <a:buNone/>
              <a:defRPr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530" marR="0" lvl="3" indent="-12630" algn="ctr" rtl="0">
              <a:spcBef>
                <a:spcPts val="400"/>
              </a:spcBef>
              <a:buClr>
                <a:schemeClr val="accent3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706" marR="0" lvl="4" indent="-12606" algn="ctr" rtl="0">
              <a:spcBef>
                <a:spcPts val="400"/>
              </a:spcBef>
              <a:buClr>
                <a:schemeClr val="accent4"/>
              </a:buClr>
              <a:buFont typeface="Noto Sans Symbols"/>
              <a:buNone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5883" marR="0" lvl="5" indent="-12582" algn="ctr" rtl="0">
              <a:spcBef>
                <a:spcPts val="360"/>
              </a:spcBef>
              <a:buClr>
                <a:schemeClr val="accent5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2743060" marR="0" lvl="6" indent="-12560" algn="ctr" rtl="0">
              <a:spcBef>
                <a:spcPts val="320"/>
              </a:spcBef>
              <a:buClr>
                <a:schemeClr val="accent6"/>
              </a:buClr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3200236" marR="0" lvl="7" indent="-12536" algn="ctr" rtl="0">
              <a:spcBef>
                <a:spcPts val="320"/>
              </a:spcBef>
              <a:buClr>
                <a:schemeClr val="lt2"/>
              </a:buClr>
              <a:buFont typeface="Merriweather"/>
              <a:buNone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3657413" marR="0" lvl="8" indent="-12513" algn="ctr" rtl="0">
              <a:spcBef>
                <a:spcPts val="280"/>
              </a:spcBef>
              <a:buClr>
                <a:schemeClr val="lt2"/>
              </a:buClr>
              <a:buFont typeface="Merriweather"/>
              <a:buNone/>
              <a:defRPr sz="14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530352" y="1316736"/>
            <a:ext cx="7772400" cy="136245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rgbClr val="FFFFFF"/>
              </a:buClr>
              <a:buFont typeface="Calibri"/>
              <a:buNone/>
              <a:defRPr sz="5600" b="0" i="0" u="none" strike="noStrike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440"/>
              </a:spcBef>
              <a:buClr>
                <a:schemeClr val="accent3"/>
              </a:buClr>
              <a:buFont typeface="Noto Sans Symbols"/>
              <a:buNone/>
              <a:def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259046" algn="l" rtl="0">
              <a:spcBef>
                <a:spcPts val="360"/>
              </a:spcBef>
              <a:buClr>
                <a:schemeClr val="accent1"/>
              </a:buClr>
              <a:buFont typeface="Noto Sans Symbols"/>
              <a:buNone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253953" algn="l" rtl="0">
              <a:spcBef>
                <a:spcPts val="320"/>
              </a:spcBef>
              <a:buClr>
                <a:schemeClr val="accent2"/>
              </a:buClr>
              <a:buFont typeface="Noto Sans Symbols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210759" algn="l" rtl="0">
              <a:spcBef>
                <a:spcPts val="280"/>
              </a:spcBef>
              <a:buClr>
                <a:schemeClr val="accent3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218364" algn="l" rtl="0">
              <a:spcBef>
                <a:spcPts val="280"/>
              </a:spcBef>
              <a:buClr>
                <a:schemeClr val="accent4"/>
              </a:buClr>
              <a:buFont typeface="Noto Sans Symbols"/>
              <a:buNone/>
              <a:defRPr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lt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lt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5053" algn="l" rtl="0">
              <a:spcBef>
                <a:spcPts val="40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36464" algn="l" rtl="0">
              <a:spcBef>
                <a:spcPts val="36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2"/>
          </p:nvPr>
        </p:nvSpPr>
        <p:spPr>
          <a:xfrm>
            <a:off x="4648200" y="1920084"/>
            <a:ext cx="4038599" cy="443483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5053" algn="l" rtl="0">
              <a:spcBef>
                <a:spcPts val="40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36464" algn="l" rtl="0">
              <a:spcBef>
                <a:spcPts val="36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457200" y="1855248"/>
            <a:ext cx="4040187" cy="65935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480"/>
              </a:spcBef>
              <a:buClr>
                <a:schemeClr val="accent3"/>
              </a:buClr>
              <a:buFont typeface="Noto Sans Symbols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259046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253953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210759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218364" algn="l" rtl="0">
              <a:spcBef>
                <a:spcPts val="320"/>
              </a:spcBef>
              <a:buClr>
                <a:schemeClr val="accent4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2"/>
          </p:nvPr>
        </p:nvSpPr>
        <p:spPr>
          <a:xfrm>
            <a:off x="4645026" y="1859758"/>
            <a:ext cx="4041774" cy="65484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480"/>
              </a:spcBef>
              <a:buClr>
                <a:schemeClr val="accent3"/>
              </a:buClr>
              <a:buFont typeface="Noto Sans Symbols"/>
              <a:buNone/>
              <a:defRPr sz="2400" b="1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259046" algn="l" rtl="0">
              <a:spcBef>
                <a:spcPts val="400"/>
              </a:spcBef>
              <a:buClr>
                <a:schemeClr val="accent1"/>
              </a:buClr>
              <a:buFont typeface="Noto Sans Symbols"/>
              <a:buNone/>
              <a:defRPr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253953" algn="l" rtl="0">
              <a:spcBef>
                <a:spcPts val="360"/>
              </a:spcBef>
              <a:buClr>
                <a:schemeClr val="accent2"/>
              </a:buClr>
              <a:buFont typeface="Noto Sans Symbols"/>
              <a:buNone/>
              <a:defRPr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210759" algn="l" rtl="0">
              <a:spcBef>
                <a:spcPts val="320"/>
              </a:spcBef>
              <a:buClr>
                <a:schemeClr val="accent3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218364" algn="l" rtl="0">
              <a:spcBef>
                <a:spcPts val="320"/>
              </a:spcBef>
              <a:buClr>
                <a:schemeClr val="accent4"/>
              </a:buClr>
              <a:buFont typeface="Noto Sans Symbols"/>
              <a:buNone/>
              <a:defRPr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3"/>
          </p:nvPr>
        </p:nvSpPr>
        <p:spPr>
          <a:xfrm>
            <a:off x="457200" y="2514600"/>
            <a:ext cx="4040187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41591" algn="l" rtl="0">
              <a:spcBef>
                <a:spcPts val="44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51096" algn="l" rtl="0">
              <a:spcBef>
                <a:spcPts val="40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73943" algn="l" rtl="0">
              <a:spcBef>
                <a:spcPts val="36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44719" algn="l" rtl="0">
              <a:spcBef>
                <a:spcPts val="32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52325" algn="l" rtl="0">
              <a:spcBef>
                <a:spcPts val="32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4"/>
          </p:nvPr>
        </p:nvSpPr>
        <p:spPr>
          <a:xfrm>
            <a:off x="4645026" y="2514600"/>
            <a:ext cx="4041774" cy="384572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41591" algn="l" rtl="0">
              <a:spcBef>
                <a:spcPts val="44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51096" algn="l" rtl="0">
              <a:spcBef>
                <a:spcPts val="40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73943" algn="l" rtl="0">
              <a:spcBef>
                <a:spcPts val="36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44719" algn="l" rtl="0">
              <a:spcBef>
                <a:spcPts val="32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52325" algn="l" rtl="0">
              <a:spcBef>
                <a:spcPts val="32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3057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dk2"/>
              </a:buClr>
              <a:buFont typeface="Calibri"/>
              <a:buNone/>
              <a:defRPr sz="50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Blank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ontent with Caption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3575050" y="1905000"/>
            <a:ext cx="5111750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560"/>
              </a:spcBef>
              <a:buClr>
                <a:schemeClr val="accent3"/>
              </a:buClr>
              <a:buFont typeface="Noto Sans Symbols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18711" algn="l" rtl="0">
              <a:spcBef>
                <a:spcPts val="52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47272" algn="l" rtl="0">
              <a:spcBef>
                <a:spcPts val="48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44069" algn="l" rtl="0">
              <a:spcBef>
                <a:spcPts val="36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57200" y="1905000"/>
            <a:ext cx="3124199" cy="4343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41591" algn="l" rtl="0">
              <a:spcBef>
                <a:spcPts val="44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51096" algn="l" rtl="0">
              <a:spcBef>
                <a:spcPts val="40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73943" algn="l" rtl="0">
              <a:spcBef>
                <a:spcPts val="36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44719" algn="l" rtl="0">
              <a:spcBef>
                <a:spcPts val="32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52325" algn="l" rtl="0">
              <a:spcBef>
                <a:spcPts val="32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35814" algn="l" rtl="0">
              <a:spcBef>
                <a:spcPts val="40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dk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dk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dk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Clr>
                <a:schemeClr val="accent4"/>
              </a:buClr>
              <a:buFont typeface="Calibri"/>
              <a:buNone/>
              <a:defRPr sz="50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1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74306" marR="0" lvl="0" indent="-117461" algn="l" rtl="0">
              <a:spcBef>
                <a:spcPts val="520"/>
              </a:spcBef>
              <a:buClr>
                <a:schemeClr val="accent3"/>
              </a:buClr>
              <a:buSzPct val="95000"/>
              <a:buFont typeface="Noto Sans Symbols"/>
              <a:buChar char="●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640047" marR="0" lvl="1" indent="-129506" algn="l" rtl="0">
              <a:spcBef>
                <a:spcPts val="480"/>
              </a:spcBef>
              <a:buClr>
                <a:schemeClr val="accent1"/>
              </a:buClr>
              <a:buSzPct val="85000"/>
              <a:buFont typeface="Noto Sans Symbols"/>
              <a:buChar char="●"/>
              <a:defRPr sz="2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353" marR="0" lvl="2" indent="-160608" algn="l" rtl="0">
              <a:spcBef>
                <a:spcPts val="420"/>
              </a:spcBef>
              <a:buClr>
                <a:schemeClr val="accent2"/>
              </a:buClr>
              <a:buSzPct val="70000"/>
              <a:buFont typeface="Noto Sans Symbols"/>
              <a:buChar char="●"/>
              <a:defRPr sz="21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188659" marR="0" lvl="3" indent="-128209" algn="l" rtl="0">
              <a:spcBef>
                <a:spcPts val="400"/>
              </a:spcBef>
              <a:buClr>
                <a:schemeClr val="accent3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62965" marR="0" lvl="4" indent="-135814" algn="l" rtl="0">
              <a:spcBef>
                <a:spcPts val="400"/>
              </a:spcBef>
              <a:buClr>
                <a:schemeClr val="accent4"/>
              </a:buClr>
              <a:buSzPct val="64999"/>
              <a:buFont typeface="Noto Sans Symbols"/>
              <a:buChar char="●"/>
              <a:defRPr sz="2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737271" marR="0" lvl="5" indent="-121831" algn="l" rtl="0">
              <a:spcBef>
                <a:spcPts val="360"/>
              </a:spcBef>
              <a:buClr>
                <a:schemeClr val="accent5"/>
              </a:buClr>
              <a:buSzPct val="79999"/>
              <a:buFont typeface="Noto Sans Symbols"/>
              <a:buChar char="●"/>
              <a:defRPr sz="18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6pPr>
            <a:lvl7pPr marL="1920140" marR="0" lvl="6" indent="-111661" algn="l" rtl="0">
              <a:spcBef>
                <a:spcPts val="320"/>
              </a:spcBef>
              <a:buClr>
                <a:schemeClr val="accent6"/>
              </a:buClr>
              <a:buSzPct val="80000"/>
              <a:buFont typeface="Noto Sans Symbols"/>
              <a:buChar char="●"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7pPr>
            <a:lvl8pPr marL="2194448" marR="0" lvl="7" indent="-86248" algn="l" rtl="0">
              <a:spcBef>
                <a:spcPts val="320"/>
              </a:spcBef>
              <a:buClr>
                <a:schemeClr val="lt2"/>
              </a:buClr>
              <a:buSzPct val="100000"/>
              <a:buFont typeface="Merriweather"/>
              <a:buChar char="•"/>
              <a:defRPr sz="16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8pPr>
            <a:lvl9pPr marL="2468754" marR="0" lvl="8" indent="-106553" algn="l" rtl="0">
              <a:spcBef>
                <a:spcPts val="280"/>
              </a:spcBef>
              <a:buClr>
                <a:schemeClr val="lt2"/>
              </a:buClr>
              <a:buSzPct val="100000"/>
              <a:buFont typeface="Merriweather"/>
              <a:buChar char="•"/>
              <a:defRPr sz="1400" b="0" i="0" u="none" strike="noStrike" cap="none">
                <a:solidFill>
                  <a:schemeClr val="lt1"/>
                </a:solidFill>
                <a:latin typeface="Merriweather"/>
                <a:ea typeface="Merriweather"/>
                <a:cs typeface="Merriweather"/>
                <a:sym typeface="Merriweather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ctrTitle"/>
          </p:nvPr>
        </p:nvSpPr>
        <p:spPr>
          <a:xfrm>
            <a:off x="533400" y="20574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lIns="0" tIns="0" rIns="18275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lt1"/>
              </a:buClr>
              <a:buSzPct val="25000"/>
              <a:buFont typeface="Calibri"/>
              <a:buNone/>
            </a:pPr>
            <a:r>
              <a:rPr lang="en-US" sz="6000" b="0" i="0" u="none" strike="noStrike" cap="none" dirty="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DNA Fingerprinting</a:t>
            </a:r>
            <a:endParaRPr lang="en-US" sz="60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>
            <a:spLocks noGrp="1"/>
          </p:cNvSpPr>
          <p:nvPr>
            <p:ph type="title"/>
          </p:nvPr>
        </p:nvSpPr>
        <p:spPr>
          <a:xfrm>
            <a:off x="457200" y="2326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dirty="0" smtClean="0"/>
              <a:t>Gel Electrophoresis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Shape 64"/>
          <p:cNvSpPr txBox="1">
            <a:spLocks noGrp="1"/>
          </p:cNvSpPr>
          <p:nvPr>
            <p:ph type="body" idx="1"/>
          </p:nvPr>
        </p:nvSpPr>
        <p:spPr>
          <a:xfrm>
            <a:off x="457200" y="1375600"/>
            <a:ext cx="4429125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First, DNA strands are broken apart </a:t>
            </a:r>
            <a:r>
              <a:rPr lang="en-US" smtClean="0"/>
              <a:t>using enzymes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The shorter the DNA strand, the farther it will travel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endParaRPr lang="en-US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0" y="3570159"/>
            <a:ext cx="3124200" cy="2667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9075" y="1539682"/>
            <a:ext cx="2451100" cy="111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68875" y="3239450"/>
            <a:ext cx="3111500" cy="2057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dirty="0" smtClean="0"/>
              <a:t>Restriction Enzymes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" name="Shape 70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405765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sz="2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Cuts DNA strands at </a:t>
            </a:r>
            <a:r>
              <a:rPr lang="en-US" sz="26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certain places</a:t>
            </a:r>
            <a:endParaRPr lang="en-US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449" y="3494174"/>
            <a:ext cx="2895600" cy="25019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266" y="3348671"/>
            <a:ext cx="3459517" cy="235013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668" y="1992528"/>
            <a:ext cx="2491581" cy="9146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dirty="0" smtClean="0"/>
              <a:t>Variable Number of Tandem Repeats (VNTRs)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number of consecutive repeats can have dramatic effects, like the difference between a severe disease or not getting sick at all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25" y="3562537"/>
            <a:ext cx="2926378" cy="709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1337" y="4056887"/>
            <a:ext cx="3098800" cy="2095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dirty="0" smtClean="0"/>
              <a:t>Polymerase Chain Reaction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5314950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This technique was made famous because a scientist thought he had a viable dinosaur DNA sample using PCR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is-IS" sz="2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…turns out it was his own DNA and he had accidentally contaminated the sample</a:t>
            </a:r>
            <a:endParaRPr lang="en-US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8000" y="4063362"/>
            <a:ext cx="3098800" cy="2133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6463" y="2874262"/>
            <a:ext cx="2476500" cy="647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dirty="0" smtClean="0"/>
              <a:t>Autoradiograph</a:t>
            </a:r>
            <a:endParaRPr lang="en-US" sz="5000" b="0" i="0" u="none" strike="noStrike" cap="none" dirty="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457200" y="1935480"/>
            <a:ext cx="5043488" cy="438911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dirty="0" smtClean="0"/>
              <a:t>The DNA is what is radioactively labeled, specifically a certain DNA code.</a:t>
            </a:r>
          </a:p>
          <a:p>
            <a:pPr marL="274306" marR="0" lvl="0" indent="-274306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ct val="95000"/>
              <a:buFont typeface="Noto Sans Symbols"/>
              <a:buChar char="●"/>
            </a:pPr>
            <a:r>
              <a:rPr lang="en-US" sz="2600" b="0" i="0" u="none" strike="noStrike" cap="none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the organism has the code, the X-ray would catch it.</a:t>
            </a:r>
            <a:endParaRPr lang="en-US" sz="26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3541" y="4860607"/>
            <a:ext cx="3060700" cy="1676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394" y="4418330"/>
            <a:ext cx="1663700" cy="63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463" y="1571307"/>
            <a:ext cx="2667000" cy="4965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title"/>
          </p:nvPr>
        </p:nvSpPr>
        <p:spPr>
          <a:xfrm>
            <a:off x="457200" y="70408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0" tIns="45700" rIns="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4"/>
              </a:buClr>
              <a:buSzPct val="25000"/>
              <a:buFont typeface="Calibri"/>
              <a:buNone/>
            </a:pPr>
            <a:r>
              <a:rPr lang="en-US" sz="4400" dirty="0" smtClean="0"/>
              <a:t>DNA sources and non-DNA sources</a:t>
            </a:r>
            <a:endParaRPr lang="en-US" sz="4400" b="0" i="0" u="none" strike="noStrike" cap="none" dirty="0">
              <a:solidFill>
                <a:schemeClr val="accent4"/>
              </a:solidFill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287" y="2287206"/>
            <a:ext cx="1473200" cy="6223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1743" b="9615"/>
          <a:stretch/>
        </p:blipFill>
        <p:spPr>
          <a:xfrm>
            <a:off x="1169194" y="3012694"/>
            <a:ext cx="2345532" cy="180219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2625" y="2350706"/>
            <a:ext cx="1905000" cy="800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1175" y="3303206"/>
            <a:ext cx="2527300" cy="1689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gallery dir="l"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EARN">
  <a:themeElements>
    <a:clrScheme name="Custom 11">
      <a:dk1>
        <a:srgbClr val="000000"/>
      </a:dk1>
      <a:lt1>
        <a:srgbClr val="FFFFFF"/>
      </a:lt1>
      <a:dk2>
        <a:srgbClr val="534949"/>
      </a:dk2>
      <a:lt2>
        <a:srgbClr val="F2E6B7"/>
      </a:lt2>
      <a:accent1>
        <a:srgbClr val="DCBA25"/>
      </a:accent1>
      <a:accent2>
        <a:srgbClr val="679BCD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5D94C1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132</Words>
  <Application>Microsoft Macintosh PowerPoint</Application>
  <PresentationFormat>On-screen Show (4:3)</PresentationFormat>
  <Paragraphs>15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Georgia</vt:lpstr>
      <vt:lpstr>Merriweather</vt:lpstr>
      <vt:lpstr>Noto Sans Symbols</vt:lpstr>
      <vt:lpstr>Arial</vt:lpstr>
      <vt:lpstr>LEARN</vt:lpstr>
      <vt:lpstr>LEARN</vt:lpstr>
      <vt:lpstr>PowerPoint Presentation</vt:lpstr>
      <vt:lpstr>DNA Fingerprinting</vt:lpstr>
      <vt:lpstr>Gel Electrophoresis</vt:lpstr>
      <vt:lpstr>Restriction Enzymes</vt:lpstr>
      <vt:lpstr>Variable Number of Tandem Repeats (VNTRs)</vt:lpstr>
      <vt:lpstr>Polymerase Chain Reaction</vt:lpstr>
      <vt:lpstr>Autoradiograph</vt:lpstr>
      <vt:lpstr>DNA sources and non-DNA sources</vt:lpstr>
      <vt:lpstr>PowerPoint Presentation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Alex Stroukoff</cp:lastModifiedBy>
  <cp:revision>8</cp:revision>
  <dcterms:modified xsi:type="dcterms:W3CDTF">2016-10-18T19:44:25Z</dcterms:modified>
</cp:coreProperties>
</file>