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5"/>
  </p:notesMasterIdLst>
  <p:sldIdLst>
    <p:sldId id="256" r:id="rId3"/>
    <p:sldId id="257" r:id="rId4"/>
    <p:sldId id="262" r:id="rId5"/>
    <p:sldId id="263" r:id="rId6"/>
    <p:sldId id="275" r:id="rId7"/>
    <p:sldId id="291" r:id="rId8"/>
    <p:sldId id="276" r:id="rId9"/>
    <p:sldId id="290" r:id="rId10"/>
    <p:sldId id="277" r:id="rId11"/>
    <p:sldId id="280" r:id="rId12"/>
    <p:sldId id="281" r:id="rId13"/>
    <p:sldId id="278" r:id="rId14"/>
    <p:sldId id="271" r:id="rId15"/>
    <p:sldId id="272" r:id="rId16"/>
    <p:sldId id="282" r:id="rId17"/>
    <p:sldId id="273" r:id="rId18"/>
    <p:sldId id="284" r:id="rId19"/>
    <p:sldId id="283" r:id="rId20"/>
    <p:sldId id="285" r:id="rId21"/>
    <p:sldId id="286" r:id="rId22"/>
    <p:sldId id="274" r:id="rId23"/>
    <p:sldId id="28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1D20"/>
    <a:srgbClr val="2889C3"/>
    <a:srgbClr val="91192A"/>
    <a:srgbClr val="275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1" autoAdjust="0"/>
    <p:restoredTop sz="94291"/>
  </p:normalViewPr>
  <p:slideViewPr>
    <p:cSldViewPr snapToGrid="0">
      <p:cViewPr varScale="1">
        <p:scale>
          <a:sx n="146" d="100"/>
          <a:sy n="146" d="100"/>
        </p:scale>
        <p:origin x="168" y="640"/>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28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lm6IU6V-dE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pop-corn-popcorn-corn-food-snack-31238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pop-corn-popcorn-corn-food-snack-31238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pop-corn-popcorn-corn-food-snack-31238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Burrns</a:t>
            </a:r>
            <a:r>
              <a:rPr lang="en-US" sz="1100" b="0" i="0" u="none" strike="noStrike" cap="none" dirty="0">
                <a:solidFill>
                  <a:srgbClr val="000000"/>
                </a:solidFill>
                <a:effectLst/>
                <a:latin typeface="Arial"/>
                <a:ea typeface="Arial"/>
                <a:cs typeface="Arial"/>
                <a:sym typeface="Arial"/>
              </a:rPr>
              <a:t> Luciano. (2021, May 15)</a:t>
            </a:r>
            <a:r>
              <a:rPr lang="en-US" sz="1100" b="0" i="1" u="none" strike="noStrike" cap="none" dirty="0">
                <a:solidFill>
                  <a:srgbClr val="000000"/>
                </a:solidFill>
                <a:effectLst/>
                <a:latin typeface="Arial"/>
                <a:ea typeface="Arial"/>
                <a:cs typeface="Arial"/>
                <a:sym typeface="Arial"/>
              </a:rPr>
              <a:t>. Let’s all go to the lobby! Intermission bumper 4K update </a:t>
            </a:r>
            <a:r>
              <a:rPr lang="en-US" sz="1100" b="0" i="0" u="none" strike="noStrike" cap="none" dirty="0">
                <a:solidFill>
                  <a:srgbClr val="000000"/>
                </a:solidFill>
                <a:effectLst/>
                <a:latin typeface="Arial"/>
                <a:ea typeface="Arial"/>
                <a:cs typeface="Arial"/>
                <a:sym typeface="Arial"/>
              </a:rPr>
              <a:t>[Video]. YouTube. </a:t>
            </a:r>
            <a:r>
              <a:rPr lang="en-US" sz="1100" b="0" i="0" u="sng" strike="noStrike" cap="none" dirty="0">
                <a:solidFill>
                  <a:srgbClr val="000000"/>
                </a:solidFill>
                <a:effectLst/>
                <a:latin typeface="Arial"/>
                <a:ea typeface="Arial"/>
                <a:cs typeface="Arial"/>
                <a:sym typeface="Arial"/>
                <a:hlinkClick r:id="rId3"/>
              </a:rPr>
              <a:t>https://www.youtube.com/watch?v=lm6IU6V-dE8</a:t>
            </a:r>
            <a:endParaRPr lang="en-US" dirty="0"/>
          </a:p>
        </p:txBody>
      </p:sp>
    </p:spTree>
    <p:extLst>
      <p:ext uri="{BB962C8B-B14F-4D97-AF65-F5344CB8AC3E}">
        <p14:creationId xmlns:p14="http://schemas.microsoft.com/office/powerpoint/2010/main" val="139564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605A-1280-B130-B5B5-E65619E8B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B1F32-A970-AE08-AAA7-20BC6B2EF4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D06D0F2-7A44-5733-F1BB-7B5B010E1E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97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Clker</a:t>
            </a:r>
            <a:r>
              <a:rPr lang="en-US" sz="1100" b="0" i="0" u="none" strike="noStrike" cap="none" dirty="0">
                <a:solidFill>
                  <a:srgbClr val="000000"/>
                </a:solidFill>
                <a:effectLst/>
                <a:latin typeface="Arial"/>
                <a:ea typeface="Arial"/>
                <a:cs typeface="Arial"/>
                <a:sym typeface="Arial"/>
              </a:rPr>
              <a:t>-Free-Vector-Images. (2014, August 3). </a:t>
            </a:r>
            <a:r>
              <a:rPr lang="en-US" sz="1100" b="0" i="1" u="none" strike="noStrike" cap="none" dirty="0">
                <a:solidFill>
                  <a:srgbClr val="000000"/>
                </a:solidFill>
                <a:effectLst/>
                <a:latin typeface="Arial"/>
                <a:ea typeface="Arial"/>
                <a:cs typeface="Arial"/>
                <a:sym typeface="Arial"/>
              </a:rPr>
              <a:t>Popcorn</a:t>
            </a:r>
            <a:r>
              <a:rPr lang="en-US" sz="1100" b="0" i="0" u="none" strike="noStrike" cap="none" dirty="0">
                <a:solidFill>
                  <a:srgbClr val="000000"/>
                </a:solidFill>
                <a:effectLst/>
                <a:latin typeface="Arial"/>
                <a:ea typeface="Arial"/>
                <a:cs typeface="Arial"/>
                <a:sym typeface="Arial"/>
              </a:rPr>
              <a:t> [Illustration]. </a:t>
            </a:r>
            <a:r>
              <a:rPr lang="en-US" sz="1100" b="0" i="0" u="none" strike="noStrike" cap="none" dirty="0" err="1">
                <a:solidFill>
                  <a:srgbClr val="000000"/>
                </a:solidFill>
                <a:effectLst/>
                <a:latin typeface="Arial"/>
                <a:ea typeface="Arial"/>
                <a:cs typeface="Arial"/>
                <a:sym typeface="Arial"/>
              </a:rPr>
              <a:t>Pixabay</a:t>
            </a:r>
            <a:r>
              <a:rPr lang="en-US" sz="1100" b="0" i="0" u="none" strike="noStrike" cap="none"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hlinkClick r:id="rId3"/>
              </a:rPr>
              <a:t>https://pixabay.com/vectors/pop-corn-popcorn-corn-food-snack-312386/</a:t>
            </a:r>
            <a:endParaRPr lang="en-US" dirty="0"/>
          </a:p>
        </p:txBody>
      </p:sp>
    </p:spTree>
    <p:extLst>
      <p:ext uri="{BB962C8B-B14F-4D97-AF65-F5344CB8AC3E}">
        <p14:creationId xmlns:p14="http://schemas.microsoft.com/office/powerpoint/2010/main" val="99645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Clker</a:t>
            </a:r>
            <a:r>
              <a:rPr lang="en-US" sz="1100" b="0" i="0" u="none" strike="noStrike" cap="none" dirty="0">
                <a:solidFill>
                  <a:srgbClr val="000000"/>
                </a:solidFill>
                <a:effectLst/>
                <a:latin typeface="Arial"/>
                <a:ea typeface="Arial"/>
                <a:cs typeface="Arial"/>
                <a:sym typeface="Arial"/>
              </a:rPr>
              <a:t>-Free-Vector-Images. (2014, August 3). </a:t>
            </a:r>
            <a:r>
              <a:rPr lang="en-US" sz="1100" b="0" i="1" u="none" strike="noStrike" cap="none" dirty="0">
                <a:solidFill>
                  <a:srgbClr val="000000"/>
                </a:solidFill>
                <a:effectLst/>
                <a:latin typeface="Arial"/>
                <a:ea typeface="Arial"/>
                <a:cs typeface="Arial"/>
                <a:sym typeface="Arial"/>
              </a:rPr>
              <a:t>Popcorn</a:t>
            </a:r>
            <a:r>
              <a:rPr lang="en-US" sz="1100" b="0" i="0" u="none" strike="noStrike" cap="none" dirty="0">
                <a:solidFill>
                  <a:srgbClr val="000000"/>
                </a:solidFill>
                <a:effectLst/>
                <a:latin typeface="Arial"/>
                <a:ea typeface="Arial"/>
                <a:cs typeface="Arial"/>
                <a:sym typeface="Arial"/>
              </a:rPr>
              <a:t> [Illustration]. </a:t>
            </a:r>
            <a:r>
              <a:rPr lang="en-US" sz="1100" b="0" i="0" u="none" strike="noStrike" cap="none" dirty="0" err="1">
                <a:solidFill>
                  <a:srgbClr val="000000"/>
                </a:solidFill>
                <a:effectLst/>
                <a:latin typeface="Arial"/>
                <a:ea typeface="Arial"/>
                <a:cs typeface="Arial"/>
                <a:sym typeface="Arial"/>
              </a:rPr>
              <a:t>Pixabay</a:t>
            </a:r>
            <a:r>
              <a:rPr lang="en-US" sz="1100" b="0" i="0" u="none" strike="noStrike" cap="none"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hlinkClick r:id="rId3"/>
              </a:rPr>
              <a:t>https://pixabay.com/vectors/pop-corn-popcorn-corn-food-snack-312386/</a:t>
            </a:r>
            <a:endParaRPr lang="en-US" dirty="0"/>
          </a:p>
        </p:txBody>
      </p:sp>
    </p:spTree>
    <p:extLst>
      <p:ext uri="{BB962C8B-B14F-4D97-AF65-F5344CB8AC3E}">
        <p14:creationId xmlns:p14="http://schemas.microsoft.com/office/powerpoint/2010/main" val="226022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Clker</a:t>
            </a:r>
            <a:r>
              <a:rPr lang="en-US" sz="1100" b="0" i="0" u="none" strike="noStrike" cap="none" dirty="0">
                <a:solidFill>
                  <a:srgbClr val="000000"/>
                </a:solidFill>
                <a:effectLst/>
                <a:latin typeface="Arial"/>
                <a:ea typeface="Arial"/>
                <a:cs typeface="Arial"/>
                <a:sym typeface="Arial"/>
              </a:rPr>
              <a:t>-Free-Vector-Images. (2014, August 3). </a:t>
            </a:r>
            <a:r>
              <a:rPr lang="en-US" sz="1100" b="0" i="1" u="none" strike="noStrike" cap="none" dirty="0">
                <a:solidFill>
                  <a:srgbClr val="000000"/>
                </a:solidFill>
                <a:effectLst/>
                <a:latin typeface="Arial"/>
                <a:ea typeface="Arial"/>
                <a:cs typeface="Arial"/>
                <a:sym typeface="Arial"/>
              </a:rPr>
              <a:t>Popcorn</a:t>
            </a:r>
            <a:r>
              <a:rPr lang="en-US" sz="1100" b="0" i="0" u="none" strike="noStrike" cap="none" dirty="0">
                <a:solidFill>
                  <a:srgbClr val="000000"/>
                </a:solidFill>
                <a:effectLst/>
                <a:latin typeface="Arial"/>
                <a:ea typeface="Arial"/>
                <a:cs typeface="Arial"/>
                <a:sym typeface="Arial"/>
              </a:rPr>
              <a:t> [Illustration]. </a:t>
            </a:r>
            <a:r>
              <a:rPr lang="en-US" sz="1100" b="0" i="0" u="none" strike="noStrike" cap="none" dirty="0" err="1">
                <a:solidFill>
                  <a:srgbClr val="000000"/>
                </a:solidFill>
                <a:effectLst/>
                <a:latin typeface="Arial"/>
                <a:ea typeface="Arial"/>
                <a:cs typeface="Arial"/>
                <a:sym typeface="Arial"/>
              </a:rPr>
              <a:t>Pixabay</a:t>
            </a:r>
            <a:r>
              <a:rPr lang="en-US" sz="1100" b="0" i="0" u="none" strike="noStrike" cap="none"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hlinkClick r:id="rId3"/>
              </a:rPr>
              <a:t>https://pixabay.com/vectors/pop-corn-popcorn-corn-food-snack-312386/</a:t>
            </a:r>
            <a:endParaRPr lang="en-US" dirty="0"/>
          </a:p>
          <a:p>
            <a:pPr marL="158750" indent="0">
              <a:buNone/>
            </a:pPr>
            <a:endParaRPr lang="en-US" dirty="0"/>
          </a:p>
        </p:txBody>
      </p:sp>
    </p:spTree>
    <p:extLst>
      <p:ext uri="{BB962C8B-B14F-4D97-AF65-F5344CB8AC3E}">
        <p14:creationId xmlns:p14="http://schemas.microsoft.com/office/powerpoint/2010/main" val="329492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Teacher’s Note: </a:t>
            </a:r>
            <a:r>
              <a:rPr lang="en-US" dirty="0"/>
              <a:t>Add the session code to this slide in place of the highlighted text. </a:t>
            </a:r>
          </a:p>
        </p:txBody>
      </p:sp>
    </p:spTree>
    <p:extLst>
      <p:ext uri="{BB962C8B-B14F-4D97-AF65-F5344CB8AC3E}">
        <p14:creationId xmlns:p14="http://schemas.microsoft.com/office/powerpoint/2010/main" val="85570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(n.d.). Bell ringers and exit tickets. </a:t>
            </a:r>
            <a:r>
              <a:rPr lang="en-US" sz="1100" b="0" i="0" u="sng" strike="noStrike" cap="none" dirty="0">
                <a:solidFill>
                  <a:srgbClr val="000000"/>
                </a:solidFill>
                <a:effectLst/>
                <a:latin typeface="Arial"/>
                <a:ea typeface="Arial"/>
                <a:cs typeface="Arial"/>
                <a:sym typeface="Arial"/>
                <a:hlinkClick r:id="rId3"/>
              </a:rPr>
              <a:t>https://learn.k20center.ou.edu/strategy/125</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52748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83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0D02-BC5D-4F1D-628D-3E78C77C3E82}"/>
              </a:ext>
            </a:extLst>
          </p:cNvPr>
          <p:cNvSpPr>
            <a:spLocks noGrp="1"/>
          </p:cNvSpPr>
          <p:nvPr>
            <p:ph type="title" hasCustomPrompt="1"/>
          </p:nvPr>
        </p:nvSpPr>
        <p:spPr>
          <a:xfrm>
            <a:off x="630238" y="274638"/>
            <a:ext cx="7886700" cy="993775"/>
          </a:xfrm>
        </p:spPr>
        <p:txBody>
          <a:bodyPr anchor="b"/>
          <a:lstStyle>
            <a:lvl1pPr>
              <a:defRPr>
                <a:solidFill>
                  <a:schemeClr val="accent3"/>
                </a:solidFill>
              </a:defRPr>
            </a:lvl1pPr>
          </a:lstStyle>
          <a:p>
            <a:r>
              <a:rPr lang="en-US" dirty="0"/>
              <a:t>Calibri Reg., 36pt</a:t>
            </a:r>
          </a:p>
        </p:txBody>
      </p:sp>
      <p:sp>
        <p:nvSpPr>
          <p:cNvPr id="3" name="Text Placeholder 2">
            <a:extLst>
              <a:ext uri="{FF2B5EF4-FFF2-40B4-BE49-F238E27FC236}">
                <a16:creationId xmlns:a16="http://schemas.microsoft.com/office/drawing/2014/main" id="{EDD8BA5B-AE0B-D962-D67E-98BD668230F8}"/>
              </a:ext>
            </a:extLst>
          </p:cNvPr>
          <p:cNvSpPr>
            <a:spLocks noGrp="1"/>
          </p:cNvSpPr>
          <p:nvPr>
            <p:ph type="body" idx="1" hasCustomPrompt="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26pt </a:t>
            </a:r>
          </a:p>
        </p:txBody>
      </p:sp>
      <p:sp>
        <p:nvSpPr>
          <p:cNvPr id="4" name="Content Placeholder 3">
            <a:extLst>
              <a:ext uri="{FF2B5EF4-FFF2-40B4-BE49-F238E27FC236}">
                <a16:creationId xmlns:a16="http://schemas.microsoft.com/office/drawing/2014/main" id="{72640A4D-AE8D-BA65-8372-12877C359546}"/>
              </a:ext>
            </a:extLst>
          </p:cNvPr>
          <p:cNvSpPr>
            <a:spLocks noGrp="1"/>
          </p:cNvSpPr>
          <p:nvPr>
            <p:ph sz="half" idx="2" hasCustomPrompt="1"/>
          </p:nvPr>
        </p:nvSpPr>
        <p:spPr>
          <a:xfrm>
            <a:off x="630238" y="1879600"/>
            <a:ext cx="3868737"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ACE2738-01CD-CF5E-5DB6-269B724C2727}"/>
              </a:ext>
            </a:extLst>
          </p:cNvPr>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 pt</a:t>
            </a:r>
          </a:p>
        </p:txBody>
      </p:sp>
      <p:sp>
        <p:nvSpPr>
          <p:cNvPr id="6" name="Content Placeholder 5">
            <a:extLst>
              <a:ext uri="{FF2B5EF4-FFF2-40B4-BE49-F238E27FC236}">
                <a16:creationId xmlns:a16="http://schemas.microsoft.com/office/drawing/2014/main" id="{CD706CDF-3CB5-9288-EBE7-CB8ED6FCAEE3}"/>
              </a:ext>
            </a:extLst>
          </p:cNvPr>
          <p:cNvSpPr>
            <a:spLocks noGrp="1"/>
          </p:cNvSpPr>
          <p:nvPr>
            <p:ph sz="quarter" idx="4" hasCustomPrompt="1"/>
          </p:nvPr>
        </p:nvSpPr>
        <p:spPr>
          <a:xfrm>
            <a:off x="4629150" y="1879600"/>
            <a:ext cx="3887788"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oogle Shape;29;p7" title="k20center-logo-variations_K20 - Bug Color.png">
            <a:extLst>
              <a:ext uri="{FF2B5EF4-FFF2-40B4-BE49-F238E27FC236}">
                <a16:creationId xmlns:a16="http://schemas.microsoft.com/office/drawing/2014/main" id="{66B18700-5DEC-88AA-AE1F-FFB44C9BD8F8}"/>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404798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CA93-09CD-25BA-2A0C-1147B6A06ED1}"/>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6" name="Google Shape;29;p7" title="k20center-logo-variations_K20 - Bug Color.png">
            <a:extLst>
              <a:ext uri="{FF2B5EF4-FFF2-40B4-BE49-F238E27FC236}">
                <a16:creationId xmlns:a16="http://schemas.microsoft.com/office/drawing/2014/main" id="{A9478C5A-DD26-D366-748D-2DECA9BEE107}"/>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388365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3600">
                <a:solidFill>
                  <a:schemeClr val="tx1"/>
                </a:solidFill>
              </a:defRPr>
            </a:lvl1pPr>
          </a:lstStyle>
          <a:p>
            <a:r>
              <a:rPr lang="en-US" dirty="0"/>
              <a:t>Calibri reg., 36pt</a:t>
            </a:r>
          </a:p>
        </p:txBody>
      </p:sp>
      <p:sp>
        <p:nvSpPr>
          <p:cNvPr id="3" name="Text Placeholder 2">
            <a:extLst>
              <a:ext uri="{FF2B5EF4-FFF2-40B4-BE49-F238E27FC236}">
                <a16:creationId xmlns:a16="http://schemas.microsoft.com/office/drawing/2014/main" id="{BB164AEC-31F1-1D92-F950-77C1D472DBE9}"/>
              </a:ext>
            </a:extLst>
          </p:cNvPr>
          <p:cNvSpPr>
            <a:spLocks noGrp="1"/>
          </p:cNvSpPr>
          <p:nvPr>
            <p:ph type="body" idx="1" hasCustomPrompt="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Calibri reg., 26pt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Tree>
    <p:extLst>
      <p:ext uri="{BB962C8B-B14F-4D97-AF65-F5344CB8AC3E}">
        <p14:creationId xmlns:p14="http://schemas.microsoft.com/office/powerpoint/2010/main" val="93601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userDrawn="1"/>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79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userDrawn="1"/>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52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88216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4780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9" name="Text Placeholder 8">
            <a:extLst>
              <a:ext uri="{FF2B5EF4-FFF2-40B4-BE49-F238E27FC236}">
                <a16:creationId xmlns:a16="http://schemas.microsoft.com/office/drawing/2014/main" id="{B14567EB-5303-D4D3-42BF-B1BD5EDB87F3}"/>
              </a:ext>
            </a:extLst>
          </p:cNvPr>
          <p:cNvSpPr>
            <a:spLocks noGrp="1"/>
          </p:cNvSpPr>
          <p:nvPr>
            <p:ph type="body" sz="quarter" idx="10" hasCustomPrompt="1"/>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dirty="0"/>
              <a:t>Calibri Reg., 26 pt</a:t>
            </a:r>
          </a:p>
        </p:txBody>
      </p:sp>
    </p:spTree>
    <p:extLst>
      <p:ext uri="{BB962C8B-B14F-4D97-AF65-F5344CB8AC3E}">
        <p14:creationId xmlns:p14="http://schemas.microsoft.com/office/powerpoint/2010/main" val="270476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10BDE13E-67FA-44E9-47E9-0FF580E1E0BA}"/>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3E8F4A5C-7A74-4FD4-9B4C-D7176AC65CB5}"/>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136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8B77EDE3-D4EF-9FB3-76E2-270891BC8BAC}"/>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6626A0B5-0C89-0BB9-5FB9-93D3CE6EA8D9}"/>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p:txBody>
      </p:sp>
    </p:spTree>
    <p:extLst>
      <p:ext uri="{BB962C8B-B14F-4D97-AF65-F5344CB8AC3E}">
        <p14:creationId xmlns:p14="http://schemas.microsoft.com/office/powerpoint/2010/main" val="138521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Content Placeholder 3">
            <a:extLst>
              <a:ext uri="{FF2B5EF4-FFF2-40B4-BE49-F238E27FC236}">
                <a16:creationId xmlns:a16="http://schemas.microsoft.com/office/drawing/2014/main" id="{E1BB1FF6-0CEA-727B-F3F6-2196CB18F7D1}"/>
              </a:ext>
            </a:extLst>
          </p:cNvPr>
          <p:cNvSpPr>
            <a:spLocks noGrp="1"/>
          </p:cNvSpPr>
          <p:nvPr>
            <p:ph sz="half" idx="2" hasCustomPrompt="1"/>
          </p:nvPr>
        </p:nvSpPr>
        <p:spPr>
          <a:xfrm>
            <a:off x="628649" y="1370013"/>
            <a:ext cx="7886699"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80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16140340-1F3B-9F67-0B8D-5CD3EA5C0494}"/>
              </a:ext>
            </a:extLst>
          </p:cNvPr>
          <p:cNvSpPr>
            <a:spLocks noGrp="1"/>
          </p:cNvSpPr>
          <p:nvPr>
            <p:ph idx="1" hasCustomPrompt="1"/>
          </p:nvPr>
        </p:nvSpPr>
        <p:spPr>
          <a:xfrm>
            <a:off x="628650" y="1370013"/>
            <a:ext cx="788670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70196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9D6AEA-E4F6-39A7-C109-5053300F5A43}"/>
              </a:ext>
            </a:extLst>
          </p:cNvPr>
          <p:cNvSpPr>
            <a:spLocks noGrp="1"/>
          </p:cNvSpPr>
          <p:nvPr>
            <p:ph sz="half" idx="2" hasCustomPrompt="1"/>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30132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Instructional Strategy Option 1</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14726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7" name="Google Shape;32;p8">
            <a:extLst>
              <a:ext uri="{FF2B5EF4-FFF2-40B4-BE49-F238E27FC236}">
                <a16:creationId xmlns:a16="http://schemas.microsoft.com/office/drawing/2014/main" id="{F5384652-0571-713B-0C36-0E39808ECCA3}"/>
              </a:ext>
            </a:extLst>
          </p:cNvPr>
          <p:cNvSpPr txBox="1">
            <a:spLocks noGrp="1"/>
          </p:cNvSpPr>
          <p:nvPr>
            <p:ph type="title" hasCustomPrompt="1"/>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Video title (hyperlink)</a:t>
            </a:r>
            <a:endParaRPr dirty="0"/>
          </a:p>
        </p:txBody>
      </p:sp>
    </p:spTree>
    <p:extLst>
      <p:ext uri="{BB962C8B-B14F-4D97-AF65-F5344CB8AC3E}">
        <p14:creationId xmlns:p14="http://schemas.microsoft.com/office/powerpoint/2010/main" val="391240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5CBF9-C364-44EA-75E0-76168F6710C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A9EB6D-F889-7788-94C9-BF7F3772ED4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72794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3" r:id="rId3"/>
    <p:sldLayoutId id="2147483674" r:id="rId4"/>
    <p:sldLayoutId id="2147483663" r:id="rId5"/>
    <p:sldLayoutId id="2147483682" r:id="rId6"/>
    <p:sldLayoutId id="2147483665" r:id="rId7"/>
    <p:sldLayoutId id="2147483675" r:id="rId8"/>
    <p:sldLayoutId id="2147483668" r:id="rId9"/>
    <p:sldLayoutId id="2147483666" r:id="rId10"/>
    <p:sldLayoutId id="2147483667" r:id="rId11"/>
    <p:sldLayoutId id="2147483679" r:id="rId12"/>
    <p:sldLayoutId id="2147483676" r:id="rId13"/>
    <p:sldLayoutId id="2147483677" r:id="rId14"/>
    <p:sldLayoutId id="2147483678" r:id="rId15"/>
    <p:sldLayoutId id="2147483680" r:id="rId16"/>
  </p:sldLayoutIdLst>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715BF-9B99-5380-436A-0168E5A99168}"/>
              </a:ext>
            </a:extLst>
          </p:cNvPr>
          <p:cNvSpPr>
            <a:spLocks noGrp="1"/>
          </p:cNvSpPr>
          <p:nvPr>
            <p:ph type="title"/>
          </p:nvPr>
        </p:nvSpPr>
        <p:spPr>
          <a:xfrm>
            <a:off x="628650" y="274638"/>
            <a:ext cx="7886700" cy="9937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3850050-10CA-1A36-1953-2DCF5D46B58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29;p7" title="k20center-logo-variations_K20 - Bug Color.png">
            <a:extLst>
              <a:ext uri="{FF2B5EF4-FFF2-40B4-BE49-F238E27FC236}">
                <a16:creationId xmlns:a16="http://schemas.microsoft.com/office/drawing/2014/main" id="{47EFE14F-0CD0-9710-89DE-84DD998F8E3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88878517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320040" algn="l" defTabSz="914400" rtl="0" eaLnBrk="1" latinLnBrk="0" hangingPunct="1">
        <a:lnSpc>
          <a:spcPct val="100000"/>
        </a:lnSpc>
        <a:spcBef>
          <a:spcPts val="500"/>
        </a:spcBef>
        <a:buClr>
          <a:schemeClr val="accent3"/>
        </a:buClr>
        <a:buFont typeface="+mj-lt"/>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mj-lt"/>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mj-lt"/>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600200" indent="-320040" algn="l" defTabSz="914400" rtl="0" eaLnBrk="1" latinLnBrk="0" hangingPunct="1">
        <a:lnSpc>
          <a:spcPct val="10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320040" algn="l" defTabSz="914400" rtl="0" eaLnBrk="1" latinLnBrk="0" hangingPunct="1">
        <a:lnSpc>
          <a:spcPct val="100000"/>
        </a:lnSpc>
        <a:spcBef>
          <a:spcPts val="500"/>
        </a:spcBef>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amplify.com/joi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lm6IU6V-dE8?feature=oembed" TargetMode="External"/><Relationship Id="rId5" Type="http://schemas.openxmlformats.org/officeDocument/2006/relationships/image" Target="../media/image8.jpeg"/><Relationship Id="rId4" Type="http://schemas.openxmlformats.org/officeDocument/2006/relationships/hyperlink" Target="https://www.youtube.com/watch?v=lm6IU6V-dE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04FC3-575C-ED01-C083-FB4DD5EC7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2538C-90DC-8D14-9C0E-0BDB923C1116}"/>
              </a:ext>
            </a:extLst>
          </p:cNvPr>
          <p:cNvSpPr>
            <a:spLocks noGrp="1"/>
          </p:cNvSpPr>
          <p:nvPr>
            <p:ph type="title"/>
          </p:nvPr>
        </p:nvSpPr>
        <p:spPr/>
        <p:txBody>
          <a:bodyPr/>
          <a:lstStyle/>
          <a:p>
            <a:r>
              <a:rPr lang="en-US" dirty="0"/>
              <a:t>Graphing Linear Inequalities</a:t>
            </a:r>
          </a:p>
        </p:txBody>
      </p:sp>
      <p:sp>
        <p:nvSpPr>
          <p:cNvPr id="3" name="Content Placeholder 2">
            <a:extLst>
              <a:ext uri="{FF2B5EF4-FFF2-40B4-BE49-F238E27FC236}">
                <a16:creationId xmlns:a16="http://schemas.microsoft.com/office/drawing/2014/main" id="{D4094392-5B19-41EA-56C6-B0D4080E5A00}"/>
              </a:ext>
            </a:extLst>
          </p:cNvPr>
          <p:cNvSpPr>
            <a:spLocks noGrp="1"/>
          </p:cNvSpPr>
          <p:nvPr>
            <p:ph idx="4294967295"/>
          </p:nvPr>
        </p:nvSpPr>
        <p:spPr>
          <a:xfrm>
            <a:off x="628650" y="1370013"/>
            <a:ext cx="5513358" cy="3262312"/>
          </a:xfrm>
        </p:spPr>
        <p:txBody>
          <a:bodyPr>
            <a:normAutofit/>
          </a:bodyPr>
          <a:lstStyle/>
          <a:p>
            <a:pPr marL="0" indent="0">
              <a:buNone/>
            </a:pPr>
            <a:r>
              <a:rPr lang="en-US" dirty="0"/>
              <a:t>The difference between graphing linear equations and linear inequalities is the consideration of the following two details:</a:t>
            </a:r>
          </a:p>
          <a:p>
            <a:pPr marL="319088" indent="-319088"/>
            <a:r>
              <a:rPr lang="en-US" sz="2400" dirty="0"/>
              <a:t>Solid or dashed lines</a:t>
            </a:r>
          </a:p>
          <a:p>
            <a:pPr marL="319088" indent="-319088"/>
            <a:r>
              <a:rPr lang="en-US" sz="2400" dirty="0"/>
              <a:t>Shading</a:t>
            </a:r>
          </a:p>
        </p:txBody>
      </p:sp>
      <p:pic>
        <p:nvPicPr>
          <p:cNvPr id="4" name="Picture 3">
            <a:extLst>
              <a:ext uri="{FF2B5EF4-FFF2-40B4-BE49-F238E27FC236}">
                <a16:creationId xmlns:a16="http://schemas.microsoft.com/office/drawing/2014/main" id="{90F73BF3-1B5B-994B-2D3B-42B10538AD3E}"/>
              </a:ext>
            </a:extLst>
          </p:cNvPr>
          <p:cNvPicPr>
            <a:picLocks noChangeAspect="1"/>
          </p:cNvPicPr>
          <p:nvPr/>
        </p:nvPicPr>
        <p:blipFill>
          <a:blip r:embed="rId2"/>
          <a:stretch>
            <a:fillRect/>
          </a:stretch>
        </p:blipFill>
        <p:spPr>
          <a:xfrm>
            <a:off x="5772150" y="1849477"/>
            <a:ext cx="2743200" cy="2782848"/>
          </a:xfrm>
          <a:prstGeom prst="rect">
            <a:avLst/>
          </a:prstGeom>
        </p:spPr>
      </p:pic>
    </p:spTree>
    <p:extLst>
      <p:ext uri="{BB962C8B-B14F-4D97-AF65-F5344CB8AC3E}">
        <p14:creationId xmlns:p14="http://schemas.microsoft.com/office/powerpoint/2010/main" val="224462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ADB21E-2D88-D391-4383-4A1B208205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814B8-5535-7D61-33E8-E79175C45997}"/>
              </a:ext>
            </a:extLst>
          </p:cNvPr>
          <p:cNvSpPr>
            <a:spLocks noGrp="1"/>
          </p:cNvSpPr>
          <p:nvPr>
            <p:ph idx="4294967295"/>
          </p:nvPr>
        </p:nvSpPr>
        <p:spPr>
          <a:xfrm>
            <a:off x="628650" y="1370013"/>
            <a:ext cx="7886700" cy="3262312"/>
          </a:xfrm>
        </p:spPr>
        <p:txBody>
          <a:bodyPr>
            <a:normAutofit/>
          </a:bodyPr>
          <a:lstStyle/>
          <a:p>
            <a:pPr marL="0" indent="0">
              <a:buNone/>
            </a:pPr>
            <a:r>
              <a:rPr lang="en-US" b="1" dirty="0">
                <a:solidFill>
                  <a:schemeClr val="accent1"/>
                </a:solidFill>
              </a:rPr>
              <a:t>Step 2:</a:t>
            </a:r>
            <a:r>
              <a:rPr lang="en-US" dirty="0"/>
              <a:t> After plotting some points, add the following:</a:t>
            </a:r>
            <a:endParaRPr lang="en-US" sz="2400" dirty="0"/>
          </a:p>
        </p:txBody>
      </p:sp>
      <p:pic>
        <p:nvPicPr>
          <p:cNvPr id="5" name="Picture 4" descr="A graph of a function&#10;&#10;AI-generated content may be incorrect.">
            <a:extLst>
              <a:ext uri="{FF2B5EF4-FFF2-40B4-BE49-F238E27FC236}">
                <a16:creationId xmlns:a16="http://schemas.microsoft.com/office/drawing/2014/main" id="{42DD639F-E2AC-CDC0-34E9-A59FF038727D}"/>
              </a:ext>
            </a:extLst>
          </p:cNvPr>
          <p:cNvPicPr>
            <a:picLocks noChangeAspect="1"/>
          </p:cNvPicPr>
          <p:nvPr/>
        </p:nvPicPr>
        <p:blipFill>
          <a:blip r:embed="rId2"/>
          <a:stretch>
            <a:fillRect/>
          </a:stretch>
        </p:blipFill>
        <p:spPr>
          <a:xfrm>
            <a:off x="1685925" y="2803525"/>
            <a:ext cx="1828800" cy="1828800"/>
          </a:xfrm>
          <a:prstGeom prst="rect">
            <a:avLst/>
          </a:prstGeom>
        </p:spPr>
      </p:pic>
      <p:pic>
        <p:nvPicPr>
          <p:cNvPr id="7" name="Picture 6" descr="A graph of a line with blue arrows&#10;&#10;AI-generated content may be incorrect.">
            <a:extLst>
              <a:ext uri="{FF2B5EF4-FFF2-40B4-BE49-F238E27FC236}">
                <a16:creationId xmlns:a16="http://schemas.microsoft.com/office/drawing/2014/main" id="{D3770098-9088-62BE-3175-489D3D92EF27}"/>
              </a:ext>
            </a:extLst>
          </p:cNvPr>
          <p:cNvPicPr>
            <a:picLocks noChangeAspect="1"/>
          </p:cNvPicPr>
          <p:nvPr/>
        </p:nvPicPr>
        <p:blipFill>
          <a:blip r:embed="rId3"/>
          <a:stretch>
            <a:fillRect/>
          </a:stretch>
        </p:blipFill>
        <p:spPr>
          <a:xfrm>
            <a:off x="5629275" y="2803525"/>
            <a:ext cx="1828800" cy="1838803"/>
          </a:xfrm>
          <a:prstGeom prst="rect">
            <a:avLst/>
          </a:prstGeom>
        </p:spPr>
      </p:pic>
      <p:sp>
        <p:nvSpPr>
          <p:cNvPr id="2" name="Title 1">
            <a:extLst>
              <a:ext uri="{FF2B5EF4-FFF2-40B4-BE49-F238E27FC236}">
                <a16:creationId xmlns:a16="http://schemas.microsoft.com/office/drawing/2014/main" id="{3E4D2330-C624-A8BB-F74E-6CEE928E8CE3}"/>
              </a:ext>
            </a:extLst>
          </p:cNvPr>
          <p:cNvSpPr>
            <a:spLocks noGrp="1"/>
          </p:cNvSpPr>
          <p:nvPr>
            <p:ph type="title"/>
          </p:nvPr>
        </p:nvSpPr>
        <p:spPr/>
        <p:txBody>
          <a:bodyPr>
            <a:normAutofit/>
          </a:bodyPr>
          <a:lstStyle/>
          <a:p>
            <a:r>
              <a:rPr lang="en-US" dirty="0"/>
              <a:t>Graphing: Solid or Dashed Line?</a:t>
            </a:r>
          </a:p>
        </p:txBody>
      </p:sp>
      <p:sp>
        <p:nvSpPr>
          <p:cNvPr id="4" name="Content Placeholder 2">
            <a:extLst>
              <a:ext uri="{FF2B5EF4-FFF2-40B4-BE49-F238E27FC236}">
                <a16:creationId xmlns:a16="http://schemas.microsoft.com/office/drawing/2014/main" id="{3A1DFE79-02B6-823D-607E-520E14105BBB}"/>
              </a:ext>
            </a:extLst>
          </p:cNvPr>
          <p:cNvSpPr txBox="1">
            <a:spLocks/>
          </p:cNvSpPr>
          <p:nvPr/>
        </p:nvSpPr>
        <p:spPr>
          <a:xfrm>
            <a:off x="4572000" y="1838396"/>
            <a:ext cx="3943350" cy="2803525"/>
          </a:xfrm>
          <a:prstGeom prst="rect">
            <a:avLst/>
          </a:prstGeom>
        </p:spPr>
        <p:txBody>
          <a:bodyPr vert="horz" lIns="91440" tIns="45720" rIns="91440" bIns="45720" rtlCol="0">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319088"/>
            <a:r>
              <a:rPr lang="en-US" sz="2400" dirty="0"/>
              <a:t>Sketch a </a:t>
            </a:r>
            <a:r>
              <a:rPr lang="en-US" sz="2400" b="1" dirty="0">
                <a:solidFill>
                  <a:schemeClr val="accent3"/>
                </a:solidFill>
              </a:rPr>
              <a:t>dashed line</a:t>
            </a:r>
            <a:br>
              <a:rPr lang="en-US" sz="2400" dirty="0"/>
            </a:br>
            <a:r>
              <a:rPr lang="en-US" sz="2400" dirty="0"/>
              <a:t>if the inequality is </a:t>
            </a:r>
            <a:r>
              <a:rPr lang="en-US" sz="2400" b="1"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&lt;</a:t>
            </a:r>
            <a:r>
              <a:rPr lang="en-US" sz="2400" dirty="0"/>
              <a:t> or </a:t>
            </a:r>
            <a:r>
              <a:rPr lang="en-US" sz="2400" b="1" dirty="0">
                <a:solidFill>
                  <a:schemeClr val="accent3"/>
                </a:solidFill>
                <a:latin typeface="Times New Roman" panose="02020603050405020304" pitchFamily="18" charset="0"/>
                <a:cs typeface="Times New Roman" panose="02020603050405020304" pitchFamily="18" charset="0"/>
              </a:rPr>
              <a:t>&gt;</a:t>
            </a:r>
            <a:endParaRPr lang="en-US" sz="2400" dirty="0"/>
          </a:p>
        </p:txBody>
      </p:sp>
      <p:sp>
        <p:nvSpPr>
          <p:cNvPr id="6" name="Content Placeholder 2">
            <a:extLst>
              <a:ext uri="{FF2B5EF4-FFF2-40B4-BE49-F238E27FC236}">
                <a16:creationId xmlns:a16="http://schemas.microsoft.com/office/drawing/2014/main" id="{7F669368-F758-6E96-4BE7-0609E4C5F5EC}"/>
              </a:ext>
            </a:extLst>
          </p:cNvPr>
          <p:cNvSpPr txBox="1">
            <a:spLocks/>
          </p:cNvSpPr>
          <p:nvPr/>
        </p:nvSpPr>
        <p:spPr>
          <a:xfrm>
            <a:off x="628650" y="1838396"/>
            <a:ext cx="7886700" cy="2803525"/>
          </a:xfrm>
          <a:prstGeom prst="rect">
            <a:avLst/>
          </a:prstGeom>
        </p:spPr>
        <p:txBody>
          <a:bodyPr vert="horz" lIns="91440" tIns="45720" rIns="91440" bIns="45720" rtlCol="0">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319088"/>
            <a:r>
              <a:rPr lang="en-US" sz="2400" dirty="0"/>
              <a:t>Sketch a </a:t>
            </a:r>
            <a:r>
              <a:rPr lang="en-US" sz="2400" b="1" dirty="0">
                <a:solidFill>
                  <a:schemeClr val="accent3"/>
                </a:solidFill>
              </a:rPr>
              <a:t>solid line</a:t>
            </a:r>
            <a:br>
              <a:rPr lang="en-US" sz="2400" dirty="0"/>
            </a:br>
            <a:r>
              <a:rPr lang="en-US" sz="2400" dirty="0"/>
              <a:t>if the inequality is </a:t>
            </a:r>
            <a:r>
              <a:rPr lang="en-US" sz="2400" b="1" dirty="0">
                <a:solidFill>
                  <a:schemeClr val="accent3"/>
                </a:solidFill>
                <a:latin typeface="Times New Roman" panose="02020603050405020304" pitchFamily="18" charset="0"/>
                <a:cs typeface="Times New Roman" panose="02020603050405020304" pitchFamily="18" charset="0"/>
              </a:rPr>
              <a:t>≤</a:t>
            </a:r>
            <a:r>
              <a:rPr lang="en-US" sz="2400" dirty="0"/>
              <a:t> or </a:t>
            </a:r>
            <a:r>
              <a:rPr lang="en-US" sz="2400" b="1" dirty="0">
                <a:solidFill>
                  <a:schemeClr val="accent3"/>
                </a:solidFill>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277187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6FD33-F860-37E6-37FC-0B33754E8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E1A45-CDAC-3D41-023F-6E1965954C01}"/>
              </a:ext>
            </a:extLst>
          </p:cNvPr>
          <p:cNvSpPr>
            <a:spLocks noGrp="1"/>
          </p:cNvSpPr>
          <p:nvPr>
            <p:ph type="title"/>
          </p:nvPr>
        </p:nvSpPr>
        <p:spPr/>
        <p:txBody>
          <a:bodyPr/>
          <a:lstStyle/>
          <a:p>
            <a:r>
              <a:rPr lang="en-US" dirty="0"/>
              <a:t>Graphing: Shading</a:t>
            </a:r>
          </a:p>
        </p:txBody>
      </p:sp>
      <p:sp>
        <p:nvSpPr>
          <p:cNvPr id="3" name="Content Placeholder 2">
            <a:extLst>
              <a:ext uri="{FF2B5EF4-FFF2-40B4-BE49-F238E27FC236}">
                <a16:creationId xmlns:a16="http://schemas.microsoft.com/office/drawing/2014/main" id="{E19AAA74-D3C9-8C30-3F09-B97F16E64990}"/>
              </a:ext>
            </a:extLst>
          </p:cNvPr>
          <p:cNvSpPr>
            <a:spLocks noGrp="1"/>
          </p:cNvSpPr>
          <p:nvPr>
            <p:ph idx="4294967295"/>
          </p:nvPr>
        </p:nvSpPr>
        <p:spPr>
          <a:xfrm>
            <a:off x="628650" y="1370013"/>
            <a:ext cx="7886700" cy="3262312"/>
          </a:xfrm>
        </p:spPr>
        <p:txBody>
          <a:bodyPr>
            <a:normAutofit/>
          </a:bodyPr>
          <a:lstStyle/>
          <a:p>
            <a:pPr marL="0" indent="0">
              <a:buNone/>
            </a:pPr>
            <a:r>
              <a:rPr lang="en-US" b="1" dirty="0">
                <a:solidFill>
                  <a:schemeClr val="accent1"/>
                </a:solidFill>
              </a:rPr>
              <a:t>Step 3:</a:t>
            </a:r>
            <a:r>
              <a:rPr lang="en-US" dirty="0"/>
              <a:t> Pick a </a:t>
            </a:r>
            <a:r>
              <a:rPr lang="en-US" i="1" dirty="0"/>
              <a:t>test point</a:t>
            </a:r>
            <a:r>
              <a:rPr lang="en-US" dirty="0"/>
              <a:t>.</a:t>
            </a:r>
            <a:br>
              <a:rPr lang="en-US" dirty="0"/>
            </a:br>
            <a:r>
              <a:rPr lang="en-US" dirty="0"/>
              <a:t>This can be any point that is </a:t>
            </a:r>
            <a:r>
              <a:rPr lang="en-US" b="1" dirty="0"/>
              <a:t>not on</a:t>
            </a:r>
            <a:r>
              <a:rPr lang="en-US" dirty="0"/>
              <a:t> the line.</a:t>
            </a:r>
          </a:p>
          <a:p>
            <a:pPr marL="319088" indent="-319088"/>
            <a:r>
              <a:rPr lang="en-US" sz="2400" dirty="0">
                <a:latin typeface="Times New Roman" panose="02020603050405020304" pitchFamily="18" charset="0"/>
                <a:cs typeface="Times New Roman" panose="02020603050405020304" pitchFamily="18" charset="0"/>
              </a:rPr>
              <a:t>(0, 0) </a:t>
            </a:r>
            <a:r>
              <a:rPr lang="en-US" sz="2400" dirty="0"/>
              <a:t>is often the easiest point to pick.</a:t>
            </a:r>
          </a:p>
          <a:p>
            <a:pPr marL="319088" indent="-319088"/>
            <a:r>
              <a:rPr lang="en-US" sz="2400" dirty="0"/>
              <a:t>Substitute the values from the point into the inequality</a:t>
            </a:r>
            <a:br>
              <a:rPr lang="en-US" sz="2400" dirty="0"/>
            </a:br>
            <a:r>
              <a:rPr lang="en-US" sz="2400" dirty="0"/>
              <a:t>(for </a:t>
            </a:r>
            <a:r>
              <a:rPr lang="en-US" sz="2400" i="1" dirty="0">
                <a:latin typeface="Times New Roman" panose="02020603050405020304" pitchFamily="18" charset="0"/>
                <a:cs typeface="Times New Roman" panose="02020603050405020304" pitchFamily="18" charset="0"/>
              </a:rPr>
              <a:t>x</a:t>
            </a:r>
            <a:r>
              <a:rPr lang="en-US" sz="2400" dirty="0"/>
              <a:t> and </a:t>
            </a:r>
            <a:r>
              <a:rPr lang="en-US" sz="2400" i="1" dirty="0">
                <a:latin typeface="Times New Roman" panose="02020603050405020304" pitchFamily="18" charset="0"/>
                <a:cs typeface="Times New Roman" panose="02020603050405020304" pitchFamily="18" charset="0"/>
              </a:rPr>
              <a:t>y</a:t>
            </a:r>
            <a:r>
              <a:rPr lang="en-US" sz="2400" dirty="0"/>
              <a:t>) to see if it makes the inequality true or false.</a:t>
            </a:r>
          </a:p>
        </p:txBody>
      </p:sp>
      <p:graphicFrame>
        <p:nvGraphicFramePr>
          <p:cNvPr id="5" name="Object 4">
            <a:extLst>
              <a:ext uri="{FF2B5EF4-FFF2-40B4-BE49-F238E27FC236}">
                <a16:creationId xmlns:a16="http://schemas.microsoft.com/office/drawing/2014/main" id="{ACEDF6F9-7958-68F9-467F-3AE98BFFA506}"/>
              </a:ext>
            </a:extLst>
          </p:cNvPr>
          <p:cNvGraphicFramePr>
            <a:graphicFrameLocks noChangeAspect="1"/>
          </p:cNvGraphicFramePr>
          <p:nvPr>
            <p:extLst>
              <p:ext uri="{D42A27DB-BD31-4B8C-83A1-F6EECF244321}">
                <p14:modId xmlns:p14="http://schemas.microsoft.com/office/powerpoint/2010/main" val="4099493960"/>
              </p:ext>
            </p:extLst>
          </p:nvPr>
        </p:nvGraphicFramePr>
        <p:xfrm>
          <a:off x="3606800" y="3705225"/>
          <a:ext cx="1930400" cy="927100"/>
        </p:xfrm>
        <a:graphic>
          <a:graphicData uri="http://schemas.openxmlformats.org/presentationml/2006/ole">
            <mc:AlternateContent xmlns:mc="http://schemas.openxmlformats.org/markup-compatibility/2006">
              <mc:Choice xmlns:v="urn:schemas-microsoft-com:vml" Requires="v">
                <p:oleObj name="Equation" r:id="rId2" imgW="1930320" imgH="927000" progId="Equation.DSMT4">
                  <p:embed/>
                </p:oleObj>
              </mc:Choice>
              <mc:Fallback>
                <p:oleObj name="Equation" r:id="rId2" imgW="1930320" imgH="927000" progId="Equation.DSMT4">
                  <p:embed/>
                  <p:pic>
                    <p:nvPicPr>
                      <p:cNvPr id="0" name=""/>
                      <p:cNvPicPr/>
                      <p:nvPr/>
                    </p:nvPicPr>
                    <p:blipFill>
                      <a:blip r:embed="rId3"/>
                      <a:stretch>
                        <a:fillRect/>
                      </a:stretch>
                    </p:blipFill>
                    <p:spPr>
                      <a:xfrm>
                        <a:off x="3606800" y="3705225"/>
                        <a:ext cx="1930400" cy="927100"/>
                      </a:xfrm>
                      <a:prstGeom prst="rect">
                        <a:avLst/>
                      </a:prstGeom>
                    </p:spPr>
                  </p:pic>
                </p:oleObj>
              </mc:Fallback>
            </mc:AlternateContent>
          </a:graphicData>
        </a:graphic>
      </p:graphicFrame>
    </p:spTree>
    <p:extLst>
      <p:ext uri="{BB962C8B-B14F-4D97-AF65-F5344CB8AC3E}">
        <p14:creationId xmlns:p14="http://schemas.microsoft.com/office/powerpoint/2010/main" val="265719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4CDA4-C750-CACF-8F3F-2EC11C472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F1484-433C-29BF-4BC4-5C13F89AAC0B}"/>
              </a:ext>
            </a:extLst>
          </p:cNvPr>
          <p:cNvSpPr>
            <a:spLocks noGrp="1"/>
          </p:cNvSpPr>
          <p:nvPr>
            <p:ph type="title"/>
          </p:nvPr>
        </p:nvSpPr>
        <p:spPr/>
        <p:txBody>
          <a:bodyPr/>
          <a:lstStyle/>
          <a:p>
            <a:r>
              <a:rPr lang="en-US" dirty="0"/>
              <a:t>Graphing: Shading</a:t>
            </a:r>
          </a:p>
        </p:txBody>
      </p:sp>
      <p:sp>
        <p:nvSpPr>
          <p:cNvPr id="3" name="Content Placeholder 2">
            <a:extLst>
              <a:ext uri="{FF2B5EF4-FFF2-40B4-BE49-F238E27FC236}">
                <a16:creationId xmlns:a16="http://schemas.microsoft.com/office/drawing/2014/main" id="{78FC17B5-AA26-5D02-694C-06C9FE3573A6}"/>
              </a:ext>
            </a:extLst>
          </p:cNvPr>
          <p:cNvSpPr>
            <a:spLocks noGrp="1"/>
          </p:cNvSpPr>
          <p:nvPr>
            <p:ph idx="4294967295"/>
          </p:nvPr>
        </p:nvSpPr>
        <p:spPr>
          <a:xfrm>
            <a:off x="628650" y="1370013"/>
            <a:ext cx="7886700" cy="3262312"/>
          </a:xfrm>
        </p:spPr>
        <p:txBody>
          <a:bodyPr>
            <a:normAutofit/>
          </a:bodyPr>
          <a:lstStyle/>
          <a:p>
            <a:pPr marL="0" indent="0">
              <a:buNone/>
            </a:pPr>
            <a:r>
              <a:rPr lang="en-US" b="1" dirty="0">
                <a:solidFill>
                  <a:schemeClr val="accent1"/>
                </a:solidFill>
              </a:rPr>
              <a:t>Step 4:</a:t>
            </a:r>
            <a:r>
              <a:rPr lang="en-US" dirty="0"/>
              <a:t> Shade the graph to include or exclude the test point.</a:t>
            </a:r>
          </a:p>
          <a:p>
            <a:pPr marL="319088" indent="-319088"/>
            <a:r>
              <a:rPr lang="en-US" sz="2400" dirty="0"/>
              <a:t>If the inequality is </a:t>
            </a:r>
            <a:r>
              <a:rPr lang="en-US" sz="2400" b="1" dirty="0"/>
              <a:t>TRUE</a:t>
            </a:r>
            <a:r>
              <a:rPr lang="en-US" sz="2400" dirty="0"/>
              <a:t>, shade </a:t>
            </a:r>
            <a:r>
              <a:rPr lang="en-US" sz="2400" b="1" dirty="0"/>
              <a:t>toward</a:t>
            </a:r>
            <a:r>
              <a:rPr lang="en-US" sz="2400" dirty="0"/>
              <a:t> the test point.</a:t>
            </a:r>
          </a:p>
          <a:p>
            <a:pPr marL="319088" indent="-319088"/>
            <a:r>
              <a:rPr lang="en-US" sz="2400" dirty="0"/>
              <a:t>If the inequality is </a:t>
            </a:r>
            <a:r>
              <a:rPr lang="en-US" sz="2400" b="1" dirty="0"/>
              <a:t>FALSE</a:t>
            </a:r>
            <a:r>
              <a:rPr lang="en-US" sz="2400" dirty="0"/>
              <a:t>, shade </a:t>
            </a:r>
            <a:r>
              <a:rPr lang="en-US" sz="2400" b="1" dirty="0"/>
              <a:t>away from</a:t>
            </a:r>
            <a:r>
              <a:rPr lang="en-US" sz="2400" dirty="0"/>
              <a:t> the test point.</a:t>
            </a:r>
          </a:p>
          <a:p>
            <a:pPr marL="319088" indent="-319088"/>
            <a:endParaRPr lang="en-US" sz="2000" dirty="0"/>
          </a:p>
          <a:p>
            <a:pPr marL="0" indent="0" algn="ctr">
              <a:buNone/>
            </a:pPr>
            <a:r>
              <a:rPr lang="en-US" b="1" i="1" dirty="0"/>
              <a:t>Should we shade toward or away from the origin?</a:t>
            </a:r>
          </a:p>
        </p:txBody>
      </p:sp>
      <p:graphicFrame>
        <p:nvGraphicFramePr>
          <p:cNvPr id="5" name="Object 4">
            <a:extLst>
              <a:ext uri="{FF2B5EF4-FFF2-40B4-BE49-F238E27FC236}">
                <a16:creationId xmlns:a16="http://schemas.microsoft.com/office/drawing/2014/main" id="{4921E7C0-3D4B-D84B-E186-D9128D73475D}"/>
              </a:ext>
            </a:extLst>
          </p:cNvPr>
          <p:cNvGraphicFramePr>
            <a:graphicFrameLocks noChangeAspect="1"/>
          </p:cNvGraphicFramePr>
          <p:nvPr>
            <p:extLst>
              <p:ext uri="{D42A27DB-BD31-4B8C-83A1-F6EECF244321}">
                <p14:modId xmlns:p14="http://schemas.microsoft.com/office/powerpoint/2010/main" val="137556219"/>
              </p:ext>
            </p:extLst>
          </p:nvPr>
        </p:nvGraphicFramePr>
        <p:xfrm>
          <a:off x="3606800" y="3941762"/>
          <a:ext cx="1930400" cy="927100"/>
        </p:xfrm>
        <a:graphic>
          <a:graphicData uri="http://schemas.openxmlformats.org/presentationml/2006/ole">
            <mc:AlternateContent xmlns:mc="http://schemas.openxmlformats.org/markup-compatibility/2006">
              <mc:Choice xmlns:v="urn:schemas-microsoft-com:vml" Requires="v">
                <p:oleObj name="Equation" r:id="rId2" imgW="1930320" imgH="927000" progId="Equation.DSMT4">
                  <p:embed/>
                </p:oleObj>
              </mc:Choice>
              <mc:Fallback>
                <p:oleObj name="Equation" r:id="rId2" imgW="1930320" imgH="927000" progId="Equation.DSMT4">
                  <p:embed/>
                  <p:pic>
                    <p:nvPicPr>
                      <p:cNvPr id="0" name=""/>
                      <p:cNvPicPr/>
                      <p:nvPr/>
                    </p:nvPicPr>
                    <p:blipFill>
                      <a:blip r:embed="rId3"/>
                      <a:stretch>
                        <a:fillRect/>
                      </a:stretch>
                    </p:blipFill>
                    <p:spPr>
                      <a:xfrm>
                        <a:off x="3606800" y="3941762"/>
                        <a:ext cx="1930400" cy="927100"/>
                      </a:xfrm>
                      <a:prstGeom prst="rect">
                        <a:avLst/>
                      </a:prstGeom>
                    </p:spPr>
                  </p:pic>
                </p:oleObj>
              </mc:Fallback>
            </mc:AlternateContent>
          </a:graphicData>
        </a:graphic>
      </p:graphicFrame>
    </p:spTree>
    <p:extLst>
      <p:ext uri="{BB962C8B-B14F-4D97-AF65-F5344CB8AC3E}">
        <p14:creationId xmlns:p14="http://schemas.microsoft.com/office/powerpoint/2010/main" val="124751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C868-CF10-2579-68EB-2B819B276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81036-4611-C867-32DD-3E72A0066911}"/>
              </a:ext>
            </a:extLst>
          </p:cNvPr>
          <p:cNvSpPr>
            <a:spLocks noGrp="1"/>
          </p:cNvSpPr>
          <p:nvPr>
            <p:ph type="title"/>
          </p:nvPr>
        </p:nvSpPr>
        <p:spPr/>
        <p:txBody>
          <a:bodyPr/>
          <a:lstStyle/>
          <a:p>
            <a:r>
              <a:rPr lang="en-US" dirty="0"/>
              <a:t>Graphing: Shading</a:t>
            </a:r>
          </a:p>
        </p:txBody>
      </p:sp>
      <p:sp>
        <p:nvSpPr>
          <p:cNvPr id="3" name="Content Placeholder 2">
            <a:extLst>
              <a:ext uri="{FF2B5EF4-FFF2-40B4-BE49-F238E27FC236}">
                <a16:creationId xmlns:a16="http://schemas.microsoft.com/office/drawing/2014/main" id="{5002CD17-B654-D586-E707-A770696B27FD}"/>
              </a:ext>
            </a:extLst>
          </p:cNvPr>
          <p:cNvSpPr>
            <a:spLocks noGrp="1"/>
          </p:cNvSpPr>
          <p:nvPr>
            <p:ph idx="4294967295"/>
          </p:nvPr>
        </p:nvSpPr>
        <p:spPr>
          <a:xfrm>
            <a:off x="628650" y="1370013"/>
            <a:ext cx="7886700" cy="326231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319088" indent="-319088"/>
            <a:r>
              <a:rPr lang="en-US" dirty="0"/>
              <a:t>Since the test point makes the inequality </a:t>
            </a:r>
            <a:r>
              <a:rPr lang="en-US" b="1" dirty="0"/>
              <a:t>TRUE</a:t>
            </a:r>
            <a:r>
              <a:rPr lang="en-US" dirty="0"/>
              <a:t>, </a:t>
            </a:r>
            <a:br>
              <a:rPr lang="en-US" dirty="0"/>
            </a:br>
            <a:r>
              <a:rPr lang="en-US" dirty="0"/>
              <a:t>we shade </a:t>
            </a:r>
            <a:r>
              <a:rPr lang="en-US" b="1" dirty="0"/>
              <a:t>toward</a:t>
            </a:r>
            <a:r>
              <a:rPr lang="en-US" dirty="0"/>
              <a:t> the test point.</a:t>
            </a:r>
          </a:p>
        </p:txBody>
      </p:sp>
      <p:graphicFrame>
        <p:nvGraphicFramePr>
          <p:cNvPr id="5" name="Object 4">
            <a:extLst>
              <a:ext uri="{FF2B5EF4-FFF2-40B4-BE49-F238E27FC236}">
                <a16:creationId xmlns:a16="http://schemas.microsoft.com/office/drawing/2014/main" id="{42F8B27C-B2EC-826D-E209-3077FB8A5045}"/>
              </a:ext>
            </a:extLst>
          </p:cNvPr>
          <p:cNvGraphicFramePr>
            <a:graphicFrameLocks noChangeAspect="1"/>
          </p:cNvGraphicFramePr>
          <p:nvPr>
            <p:extLst>
              <p:ext uri="{D42A27DB-BD31-4B8C-83A1-F6EECF244321}">
                <p14:modId xmlns:p14="http://schemas.microsoft.com/office/powerpoint/2010/main" val="378531688"/>
              </p:ext>
            </p:extLst>
          </p:nvPr>
        </p:nvGraphicFramePr>
        <p:xfrm>
          <a:off x="1025525" y="1485900"/>
          <a:ext cx="1930400" cy="1917700"/>
        </p:xfrm>
        <a:graphic>
          <a:graphicData uri="http://schemas.openxmlformats.org/presentationml/2006/ole">
            <mc:AlternateContent xmlns:mc="http://schemas.openxmlformats.org/markup-compatibility/2006">
              <mc:Choice xmlns:v="urn:schemas-microsoft-com:vml" Requires="v">
                <p:oleObj name="Equation" r:id="rId2" imgW="1930320" imgH="1917360" progId="Equation.DSMT4">
                  <p:embed/>
                </p:oleObj>
              </mc:Choice>
              <mc:Fallback>
                <p:oleObj name="Equation" r:id="rId2" imgW="1930320" imgH="1917360" progId="Equation.DSMT4">
                  <p:embed/>
                  <p:pic>
                    <p:nvPicPr>
                      <p:cNvPr id="5" name="Object 4">
                        <a:extLst>
                          <a:ext uri="{FF2B5EF4-FFF2-40B4-BE49-F238E27FC236}">
                            <a16:creationId xmlns:a16="http://schemas.microsoft.com/office/drawing/2014/main" id="{4921E7C0-3D4B-D84B-E186-D9128D73475D}"/>
                          </a:ext>
                        </a:extLst>
                      </p:cNvPr>
                      <p:cNvPicPr/>
                      <p:nvPr/>
                    </p:nvPicPr>
                    <p:blipFill>
                      <a:blip r:embed="rId3"/>
                      <a:stretch>
                        <a:fillRect/>
                      </a:stretch>
                    </p:blipFill>
                    <p:spPr>
                      <a:xfrm>
                        <a:off x="1025525" y="1485900"/>
                        <a:ext cx="1930400" cy="1917700"/>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569386C7-28CE-0BCE-B804-052C99D247C2}"/>
              </a:ext>
            </a:extLst>
          </p:cNvPr>
          <p:cNvGrpSpPr/>
          <p:nvPr/>
        </p:nvGrpSpPr>
        <p:grpSpPr>
          <a:xfrm>
            <a:off x="5109218" y="937916"/>
            <a:ext cx="3406132" cy="2782848"/>
            <a:chOff x="5109218" y="937916"/>
            <a:chExt cx="3406132" cy="2782848"/>
          </a:xfrm>
        </p:grpSpPr>
        <p:pic>
          <p:nvPicPr>
            <p:cNvPr id="4" name="Picture 3">
              <a:extLst>
                <a:ext uri="{FF2B5EF4-FFF2-40B4-BE49-F238E27FC236}">
                  <a16:creationId xmlns:a16="http://schemas.microsoft.com/office/drawing/2014/main" id="{8DAA929C-9FAA-9C5D-DFCF-0BBB76FDDAF3}"/>
                </a:ext>
              </a:extLst>
            </p:cNvPr>
            <p:cNvPicPr>
              <a:picLocks noChangeAspect="1"/>
            </p:cNvPicPr>
            <p:nvPr/>
          </p:nvPicPr>
          <p:blipFill>
            <a:blip r:embed="rId4"/>
            <a:stretch>
              <a:fillRect/>
            </a:stretch>
          </p:blipFill>
          <p:spPr>
            <a:xfrm>
              <a:off x="5109218" y="937916"/>
              <a:ext cx="2743200" cy="2782848"/>
            </a:xfrm>
            <a:prstGeom prst="rect">
              <a:avLst/>
            </a:prstGeom>
          </p:spPr>
        </p:pic>
        <p:grpSp>
          <p:nvGrpSpPr>
            <p:cNvPr id="13" name="Group 12">
              <a:extLst>
                <a:ext uri="{FF2B5EF4-FFF2-40B4-BE49-F238E27FC236}">
                  <a16:creationId xmlns:a16="http://schemas.microsoft.com/office/drawing/2014/main" id="{8A2ACB9A-4C0D-08BB-24AB-2ED87BC342D9}"/>
                </a:ext>
              </a:extLst>
            </p:cNvPr>
            <p:cNvGrpSpPr/>
            <p:nvPr/>
          </p:nvGrpSpPr>
          <p:grpSpPr>
            <a:xfrm>
              <a:off x="6414143" y="1268413"/>
              <a:ext cx="2101207" cy="1106647"/>
              <a:chOff x="6414143" y="1268413"/>
              <a:chExt cx="2101207" cy="1106647"/>
            </a:xfrm>
          </p:grpSpPr>
          <p:sp>
            <p:nvSpPr>
              <p:cNvPr id="6" name="Oval 5">
                <a:extLst>
                  <a:ext uri="{FF2B5EF4-FFF2-40B4-BE49-F238E27FC236}">
                    <a16:creationId xmlns:a16="http://schemas.microsoft.com/office/drawing/2014/main" id="{E6A1CCF3-2936-9E83-FE36-566B1CE578FB}"/>
                  </a:ext>
                </a:extLst>
              </p:cNvPr>
              <p:cNvSpPr/>
              <p:nvPr/>
            </p:nvSpPr>
            <p:spPr>
              <a:xfrm>
                <a:off x="6414143" y="2283620"/>
                <a:ext cx="91440" cy="91440"/>
              </a:xfrm>
              <a:prstGeom prst="ellipse">
                <a:avLst/>
              </a:prstGeom>
              <a:ln>
                <a:solidFill>
                  <a:schemeClr val="accent3">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12D9ED8-7D16-CA26-1BCD-1BAC58E4FD51}"/>
                  </a:ext>
                </a:extLst>
              </p:cNvPr>
              <p:cNvCxnSpPr>
                <a:cxnSpLocks/>
              </p:cNvCxnSpPr>
              <p:nvPr/>
            </p:nvCxnSpPr>
            <p:spPr>
              <a:xfrm flipH="1">
                <a:off x="6551303" y="1539240"/>
                <a:ext cx="687705" cy="699135"/>
              </a:xfrm>
              <a:prstGeom prst="straightConnector1">
                <a:avLst/>
              </a:prstGeom>
              <a:ln>
                <a:solidFill>
                  <a:schemeClr val="accent3">
                    <a:lumMod val="75000"/>
                  </a:schemeClr>
                </a:solidFill>
                <a:tailEnd type="triangle"/>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cxnSp>
          <p:sp>
            <p:nvSpPr>
              <p:cNvPr id="7" name="Rectangle: Rounded Corners 6">
                <a:extLst>
                  <a:ext uri="{FF2B5EF4-FFF2-40B4-BE49-F238E27FC236}">
                    <a16:creationId xmlns:a16="http://schemas.microsoft.com/office/drawing/2014/main" id="{F28EB897-42AC-DAFD-E6F0-BE26B8F55FE5}"/>
                  </a:ext>
                </a:extLst>
              </p:cNvPr>
              <p:cNvSpPr/>
              <p:nvPr/>
            </p:nvSpPr>
            <p:spPr>
              <a:xfrm>
                <a:off x="7124700" y="1268413"/>
                <a:ext cx="1390650" cy="387181"/>
              </a:xfrm>
              <a:prstGeom prst="roundRect">
                <a:avLst/>
              </a:prstGeom>
              <a:ln>
                <a:solidFill>
                  <a:schemeClr val="accent3">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test point</a:t>
                </a:r>
              </a:p>
            </p:txBody>
          </p:sp>
        </p:grpSp>
      </p:grpSp>
    </p:spTree>
    <p:extLst>
      <p:ext uri="{BB962C8B-B14F-4D97-AF65-F5344CB8AC3E}">
        <p14:creationId xmlns:p14="http://schemas.microsoft.com/office/powerpoint/2010/main" val="398107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1DA9-4CAC-45A4-A1D8-C8DEEA9C3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89199-7346-4D0B-5C12-AE08A3CEA999}"/>
              </a:ext>
            </a:extLst>
          </p:cNvPr>
          <p:cNvSpPr>
            <a:spLocks noGrp="1"/>
          </p:cNvSpPr>
          <p:nvPr>
            <p:ph type="title"/>
          </p:nvPr>
        </p:nvSpPr>
        <p:spPr/>
        <p:txBody>
          <a:bodyPr/>
          <a:lstStyle/>
          <a:p>
            <a:r>
              <a:rPr lang="en-US" dirty="0"/>
              <a:t>Graphing: Shading</a:t>
            </a:r>
          </a:p>
        </p:txBody>
      </p:sp>
      <p:sp>
        <p:nvSpPr>
          <p:cNvPr id="3" name="Content Placeholder 2">
            <a:extLst>
              <a:ext uri="{FF2B5EF4-FFF2-40B4-BE49-F238E27FC236}">
                <a16:creationId xmlns:a16="http://schemas.microsoft.com/office/drawing/2014/main" id="{1F655591-3DDE-C442-A68C-258715170CD0}"/>
              </a:ext>
            </a:extLst>
          </p:cNvPr>
          <p:cNvSpPr>
            <a:spLocks noGrp="1"/>
          </p:cNvSpPr>
          <p:nvPr>
            <p:ph idx="4294967295"/>
          </p:nvPr>
        </p:nvSpPr>
        <p:spPr>
          <a:xfrm>
            <a:off x="628650" y="1370013"/>
            <a:ext cx="7886700" cy="3262312"/>
          </a:xfrm>
        </p:spPr>
        <p:txBody>
          <a:bodyPr/>
          <a:lstStyle/>
          <a:p>
            <a:pPr marL="319088" indent="-319088"/>
            <a:r>
              <a:rPr lang="en-US" dirty="0"/>
              <a:t>What if you choose a test point</a:t>
            </a:r>
            <a:br>
              <a:rPr lang="en-US" dirty="0"/>
            </a:br>
            <a:r>
              <a:rPr lang="en-US" dirty="0"/>
              <a:t>other than the origin?</a:t>
            </a:r>
          </a:p>
          <a:p>
            <a:pPr marL="319088" indent="-319088"/>
            <a:r>
              <a:rPr lang="en-US" dirty="0"/>
              <a:t>Try the point </a:t>
            </a:r>
            <a:r>
              <a:rPr lang="en-US" dirty="0">
                <a:latin typeface="Times New Roman" panose="02020603050405020304" pitchFamily="18" charset="0"/>
                <a:cs typeface="Times New Roman" panose="02020603050405020304" pitchFamily="18" charset="0"/>
              </a:rPr>
              <a:t>(–2, 1)</a:t>
            </a:r>
            <a:r>
              <a:rPr lang="en-US" dirty="0"/>
              <a:t>.</a:t>
            </a:r>
          </a:p>
        </p:txBody>
      </p:sp>
      <p:grpSp>
        <p:nvGrpSpPr>
          <p:cNvPr id="12" name="Group 11">
            <a:extLst>
              <a:ext uri="{FF2B5EF4-FFF2-40B4-BE49-F238E27FC236}">
                <a16:creationId xmlns:a16="http://schemas.microsoft.com/office/drawing/2014/main" id="{D9F158F6-EE6E-8271-CC10-0244CD4130EB}"/>
              </a:ext>
            </a:extLst>
          </p:cNvPr>
          <p:cNvGrpSpPr/>
          <p:nvPr/>
        </p:nvGrpSpPr>
        <p:grpSpPr>
          <a:xfrm>
            <a:off x="4767128" y="1467305"/>
            <a:ext cx="3406132" cy="2782848"/>
            <a:chOff x="4446286" y="937916"/>
            <a:chExt cx="3406132" cy="2782848"/>
          </a:xfrm>
        </p:grpSpPr>
        <p:pic>
          <p:nvPicPr>
            <p:cNvPr id="4" name="Picture 3">
              <a:extLst>
                <a:ext uri="{FF2B5EF4-FFF2-40B4-BE49-F238E27FC236}">
                  <a16:creationId xmlns:a16="http://schemas.microsoft.com/office/drawing/2014/main" id="{7E99F285-E88E-DDEB-1111-E188C9B97A9D}"/>
                </a:ext>
              </a:extLst>
            </p:cNvPr>
            <p:cNvPicPr>
              <a:picLocks noChangeAspect="1"/>
            </p:cNvPicPr>
            <p:nvPr/>
          </p:nvPicPr>
          <p:blipFill>
            <a:blip r:embed="rId2"/>
            <a:stretch>
              <a:fillRect/>
            </a:stretch>
          </p:blipFill>
          <p:spPr>
            <a:xfrm>
              <a:off x="5109218" y="937916"/>
              <a:ext cx="2743200" cy="2782848"/>
            </a:xfrm>
            <a:prstGeom prst="rect">
              <a:avLst/>
            </a:prstGeom>
          </p:spPr>
        </p:pic>
        <p:grpSp>
          <p:nvGrpSpPr>
            <p:cNvPr id="11" name="Group 10">
              <a:extLst>
                <a:ext uri="{FF2B5EF4-FFF2-40B4-BE49-F238E27FC236}">
                  <a16:creationId xmlns:a16="http://schemas.microsoft.com/office/drawing/2014/main" id="{E746222D-F807-7484-6788-5E5E1F8449C5}"/>
                </a:ext>
              </a:extLst>
            </p:cNvPr>
            <p:cNvGrpSpPr/>
            <p:nvPr/>
          </p:nvGrpSpPr>
          <p:grpSpPr>
            <a:xfrm>
              <a:off x="4446286" y="1268413"/>
              <a:ext cx="1583047" cy="866640"/>
              <a:chOff x="4446286" y="1268413"/>
              <a:chExt cx="1583047" cy="866640"/>
            </a:xfrm>
          </p:grpSpPr>
          <p:sp>
            <p:nvSpPr>
              <p:cNvPr id="6" name="Oval 5">
                <a:extLst>
                  <a:ext uri="{FF2B5EF4-FFF2-40B4-BE49-F238E27FC236}">
                    <a16:creationId xmlns:a16="http://schemas.microsoft.com/office/drawing/2014/main" id="{3FF63877-3B31-C369-E603-89773B6E2C9B}"/>
                  </a:ext>
                </a:extLst>
              </p:cNvPr>
              <p:cNvSpPr/>
              <p:nvPr/>
            </p:nvSpPr>
            <p:spPr>
              <a:xfrm>
                <a:off x="5937893" y="2043613"/>
                <a:ext cx="91440" cy="91440"/>
              </a:xfrm>
              <a:prstGeom prst="ellipse">
                <a:avLst/>
              </a:prstGeom>
              <a:ln>
                <a:solidFill>
                  <a:schemeClr val="accent3">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266AD9F-04CC-5D16-C116-93E8F22A0F3D}"/>
                  </a:ext>
                </a:extLst>
              </p:cNvPr>
              <p:cNvCxnSpPr>
                <a:cxnSpLocks/>
              </p:cNvCxnSpPr>
              <p:nvPr/>
            </p:nvCxnSpPr>
            <p:spPr>
              <a:xfrm>
                <a:off x="5587253" y="1655594"/>
                <a:ext cx="318247" cy="344656"/>
              </a:xfrm>
              <a:prstGeom prst="straightConnector1">
                <a:avLst/>
              </a:prstGeom>
              <a:ln>
                <a:solidFill>
                  <a:schemeClr val="accent3">
                    <a:lumMod val="75000"/>
                  </a:schemeClr>
                </a:solidFill>
                <a:tailEnd type="triangle"/>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cxnSp>
          <p:sp>
            <p:nvSpPr>
              <p:cNvPr id="7" name="Rectangle: Rounded Corners 6">
                <a:extLst>
                  <a:ext uri="{FF2B5EF4-FFF2-40B4-BE49-F238E27FC236}">
                    <a16:creationId xmlns:a16="http://schemas.microsoft.com/office/drawing/2014/main" id="{21C86D99-3B89-1335-8897-3D37FC5A51BD}"/>
                  </a:ext>
                </a:extLst>
              </p:cNvPr>
              <p:cNvSpPr/>
              <p:nvPr/>
            </p:nvSpPr>
            <p:spPr>
              <a:xfrm>
                <a:off x="4446286" y="1268413"/>
                <a:ext cx="1390650" cy="387181"/>
              </a:xfrm>
              <a:prstGeom prst="roundRect">
                <a:avLst/>
              </a:prstGeom>
              <a:ln>
                <a:solidFill>
                  <a:schemeClr val="accent3">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test point</a:t>
                </a:r>
              </a:p>
            </p:txBody>
          </p:sp>
        </p:grpSp>
      </p:grpSp>
    </p:spTree>
    <p:extLst>
      <p:ext uri="{BB962C8B-B14F-4D97-AF65-F5344CB8AC3E}">
        <p14:creationId xmlns:p14="http://schemas.microsoft.com/office/powerpoint/2010/main" val="44038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0D97-5FF9-BAF2-6378-585EEACD6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AD59A-B48E-9485-F9BA-45B5D35745F5}"/>
              </a:ext>
            </a:extLst>
          </p:cNvPr>
          <p:cNvSpPr>
            <a:spLocks noGrp="1"/>
          </p:cNvSpPr>
          <p:nvPr>
            <p:ph type="title"/>
          </p:nvPr>
        </p:nvSpPr>
        <p:spPr/>
        <p:txBody>
          <a:bodyPr/>
          <a:lstStyle/>
          <a:p>
            <a:r>
              <a:rPr lang="en-US" dirty="0"/>
              <a:t>Graphing Linear Inequalities: Example 1</a:t>
            </a:r>
          </a:p>
        </p:txBody>
      </p:sp>
      <p:sp>
        <p:nvSpPr>
          <p:cNvPr id="3" name="Content Placeholder 2">
            <a:extLst>
              <a:ext uri="{FF2B5EF4-FFF2-40B4-BE49-F238E27FC236}">
                <a16:creationId xmlns:a16="http://schemas.microsoft.com/office/drawing/2014/main" id="{02E52B2D-F89D-AF99-D600-81B7F8500A81}"/>
              </a:ext>
            </a:extLst>
          </p:cNvPr>
          <p:cNvSpPr>
            <a:spLocks noGrp="1"/>
          </p:cNvSpPr>
          <p:nvPr>
            <p:ph idx="4294967295"/>
          </p:nvPr>
        </p:nvSpPr>
        <p:spPr>
          <a:xfrm>
            <a:off x="628650" y="1370013"/>
            <a:ext cx="4052860" cy="3262312"/>
          </a:xfrm>
        </p:spPr>
        <p:txBody>
          <a:bodyPr>
            <a:normAutofit/>
          </a:bodyPr>
          <a:lstStyle/>
          <a:p>
            <a:pPr marL="0" indent="0">
              <a:buNone/>
            </a:pPr>
            <a:r>
              <a:rPr lang="en-US" b="1" dirty="0">
                <a:solidFill>
                  <a:schemeClr val="accent1"/>
                </a:solidFill>
              </a:rPr>
              <a:t>Graph:</a:t>
            </a:r>
            <a:r>
              <a:rPr lang="en-US" dirty="0"/>
              <a:t> </a:t>
            </a:r>
            <a:r>
              <a:rPr lang="en-US" dirty="0">
                <a:latin typeface="Times New Roman" panose="02020603050405020304" pitchFamily="18" charset="0"/>
                <a:cs typeface="Times New Roman" panose="02020603050405020304" pitchFamily="18" charset="0"/>
              </a:rPr>
              <a:t>2y &lt; 3x – 2</a:t>
            </a:r>
            <a:endParaRPr lang="en-US" dirty="0"/>
          </a:p>
          <a:p>
            <a:pPr marL="319088" indent="-319088"/>
            <a:endParaRPr lang="en-US" dirty="0"/>
          </a:p>
          <a:p>
            <a:pPr marL="319088" indent="-319088"/>
            <a:r>
              <a:rPr lang="en-US" dirty="0"/>
              <a:t>Will this be a solid or dashed line?</a:t>
            </a:r>
          </a:p>
          <a:p>
            <a:pPr marL="319088" indent="-319088"/>
            <a:r>
              <a:rPr lang="en-US" dirty="0"/>
              <a:t>What test point will you use?</a:t>
            </a:r>
          </a:p>
        </p:txBody>
      </p:sp>
      <p:pic>
        <p:nvPicPr>
          <p:cNvPr id="4" name="Picture 3">
            <a:extLst>
              <a:ext uri="{FF2B5EF4-FFF2-40B4-BE49-F238E27FC236}">
                <a16:creationId xmlns:a16="http://schemas.microsoft.com/office/drawing/2014/main" id="{04C053CC-AD2B-0503-C719-14C2FAA72E4A}"/>
              </a:ext>
            </a:extLst>
          </p:cNvPr>
          <p:cNvPicPr>
            <a:picLocks noChangeAspect="1"/>
          </p:cNvPicPr>
          <p:nvPr/>
        </p:nvPicPr>
        <p:blipFill>
          <a:blip r:embed="rId2"/>
          <a:stretch>
            <a:fillRect/>
          </a:stretch>
        </p:blipFill>
        <p:spPr>
          <a:xfrm>
            <a:off x="4775639" y="1191215"/>
            <a:ext cx="3410469" cy="3441110"/>
          </a:xfrm>
          <a:prstGeom prst="rect">
            <a:avLst/>
          </a:prstGeom>
        </p:spPr>
      </p:pic>
    </p:spTree>
    <p:extLst>
      <p:ext uri="{BB962C8B-B14F-4D97-AF65-F5344CB8AC3E}">
        <p14:creationId xmlns:p14="http://schemas.microsoft.com/office/powerpoint/2010/main" val="191631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5C60-344D-C3CA-0DE9-ACA6CA83D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521EE-A797-E367-E927-7F03103F419B}"/>
              </a:ext>
            </a:extLst>
          </p:cNvPr>
          <p:cNvSpPr>
            <a:spLocks noGrp="1"/>
          </p:cNvSpPr>
          <p:nvPr>
            <p:ph type="title"/>
          </p:nvPr>
        </p:nvSpPr>
        <p:spPr/>
        <p:txBody>
          <a:bodyPr/>
          <a:lstStyle/>
          <a:p>
            <a:r>
              <a:rPr lang="en-US" dirty="0"/>
              <a:t>Graphing Linear Inequalities: Example 2</a:t>
            </a:r>
          </a:p>
        </p:txBody>
      </p:sp>
      <p:sp>
        <p:nvSpPr>
          <p:cNvPr id="3" name="Content Placeholder 2">
            <a:extLst>
              <a:ext uri="{FF2B5EF4-FFF2-40B4-BE49-F238E27FC236}">
                <a16:creationId xmlns:a16="http://schemas.microsoft.com/office/drawing/2014/main" id="{FC1D6B46-2F70-F571-7973-71B06FFFF177}"/>
              </a:ext>
            </a:extLst>
          </p:cNvPr>
          <p:cNvSpPr>
            <a:spLocks noGrp="1"/>
          </p:cNvSpPr>
          <p:nvPr>
            <p:ph idx="4294967295"/>
          </p:nvPr>
        </p:nvSpPr>
        <p:spPr>
          <a:xfrm>
            <a:off x="628650" y="1370013"/>
            <a:ext cx="4052860" cy="3262312"/>
          </a:xfrm>
        </p:spPr>
        <p:txBody>
          <a:bodyPr>
            <a:normAutofit/>
          </a:bodyPr>
          <a:lstStyle/>
          <a:p>
            <a:pPr marL="0" indent="0">
              <a:buNone/>
            </a:pPr>
            <a:r>
              <a:rPr lang="en-US" b="1" dirty="0">
                <a:solidFill>
                  <a:schemeClr val="accent1"/>
                </a:solidFill>
              </a:rPr>
              <a:t>Graph:</a:t>
            </a:r>
            <a:r>
              <a:rPr lang="en-US" dirty="0"/>
              <a:t> </a:t>
            </a:r>
            <a:r>
              <a:rPr lang="en-US" dirty="0">
                <a:latin typeface="Times New Roman" panose="02020603050405020304" pitchFamily="18" charset="0"/>
                <a:cs typeface="Times New Roman" panose="02020603050405020304" pitchFamily="18" charset="0"/>
              </a:rPr>
              <a:t>2y – 4x ≥ 6</a:t>
            </a:r>
            <a:endParaRPr lang="en-US" dirty="0"/>
          </a:p>
        </p:txBody>
      </p:sp>
      <p:pic>
        <p:nvPicPr>
          <p:cNvPr id="4" name="Picture 3">
            <a:extLst>
              <a:ext uri="{FF2B5EF4-FFF2-40B4-BE49-F238E27FC236}">
                <a16:creationId xmlns:a16="http://schemas.microsoft.com/office/drawing/2014/main" id="{25853F82-CD7C-D32B-FDD6-7A4530E24677}"/>
              </a:ext>
            </a:extLst>
          </p:cNvPr>
          <p:cNvPicPr>
            <a:picLocks noChangeAspect="1"/>
          </p:cNvPicPr>
          <p:nvPr/>
        </p:nvPicPr>
        <p:blipFill>
          <a:blip r:embed="rId2"/>
          <a:stretch>
            <a:fillRect/>
          </a:stretch>
        </p:blipFill>
        <p:spPr>
          <a:xfrm>
            <a:off x="4775639" y="1191215"/>
            <a:ext cx="3410469" cy="3441110"/>
          </a:xfrm>
          <a:prstGeom prst="rect">
            <a:avLst/>
          </a:prstGeom>
        </p:spPr>
      </p:pic>
    </p:spTree>
    <p:extLst>
      <p:ext uri="{BB962C8B-B14F-4D97-AF65-F5344CB8AC3E}">
        <p14:creationId xmlns:p14="http://schemas.microsoft.com/office/powerpoint/2010/main" val="3726358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601C3-641A-E463-F207-B56A48091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BF9B0-6952-A1D1-1DB9-11F8D6B6DF54}"/>
              </a:ext>
            </a:extLst>
          </p:cNvPr>
          <p:cNvSpPr>
            <a:spLocks noGrp="1"/>
          </p:cNvSpPr>
          <p:nvPr>
            <p:ph type="title"/>
          </p:nvPr>
        </p:nvSpPr>
        <p:spPr/>
        <p:txBody>
          <a:bodyPr/>
          <a:lstStyle/>
          <a:p>
            <a:r>
              <a:rPr lang="en-US" dirty="0"/>
              <a:t>Reflection: Movie Snacks</a:t>
            </a:r>
          </a:p>
        </p:txBody>
      </p:sp>
      <p:sp>
        <p:nvSpPr>
          <p:cNvPr id="3" name="Content Placeholder 2">
            <a:extLst>
              <a:ext uri="{FF2B5EF4-FFF2-40B4-BE49-F238E27FC236}">
                <a16:creationId xmlns:a16="http://schemas.microsoft.com/office/drawing/2014/main" id="{6F45F2BE-B036-7664-1B05-38AB418017EB}"/>
              </a:ext>
            </a:extLst>
          </p:cNvPr>
          <p:cNvSpPr>
            <a:spLocks noGrp="1"/>
          </p:cNvSpPr>
          <p:nvPr>
            <p:ph idx="4294967295"/>
          </p:nvPr>
        </p:nvSpPr>
        <p:spPr>
          <a:xfrm>
            <a:off x="628650" y="1370013"/>
            <a:ext cx="7886700" cy="3262312"/>
          </a:xfrm>
        </p:spPr>
        <p:txBody>
          <a:bodyPr>
            <a:normAutofit/>
          </a:bodyPr>
          <a:lstStyle/>
          <a:p>
            <a:pPr marL="0" indent="0">
              <a:buNone/>
            </a:pPr>
            <a:r>
              <a:rPr lang="en-US" dirty="0"/>
              <a:t>Review Scenario 2 on the Movie Snacks handout.</a:t>
            </a:r>
          </a:p>
          <a:p>
            <a:pPr marL="319088" indent="-319088"/>
            <a:r>
              <a:rPr lang="en-US" dirty="0"/>
              <a:t>Where are all the points located on the graph you created?</a:t>
            </a:r>
          </a:p>
          <a:p>
            <a:pPr marL="319088" indent="-319088"/>
            <a:r>
              <a:rPr lang="en-US" dirty="0"/>
              <a:t>Could you shade a region that would contain all your points?</a:t>
            </a:r>
          </a:p>
        </p:txBody>
      </p:sp>
      <p:pic>
        <p:nvPicPr>
          <p:cNvPr id="4" name="Picture 3" descr="A close-up of a box of popcorn&#10;&#10;AI-generated content may be incorrect.">
            <a:extLst>
              <a:ext uri="{FF2B5EF4-FFF2-40B4-BE49-F238E27FC236}">
                <a16:creationId xmlns:a16="http://schemas.microsoft.com/office/drawing/2014/main" id="{A879B1D1-E035-3DB5-B55D-2C23BACAF8C2}"/>
              </a:ext>
            </a:extLst>
          </p:cNvPr>
          <p:cNvPicPr>
            <a:picLocks noChangeAspect="1"/>
          </p:cNvPicPr>
          <p:nvPr/>
        </p:nvPicPr>
        <p:blipFill>
          <a:blip r:embed="rId3"/>
          <a:stretch>
            <a:fillRect/>
          </a:stretch>
        </p:blipFill>
        <p:spPr>
          <a:xfrm>
            <a:off x="7888932" y="274638"/>
            <a:ext cx="717186" cy="1254095"/>
          </a:xfrm>
          <a:prstGeom prst="rect">
            <a:avLst/>
          </a:prstGeom>
        </p:spPr>
      </p:pic>
    </p:spTree>
    <p:extLst>
      <p:ext uri="{BB962C8B-B14F-4D97-AF65-F5344CB8AC3E}">
        <p14:creationId xmlns:p14="http://schemas.microsoft.com/office/powerpoint/2010/main" val="191905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D6933-3DBC-B95A-2075-6E4CD018F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6D3C4-E3DB-E2BF-8CD7-F6A2EF2BB4EF}"/>
              </a:ext>
            </a:extLst>
          </p:cNvPr>
          <p:cNvSpPr>
            <a:spLocks noGrp="1"/>
          </p:cNvSpPr>
          <p:nvPr>
            <p:ph type="title"/>
          </p:nvPr>
        </p:nvSpPr>
        <p:spPr/>
        <p:txBody>
          <a:bodyPr/>
          <a:lstStyle/>
          <a:p>
            <a:r>
              <a:rPr lang="en-US" dirty="0"/>
              <a:t>Reflection: Movie Snacks</a:t>
            </a:r>
          </a:p>
        </p:txBody>
      </p:sp>
      <p:sp>
        <p:nvSpPr>
          <p:cNvPr id="3" name="Content Placeholder 2">
            <a:extLst>
              <a:ext uri="{FF2B5EF4-FFF2-40B4-BE49-F238E27FC236}">
                <a16:creationId xmlns:a16="http://schemas.microsoft.com/office/drawing/2014/main" id="{13E83E90-1713-5478-0EE4-CA23E32AC6D8}"/>
              </a:ext>
            </a:extLst>
          </p:cNvPr>
          <p:cNvSpPr>
            <a:spLocks noGrp="1"/>
          </p:cNvSpPr>
          <p:nvPr>
            <p:ph idx="4294967295"/>
          </p:nvPr>
        </p:nvSpPr>
        <p:spPr>
          <a:xfrm>
            <a:off x="628650" y="1370013"/>
            <a:ext cx="4052860" cy="3262312"/>
          </a:xfrm>
        </p:spPr>
        <p:txBody>
          <a:bodyPr>
            <a:normAutofit/>
          </a:bodyPr>
          <a:lstStyle/>
          <a:p>
            <a:pPr marL="0" indent="0">
              <a:buNone/>
            </a:pPr>
            <a:r>
              <a:rPr lang="en-US" b="1" dirty="0">
                <a:solidFill>
                  <a:schemeClr val="accent1"/>
                </a:solidFill>
              </a:rPr>
              <a:t>Graph:</a:t>
            </a:r>
            <a:r>
              <a:rPr lang="en-US" dirty="0"/>
              <a:t> </a:t>
            </a:r>
            <a:r>
              <a:rPr lang="en-US" dirty="0">
                <a:latin typeface="Times New Roman" panose="02020603050405020304" pitchFamily="18" charset="0"/>
                <a:cs typeface="Times New Roman" panose="02020603050405020304" pitchFamily="18" charset="0"/>
              </a:rPr>
              <a:t>5</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+ 6</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30</a:t>
            </a:r>
            <a:endParaRPr lang="en-US" dirty="0"/>
          </a:p>
          <a:p>
            <a:pPr marL="319088" indent="-319088"/>
            <a:endParaRPr lang="en-US" dirty="0"/>
          </a:p>
          <a:p>
            <a:pPr marL="319088" indent="-319088"/>
            <a:endParaRPr lang="en-US" dirty="0"/>
          </a:p>
          <a:p>
            <a:pPr marL="319088" indent="-319088"/>
            <a:r>
              <a:rPr lang="en-US" dirty="0"/>
              <a:t>Does the graph look familiar to you?</a:t>
            </a:r>
          </a:p>
          <a:p>
            <a:pPr marL="319088" indent="-319088"/>
            <a:r>
              <a:rPr lang="en-US" dirty="0"/>
              <a:t>Why or why not?</a:t>
            </a:r>
          </a:p>
        </p:txBody>
      </p:sp>
      <p:pic>
        <p:nvPicPr>
          <p:cNvPr id="5" name="Picture 4">
            <a:extLst>
              <a:ext uri="{FF2B5EF4-FFF2-40B4-BE49-F238E27FC236}">
                <a16:creationId xmlns:a16="http://schemas.microsoft.com/office/drawing/2014/main" id="{DD7FD439-0643-115C-EB17-7D0FAA03200C}"/>
              </a:ext>
            </a:extLst>
          </p:cNvPr>
          <p:cNvPicPr>
            <a:picLocks noChangeAspect="1"/>
          </p:cNvPicPr>
          <p:nvPr/>
        </p:nvPicPr>
        <p:blipFill>
          <a:blip r:embed="rId2"/>
          <a:stretch>
            <a:fillRect/>
          </a:stretch>
        </p:blipFill>
        <p:spPr>
          <a:xfrm>
            <a:off x="4572000" y="1268413"/>
            <a:ext cx="3321369" cy="3363912"/>
          </a:xfrm>
          <a:prstGeom prst="rect">
            <a:avLst/>
          </a:prstGeom>
        </p:spPr>
      </p:pic>
    </p:spTree>
    <p:extLst>
      <p:ext uri="{BB962C8B-B14F-4D97-AF65-F5344CB8AC3E}">
        <p14:creationId xmlns:p14="http://schemas.microsoft.com/office/powerpoint/2010/main" val="292739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0CF8E-A812-B725-3E6E-9D803FF0C62E}"/>
              </a:ext>
            </a:extLst>
          </p:cNvPr>
          <p:cNvSpPr>
            <a:spLocks noGrp="1"/>
          </p:cNvSpPr>
          <p:nvPr>
            <p:ph type="title"/>
          </p:nvPr>
        </p:nvSpPr>
        <p:spPr/>
        <p:txBody>
          <a:bodyPr/>
          <a:lstStyle/>
          <a:p>
            <a:r>
              <a:rPr lang="en-US" dirty="0"/>
              <a:t>Popcorn &gt; </a:t>
            </a:r>
            <a:r>
              <a:rPr lang="en-US" dirty="0" err="1"/>
              <a:t>Raisinets</a:t>
            </a:r>
            <a:endParaRPr lang="en-US" dirty="0"/>
          </a:p>
        </p:txBody>
      </p:sp>
      <p:sp>
        <p:nvSpPr>
          <p:cNvPr id="5" name="Text Placeholder 4">
            <a:extLst>
              <a:ext uri="{FF2B5EF4-FFF2-40B4-BE49-F238E27FC236}">
                <a16:creationId xmlns:a16="http://schemas.microsoft.com/office/drawing/2014/main" id="{067C0643-E94A-39F6-F803-E89A6E3B8ACE}"/>
              </a:ext>
            </a:extLst>
          </p:cNvPr>
          <p:cNvSpPr>
            <a:spLocks noGrp="1"/>
          </p:cNvSpPr>
          <p:nvPr>
            <p:ph type="body" sz="quarter" idx="10"/>
          </p:nvPr>
        </p:nvSpPr>
        <p:spPr/>
        <p:txBody>
          <a:bodyPr>
            <a:normAutofit/>
          </a:bodyPr>
          <a:lstStyle/>
          <a:p>
            <a:r>
              <a:rPr lang="en-US" dirty="0"/>
              <a:t>Inequalities with Two Variables</a:t>
            </a:r>
          </a:p>
        </p:txBody>
      </p:sp>
    </p:spTree>
    <p:extLst>
      <p:ext uri="{BB962C8B-B14F-4D97-AF65-F5344CB8AC3E}">
        <p14:creationId xmlns:p14="http://schemas.microsoft.com/office/powerpoint/2010/main" val="29897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73CCC-B6A5-686C-F8DB-318A631BE2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842157-E01A-9F9F-51AB-F51E236C9487}"/>
              </a:ext>
            </a:extLst>
          </p:cNvPr>
          <p:cNvPicPr>
            <a:picLocks noChangeAspect="1"/>
          </p:cNvPicPr>
          <p:nvPr/>
        </p:nvPicPr>
        <p:blipFill>
          <a:blip r:embed="rId2"/>
          <a:stretch>
            <a:fillRect/>
          </a:stretch>
        </p:blipFill>
        <p:spPr>
          <a:xfrm>
            <a:off x="4574097" y="1270537"/>
            <a:ext cx="3319272" cy="3361788"/>
          </a:xfrm>
          <a:prstGeom prst="rect">
            <a:avLst/>
          </a:prstGeom>
        </p:spPr>
      </p:pic>
      <p:sp>
        <p:nvSpPr>
          <p:cNvPr id="2" name="Title 1">
            <a:extLst>
              <a:ext uri="{FF2B5EF4-FFF2-40B4-BE49-F238E27FC236}">
                <a16:creationId xmlns:a16="http://schemas.microsoft.com/office/drawing/2014/main" id="{AF489DA5-C453-1A33-8F56-7ACAA6FF4606}"/>
              </a:ext>
            </a:extLst>
          </p:cNvPr>
          <p:cNvSpPr>
            <a:spLocks noGrp="1"/>
          </p:cNvSpPr>
          <p:nvPr>
            <p:ph type="title"/>
          </p:nvPr>
        </p:nvSpPr>
        <p:spPr/>
        <p:txBody>
          <a:bodyPr/>
          <a:lstStyle/>
          <a:p>
            <a:r>
              <a:rPr lang="en-US" dirty="0"/>
              <a:t>Reflection: Movie Snacks</a:t>
            </a:r>
          </a:p>
        </p:txBody>
      </p:sp>
      <p:sp>
        <p:nvSpPr>
          <p:cNvPr id="3" name="Content Placeholder 2">
            <a:extLst>
              <a:ext uri="{FF2B5EF4-FFF2-40B4-BE49-F238E27FC236}">
                <a16:creationId xmlns:a16="http://schemas.microsoft.com/office/drawing/2014/main" id="{EBE1A066-AEEC-C1BB-414B-DC11B3BEB622}"/>
              </a:ext>
            </a:extLst>
          </p:cNvPr>
          <p:cNvSpPr>
            <a:spLocks noGrp="1"/>
          </p:cNvSpPr>
          <p:nvPr>
            <p:ph idx="4294967295"/>
          </p:nvPr>
        </p:nvSpPr>
        <p:spPr>
          <a:xfrm>
            <a:off x="628650" y="1370013"/>
            <a:ext cx="4052860" cy="3262312"/>
          </a:xfrm>
        </p:spPr>
        <p:txBody>
          <a:bodyPr>
            <a:normAutofit/>
          </a:bodyPr>
          <a:lstStyle/>
          <a:p>
            <a:pPr marL="0" indent="0">
              <a:buNone/>
            </a:pPr>
            <a:r>
              <a:rPr lang="en-US" b="1" dirty="0">
                <a:solidFill>
                  <a:schemeClr val="accent1"/>
                </a:solidFill>
              </a:rPr>
              <a:t>Graph:</a:t>
            </a:r>
            <a:r>
              <a:rPr lang="en-US" dirty="0"/>
              <a:t> </a:t>
            </a:r>
            <a:r>
              <a:rPr lang="en-US" dirty="0">
                <a:latin typeface="Times New Roman" panose="02020603050405020304" pitchFamily="18" charset="0"/>
                <a:cs typeface="Times New Roman" panose="02020603050405020304" pitchFamily="18" charset="0"/>
              </a:rPr>
              <a:t>6</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+ 5</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30</a:t>
            </a:r>
            <a:endParaRPr lang="en-US" dirty="0"/>
          </a:p>
          <a:p>
            <a:pPr marL="319088" indent="-319088"/>
            <a:endParaRPr lang="en-US" dirty="0"/>
          </a:p>
          <a:p>
            <a:pPr marL="319088" indent="-319088"/>
            <a:endParaRPr lang="en-US" dirty="0"/>
          </a:p>
          <a:p>
            <a:pPr marL="319088" indent="-319088"/>
            <a:r>
              <a:rPr lang="en-US" dirty="0"/>
              <a:t>Does the graph look familiar to you?</a:t>
            </a:r>
          </a:p>
          <a:p>
            <a:pPr marL="319088" indent="-319088"/>
            <a:r>
              <a:rPr lang="en-US" dirty="0"/>
              <a:t>Why or why not?</a:t>
            </a:r>
          </a:p>
        </p:txBody>
      </p:sp>
    </p:spTree>
    <p:extLst>
      <p:ext uri="{BB962C8B-B14F-4D97-AF65-F5344CB8AC3E}">
        <p14:creationId xmlns:p14="http://schemas.microsoft.com/office/powerpoint/2010/main" val="100093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5348B-D965-A776-3BDC-9320E2AF0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A81E9-C95C-6952-8362-260F0253571B}"/>
              </a:ext>
            </a:extLst>
          </p:cNvPr>
          <p:cNvSpPr>
            <a:spLocks noGrp="1"/>
          </p:cNvSpPr>
          <p:nvPr>
            <p:ph type="title"/>
          </p:nvPr>
        </p:nvSpPr>
        <p:spPr/>
        <p:txBody>
          <a:bodyPr/>
          <a:lstStyle/>
          <a:p>
            <a:r>
              <a:rPr lang="en-US" dirty="0"/>
              <a:t>Amplify: Polygraph</a:t>
            </a:r>
          </a:p>
        </p:txBody>
      </p:sp>
      <p:sp>
        <p:nvSpPr>
          <p:cNvPr id="3" name="Content Placeholder 2">
            <a:extLst>
              <a:ext uri="{FF2B5EF4-FFF2-40B4-BE49-F238E27FC236}">
                <a16:creationId xmlns:a16="http://schemas.microsoft.com/office/drawing/2014/main" id="{512F4845-BF65-90AB-DF76-25DF186307BB}"/>
              </a:ext>
            </a:extLst>
          </p:cNvPr>
          <p:cNvSpPr>
            <a:spLocks noGrp="1"/>
          </p:cNvSpPr>
          <p:nvPr>
            <p:ph idx="4294967295"/>
          </p:nvPr>
        </p:nvSpPr>
        <p:spPr>
          <a:xfrm>
            <a:off x="628650" y="1370013"/>
            <a:ext cx="7886700" cy="3262312"/>
          </a:xfrm>
        </p:spPr>
        <p:txBody>
          <a:bodyPr>
            <a:normAutofit lnSpcReduction="10000"/>
          </a:bodyPr>
          <a:lstStyle/>
          <a:p>
            <a:pPr marL="514350" indent="-514350">
              <a:buFont typeface="+mj-lt"/>
              <a:buAutoNum type="arabicParenR"/>
            </a:pPr>
            <a:r>
              <a:rPr lang="en-US" dirty="0"/>
              <a:t>Go to </a:t>
            </a:r>
            <a:r>
              <a:rPr lang="en-US" u="sng" dirty="0">
                <a:hlinkClick r:id="rId3"/>
              </a:rPr>
              <a:t>student.amplify.com/join</a:t>
            </a:r>
            <a:endParaRPr lang="en-US" dirty="0"/>
          </a:p>
          <a:p>
            <a:pPr marL="514350" indent="-514350">
              <a:buFont typeface="+mj-lt"/>
              <a:buAutoNum type="arabicParenR"/>
            </a:pPr>
            <a:r>
              <a:rPr lang="en-US" dirty="0"/>
              <a:t>Enter the code: </a:t>
            </a:r>
            <a:r>
              <a:rPr lang="en-US" dirty="0">
                <a:highlight>
                  <a:srgbClr val="FFFF00"/>
                </a:highlight>
              </a:rPr>
              <a:t>&lt;INSERT SESSION CODE&gt;</a:t>
            </a:r>
          </a:p>
          <a:p>
            <a:pPr marL="0" indent="0">
              <a:buNone/>
            </a:pPr>
            <a:endParaRPr lang="en-US" dirty="0"/>
          </a:p>
          <a:p>
            <a:pPr marL="319088" indent="-319088"/>
            <a:r>
              <a:rPr lang="en-US" dirty="0"/>
              <a:t>This is like a game of </a:t>
            </a:r>
            <a:r>
              <a:rPr lang="en-US" i="1" dirty="0"/>
              <a:t>Guess Who?</a:t>
            </a:r>
            <a:r>
              <a:rPr lang="en-US" dirty="0"/>
              <a:t> or </a:t>
            </a:r>
            <a:r>
              <a:rPr lang="en-US" i="1" dirty="0"/>
              <a:t>20 Questions</a:t>
            </a:r>
            <a:r>
              <a:rPr lang="en-US" dirty="0"/>
              <a:t>.</a:t>
            </a:r>
          </a:p>
          <a:p>
            <a:pPr marL="319088" indent="-319088"/>
            <a:r>
              <a:rPr lang="en-US" b="1" dirty="0">
                <a:solidFill>
                  <a:schemeClr val="accent1"/>
                </a:solidFill>
              </a:rPr>
              <a:t>Picker:</a:t>
            </a:r>
            <a:r>
              <a:rPr lang="en-US" dirty="0"/>
              <a:t> You should pick a graph and respond to questions with “yes” or “no.”</a:t>
            </a:r>
          </a:p>
          <a:p>
            <a:pPr marL="319088" indent="-319088"/>
            <a:r>
              <a:rPr lang="en-US" b="1" dirty="0">
                <a:solidFill>
                  <a:schemeClr val="accent1"/>
                </a:solidFill>
              </a:rPr>
              <a:t>Guesser:</a:t>
            </a:r>
            <a:r>
              <a:rPr lang="en-US" dirty="0"/>
              <a:t> You should ask yes or no question to determine which graph the Picker selected.</a:t>
            </a:r>
          </a:p>
        </p:txBody>
      </p:sp>
      <p:pic>
        <p:nvPicPr>
          <p:cNvPr id="5" name="Picture 4" descr="A white letter on an orange background&#10;&#10;AI-generated content may be incorrect.">
            <a:extLst>
              <a:ext uri="{FF2B5EF4-FFF2-40B4-BE49-F238E27FC236}">
                <a16:creationId xmlns:a16="http://schemas.microsoft.com/office/drawing/2014/main" id="{79B535F6-572F-5962-A0AF-25F7E3D1DC60}"/>
              </a:ext>
            </a:extLst>
          </p:cNvPr>
          <p:cNvPicPr>
            <a:picLocks noChangeAspect="1"/>
          </p:cNvPicPr>
          <p:nvPr/>
        </p:nvPicPr>
        <p:blipFill>
          <a:blip r:embed="rId4"/>
          <a:stretch>
            <a:fillRect/>
          </a:stretch>
        </p:blipFill>
        <p:spPr>
          <a:xfrm>
            <a:off x="7421834" y="555906"/>
            <a:ext cx="1093516" cy="1097280"/>
          </a:xfrm>
          <a:prstGeom prst="rect">
            <a:avLst/>
          </a:prstGeom>
          <a:noFill/>
          <a:effectLst>
            <a:glow rad="63500">
              <a:schemeClr val="accent1">
                <a:satMod val="175000"/>
                <a:alpha val="40000"/>
              </a:schemeClr>
            </a:glow>
          </a:effectLst>
        </p:spPr>
      </p:pic>
    </p:spTree>
    <p:extLst>
      <p:ext uri="{BB962C8B-B14F-4D97-AF65-F5344CB8AC3E}">
        <p14:creationId xmlns:p14="http://schemas.microsoft.com/office/powerpoint/2010/main" val="150621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8D7B-173A-5650-AD6E-AE3C8078C9A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50CB97C-511F-77FA-118B-F25ECD1E09BB}"/>
              </a:ext>
            </a:extLst>
          </p:cNvPr>
          <p:cNvPicPr>
            <a:picLocks noChangeAspect="1"/>
          </p:cNvPicPr>
          <p:nvPr/>
        </p:nvPicPr>
        <p:blipFill>
          <a:blip r:embed="rId3"/>
          <a:stretch>
            <a:fillRect/>
          </a:stretch>
        </p:blipFill>
        <p:spPr>
          <a:xfrm>
            <a:off x="4572000" y="771525"/>
            <a:ext cx="3319272" cy="3367247"/>
          </a:xfrm>
          <a:prstGeom prst="rect">
            <a:avLst/>
          </a:prstGeom>
        </p:spPr>
      </p:pic>
      <p:sp>
        <p:nvSpPr>
          <p:cNvPr id="2" name="Title 1">
            <a:extLst>
              <a:ext uri="{FF2B5EF4-FFF2-40B4-BE49-F238E27FC236}">
                <a16:creationId xmlns:a16="http://schemas.microsoft.com/office/drawing/2014/main" id="{EE78B642-DF86-3338-80E8-B668EBBD3D7F}"/>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FE44E909-517A-F727-4BC2-C55B3FE855BC}"/>
              </a:ext>
            </a:extLst>
          </p:cNvPr>
          <p:cNvSpPr>
            <a:spLocks noGrp="1"/>
          </p:cNvSpPr>
          <p:nvPr>
            <p:ph idx="4294967295"/>
          </p:nvPr>
        </p:nvSpPr>
        <p:spPr>
          <a:xfrm>
            <a:off x="628650" y="1370013"/>
            <a:ext cx="4052860" cy="3262312"/>
          </a:xfrm>
        </p:spPr>
        <p:txBody>
          <a:bodyPr>
            <a:normAutofit/>
          </a:bodyPr>
          <a:lstStyle/>
          <a:p>
            <a:pPr marL="0" indent="0">
              <a:buNone/>
            </a:pPr>
            <a:r>
              <a:rPr lang="en-US" dirty="0"/>
              <a:t>Write the inequality represented by this graph.</a:t>
            </a:r>
          </a:p>
        </p:txBody>
      </p:sp>
    </p:spTree>
    <p:extLst>
      <p:ext uri="{BB962C8B-B14F-4D97-AF65-F5344CB8AC3E}">
        <p14:creationId xmlns:p14="http://schemas.microsoft.com/office/powerpoint/2010/main" val="17108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FD647-D09A-4529-FAE0-B781E7F56090}"/>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0D833CBA-CA29-468E-3CBD-29BA8931760A}"/>
              </a:ext>
            </a:extLst>
          </p:cNvPr>
          <p:cNvSpPr>
            <a:spLocks noGrp="1"/>
          </p:cNvSpPr>
          <p:nvPr>
            <p:ph type="body" sz="quarter" idx="10"/>
          </p:nvPr>
        </p:nvSpPr>
        <p:spPr/>
        <p:txBody>
          <a:bodyPr/>
          <a:lstStyle/>
          <a:p>
            <a:pPr marL="0" indent="0">
              <a:buNone/>
            </a:pPr>
            <a:r>
              <a:rPr lang="en-US" dirty="0"/>
              <a:t>How can two-variable inequalities be used to represent relationships?</a:t>
            </a:r>
          </a:p>
        </p:txBody>
      </p:sp>
    </p:spTree>
    <p:extLst>
      <p:ext uri="{BB962C8B-B14F-4D97-AF65-F5344CB8AC3E}">
        <p14:creationId xmlns:p14="http://schemas.microsoft.com/office/powerpoint/2010/main" val="145950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5D74-041C-902C-8528-4D357AF2F3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29DDA6-6215-1483-15E2-0276369962D5}"/>
              </a:ext>
            </a:extLst>
          </p:cNvPr>
          <p:cNvSpPr>
            <a:spLocks noGrp="1"/>
          </p:cNvSpPr>
          <p:nvPr>
            <p:ph type="title"/>
          </p:nvPr>
        </p:nvSpPr>
        <p:spPr/>
        <p:txBody>
          <a:bodyPr/>
          <a:lstStyle/>
          <a:p>
            <a:r>
              <a:rPr lang="en-US" dirty="0"/>
              <a:t>Learning Objectives</a:t>
            </a:r>
          </a:p>
        </p:txBody>
      </p:sp>
      <p:sp>
        <p:nvSpPr>
          <p:cNvPr id="5" name="Text Placeholder 4">
            <a:extLst>
              <a:ext uri="{FF2B5EF4-FFF2-40B4-BE49-F238E27FC236}">
                <a16:creationId xmlns:a16="http://schemas.microsoft.com/office/drawing/2014/main" id="{EBA76A1A-82BE-7C98-A1CE-F4F8EDA76BF0}"/>
              </a:ext>
            </a:extLst>
          </p:cNvPr>
          <p:cNvSpPr>
            <a:spLocks noGrp="1"/>
          </p:cNvSpPr>
          <p:nvPr>
            <p:ph type="body" sz="quarter" idx="10"/>
          </p:nvPr>
        </p:nvSpPr>
        <p:spPr/>
        <p:txBody>
          <a:bodyPr>
            <a:normAutofit/>
          </a:bodyPr>
          <a:lstStyle/>
          <a:p>
            <a:r>
              <a:rPr lang="en-US" dirty="0"/>
              <a:t>Graph linear inequalities.</a:t>
            </a:r>
          </a:p>
          <a:p>
            <a:r>
              <a:rPr lang="en-US" dirty="0"/>
              <a:t>Interpret the solutions of a linear inequality.</a:t>
            </a:r>
          </a:p>
        </p:txBody>
      </p:sp>
    </p:spTree>
    <p:extLst>
      <p:ext uri="{BB962C8B-B14F-4D97-AF65-F5344CB8AC3E}">
        <p14:creationId xmlns:p14="http://schemas.microsoft.com/office/powerpoint/2010/main" val="251602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41BDC-786A-9C4D-A870-7E389F4AD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FA792-6E55-2B4A-E6CC-1DA36B1E287A}"/>
              </a:ext>
            </a:extLst>
          </p:cNvPr>
          <p:cNvSpPr>
            <a:spLocks noGrp="1"/>
          </p:cNvSpPr>
          <p:nvPr>
            <p:ph type="title"/>
          </p:nvPr>
        </p:nvSpPr>
        <p:spPr/>
        <p:txBody>
          <a:bodyPr/>
          <a:lstStyle/>
          <a:p>
            <a:r>
              <a:rPr lang="en-US" dirty="0"/>
              <a:t>It’s Showtime!</a:t>
            </a:r>
          </a:p>
        </p:txBody>
      </p:sp>
      <p:sp>
        <p:nvSpPr>
          <p:cNvPr id="5" name="Content Placeholder 2">
            <a:extLst>
              <a:ext uri="{FF2B5EF4-FFF2-40B4-BE49-F238E27FC236}">
                <a16:creationId xmlns:a16="http://schemas.microsoft.com/office/drawing/2014/main" id="{8804F2A2-1CDC-1F80-4B31-86720C02804E}"/>
              </a:ext>
            </a:extLst>
          </p:cNvPr>
          <p:cNvSpPr txBox="1">
            <a:spLocks/>
          </p:cNvSpPr>
          <p:nvPr/>
        </p:nvSpPr>
        <p:spPr>
          <a:xfrm>
            <a:off x="1684243" y="4629736"/>
            <a:ext cx="5775511" cy="513764"/>
          </a:xfrm>
          <a:prstGeom prst="rect">
            <a:avLst/>
          </a:prstGeom>
        </p:spPr>
        <p:txBody>
          <a:bodyPr vert="horz" lIns="91440" tIns="45720" rIns="91440" bIns="45720" rtlCol="0">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ystem Font Regular"/>
              <a:buNone/>
            </a:pPr>
            <a:r>
              <a:rPr lang="en-US" sz="1800" dirty="0">
                <a:solidFill>
                  <a:schemeClr val="accent1"/>
                </a:solidFill>
                <a:hlinkClick r:id="rId4">
                  <a:extLst>
                    <a:ext uri="{A12FA001-AC4F-418D-AE19-62706E023703}">
                      <ahyp:hlinkClr xmlns:ahyp="http://schemas.microsoft.com/office/drawing/2018/hyperlinkcolor" val="tx"/>
                    </a:ext>
                  </a:extLst>
                </a:hlinkClick>
              </a:rPr>
              <a:t>Let’s All Go to the Lobby!</a:t>
            </a:r>
            <a:endParaRPr lang="en-US" sz="1800" dirty="0">
              <a:solidFill>
                <a:schemeClr val="accent1"/>
              </a:solidFill>
            </a:endParaRPr>
          </a:p>
        </p:txBody>
      </p:sp>
      <p:pic>
        <p:nvPicPr>
          <p:cNvPr id="3" name="Online Media 2" descr="Let's All go to the Lobby! Intermission Bumper 4K Update">
            <a:hlinkClick r:id="" action="ppaction://media"/>
            <a:extLst>
              <a:ext uri="{FF2B5EF4-FFF2-40B4-BE49-F238E27FC236}">
                <a16:creationId xmlns:a16="http://schemas.microsoft.com/office/drawing/2014/main" id="{1C7C3F40-EDB4-4227-F23C-F2A46793F45C}"/>
              </a:ext>
            </a:extLst>
          </p:cNvPr>
          <p:cNvPicPr>
            <a:picLocks noRot="1" noChangeAspect="1"/>
          </p:cNvPicPr>
          <p:nvPr>
            <a:videoFile r:link="rId1"/>
          </p:nvPr>
        </p:nvPicPr>
        <p:blipFill>
          <a:blip r:embed="rId5"/>
          <a:stretch>
            <a:fillRect/>
          </a:stretch>
        </p:blipFill>
        <p:spPr>
          <a:xfrm>
            <a:off x="1789221" y="1268413"/>
            <a:ext cx="5565553" cy="3144537"/>
          </a:xfrm>
          <a:prstGeom prst="rect">
            <a:avLst/>
          </a:prstGeom>
        </p:spPr>
      </p:pic>
    </p:spTree>
    <p:extLst>
      <p:ext uri="{BB962C8B-B14F-4D97-AF65-F5344CB8AC3E}">
        <p14:creationId xmlns:p14="http://schemas.microsoft.com/office/powerpoint/2010/main" val="3574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FEE9E-85F8-C99F-E75B-E7908FEB6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33F3B-3FAF-1A3E-1487-83C824314152}"/>
              </a:ext>
            </a:extLst>
          </p:cNvPr>
          <p:cNvSpPr>
            <a:spLocks noGrp="1"/>
          </p:cNvSpPr>
          <p:nvPr>
            <p:ph type="title"/>
          </p:nvPr>
        </p:nvSpPr>
        <p:spPr/>
        <p:txBody>
          <a:bodyPr/>
          <a:lstStyle/>
          <a:p>
            <a:r>
              <a:rPr lang="en-US" dirty="0"/>
              <a:t>It’s Showtime!</a:t>
            </a:r>
          </a:p>
        </p:txBody>
      </p:sp>
      <p:sp>
        <p:nvSpPr>
          <p:cNvPr id="3" name="Content Placeholder 2">
            <a:extLst>
              <a:ext uri="{FF2B5EF4-FFF2-40B4-BE49-F238E27FC236}">
                <a16:creationId xmlns:a16="http://schemas.microsoft.com/office/drawing/2014/main" id="{7E0BCF78-030F-5E0B-4E51-ADB04242469B}"/>
              </a:ext>
            </a:extLst>
          </p:cNvPr>
          <p:cNvSpPr>
            <a:spLocks noGrp="1"/>
          </p:cNvSpPr>
          <p:nvPr>
            <p:ph idx="4294967295"/>
          </p:nvPr>
        </p:nvSpPr>
        <p:spPr>
          <a:xfrm>
            <a:off x="628650" y="1370013"/>
            <a:ext cx="7886700" cy="3262312"/>
          </a:xfrm>
        </p:spPr>
        <p:txBody>
          <a:bodyPr>
            <a:normAutofit/>
          </a:bodyPr>
          <a:lstStyle/>
          <a:p>
            <a:pPr marL="0" indent="0">
              <a:buNone/>
            </a:pPr>
            <a:r>
              <a:rPr lang="en-US" dirty="0"/>
              <a:t>Would you rather…</a:t>
            </a:r>
          </a:p>
          <a:p>
            <a:pPr marL="319088" indent="-319088"/>
            <a:r>
              <a:rPr lang="en-US" dirty="0"/>
              <a:t>have two boxes of candy and no drink, or a small popcorn and unlimited drinks?</a:t>
            </a:r>
          </a:p>
          <a:p>
            <a:pPr marL="319088" indent="-319088"/>
            <a:r>
              <a:rPr lang="en-US" dirty="0"/>
              <a:t>invite two more friends to watch a movie with you and have no snacks, or go with one friend and have money to buy snacks?</a:t>
            </a:r>
          </a:p>
          <a:p>
            <a:pPr marL="0" indent="0" algn="ctr">
              <a:buNone/>
            </a:pPr>
            <a:r>
              <a:rPr lang="en-US" b="1" i="1" dirty="0"/>
              <a:t>Does it depend on the circumstances?</a:t>
            </a:r>
          </a:p>
        </p:txBody>
      </p:sp>
    </p:spTree>
    <p:extLst>
      <p:ext uri="{BB962C8B-B14F-4D97-AF65-F5344CB8AC3E}">
        <p14:creationId xmlns:p14="http://schemas.microsoft.com/office/powerpoint/2010/main" val="183724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E56E2-C7B6-5030-F401-B320D388B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F01E8-D4F0-4AF9-AD4B-4E50DF7A264B}"/>
              </a:ext>
            </a:extLst>
          </p:cNvPr>
          <p:cNvSpPr>
            <a:spLocks noGrp="1"/>
          </p:cNvSpPr>
          <p:nvPr>
            <p:ph type="title"/>
          </p:nvPr>
        </p:nvSpPr>
        <p:spPr/>
        <p:txBody>
          <a:bodyPr/>
          <a:lstStyle/>
          <a:p>
            <a:r>
              <a:rPr lang="en-US" dirty="0"/>
              <a:t>Movie Snacks</a:t>
            </a:r>
          </a:p>
        </p:txBody>
      </p:sp>
      <p:sp>
        <p:nvSpPr>
          <p:cNvPr id="3" name="Content Placeholder 2">
            <a:extLst>
              <a:ext uri="{FF2B5EF4-FFF2-40B4-BE49-F238E27FC236}">
                <a16:creationId xmlns:a16="http://schemas.microsoft.com/office/drawing/2014/main" id="{C2E83355-282C-CF13-DD0F-2F4C8ED7A4EA}"/>
              </a:ext>
            </a:extLst>
          </p:cNvPr>
          <p:cNvSpPr>
            <a:spLocks noGrp="1"/>
          </p:cNvSpPr>
          <p:nvPr>
            <p:ph idx="4294967295"/>
          </p:nvPr>
        </p:nvSpPr>
        <p:spPr>
          <a:xfrm>
            <a:off x="628650" y="1370013"/>
            <a:ext cx="7886700" cy="3262312"/>
          </a:xfrm>
        </p:spPr>
        <p:txBody>
          <a:bodyPr>
            <a:normAutofit/>
          </a:bodyPr>
          <a:lstStyle/>
          <a:p>
            <a:pPr marL="0" indent="0">
              <a:buNone/>
            </a:pPr>
            <a:r>
              <a:rPr lang="en-US" sz="2400" b="1" dirty="0">
                <a:solidFill>
                  <a:schemeClr val="accent1"/>
                </a:solidFill>
              </a:rPr>
              <a:t>Scenario 1:</a:t>
            </a:r>
            <a:r>
              <a:rPr lang="en-US" sz="2400" dirty="0"/>
              <a:t> Your family goes to the movies. The snack</a:t>
            </a:r>
            <a:br>
              <a:rPr lang="en-US" sz="2400" dirty="0"/>
            </a:br>
            <a:r>
              <a:rPr lang="en-US" sz="2400" dirty="0"/>
              <a:t>bar is all out of large popcorn containers and large cups. The only size they have left is small. Your family has $30 to spend. How many orders of popcorn and drinks can your family buy if a small popcorn costs $6 and a small drink costs $5? Your family does not want any change.</a:t>
            </a:r>
          </a:p>
        </p:txBody>
      </p:sp>
      <p:sp>
        <p:nvSpPr>
          <p:cNvPr id="4" name="Content Placeholder 2">
            <a:extLst>
              <a:ext uri="{FF2B5EF4-FFF2-40B4-BE49-F238E27FC236}">
                <a16:creationId xmlns:a16="http://schemas.microsoft.com/office/drawing/2014/main" id="{E14331D9-89A1-1258-6809-5F962B09A5BC}"/>
              </a:ext>
            </a:extLst>
          </p:cNvPr>
          <p:cNvSpPr txBox="1">
            <a:spLocks/>
          </p:cNvSpPr>
          <p:nvPr/>
        </p:nvSpPr>
        <p:spPr>
          <a:xfrm>
            <a:off x="628650" y="3563471"/>
            <a:ext cx="7886700" cy="1305390"/>
          </a:xfrm>
          <a:prstGeom prst="rect">
            <a:avLst/>
          </a:prstGeom>
        </p:spPr>
        <p:txBody>
          <a:bodyPr vert="horz" lIns="91440" tIns="45720" rIns="91440" bIns="45720" rtlCol="0">
            <a:normAutofit fontScale="92500"/>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319088"/>
            <a:r>
              <a:rPr lang="en-US" sz="2400" dirty="0"/>
              <a:t>With a partner, determine the different solutions to the scenario.</a:t>
            </a:r>
          </a:p>
          <a:p>
            <a:pPr marL="319088" indent="-319088"/>
            <a:r>
              <a:rPr lang="en-US" sz="2400" dirty="0"/>
              <a:t>Record the solutions on your handout, graph the points, and then answer the questions.</a:t>
            </a:r>
          </a:p>
        </p:txBody>
      </p:sp>
      <p:pic>
        <p:nvPicPr>
          <p:cNvPr id="5" name="Picture 4" descr="A close-up of a box of popcorn&#10;&#10;AI-generated content may be incorrect.">
            <a:extLst>
              <a:ext uri="{FF2B5EF4-FFF2-40B4-BE49-F238E27FC236}">
                <a16:creationId xmlns:a16="http://schemas.microsoft.com/office/drawing/2014/main" id="{74890E9B-FB6E-3414-07A9-BFE43F295AD6}"/>
              </a:ext>
            </a:extLst>
          </p:cNvPr>
          <p:cNvPicPr>
            <a:picLocks noChangeAspect="1"/>
          </p:cNvPicPr>
          <p:nvPr/>
        </p:nvPicPr>
        <p:blipFill>
          <a:blip r:embed="rId3"/>
          <a:stretch>
            <a:fillRect/>
          </a:stretch>
        </p:blipFill>
        <p:spPr>
          <a:xfrm>
            <a:off x="7888932" y="274638"/>
            <a:ext cx="717186" cy="1254095"/>
          </a:xfrm>
          <a:prstGeom prst="rect">
            <a:avLst/>
          </a:prstGeom>
        </p:spPr>
      </p:pic>
    </p:spTree>
    <p:extLst>
      <p:ext uri="{BB962C8B-B14F-4D97-AF65-F5344CB8AC3E}">
        <p14:creationId xmlns:p14="http://schemas.microsoft.com/office/powerpoint/2010/main" val="95753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BA297-0FB9-0B7C-C787-58F4AD26C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FAA8E-13D4-AE96-2AC3-3C087E5DB625}"/>
              </a:ext>
            </a:extLst>
          </p:cNvPr>
          <p:cNvSpPr>
            <a:spLocks noGrp="1"/>
          </p:cNvSpPr>
          <p:nvPr>
            <p:ph type="title"/>
          </p:nvPr>
        </p:nvSpPr>
        <p:spPr/>
        <p:txBody>
          <a:bodyPr/>
          <a:lstStyle/>
          <a:p>
            <a:r>
              <a:rPr lang="en-US" dirty="0"/>
              <a:t>Movie Snacks</a:t>
            </a:r>
          </a:p>
        </p:txBody>
      </p:sp>
      <p:sp>
        <p:nvSpPr>
          <p:cNvPr id="3" name="Content Placeholder 2">
            <a:extLst>
              <a:ext uri="{FF2B5EF4-FFF2-40B4-BE49-F238E27FC236}">
                <a16:creationId xmlns:a16="http://schemas.microsoft.com/office/drawing/2014/main" id="{85F30EDC-EBA4-D0AE-A75D-F63C713DE067}"/>
              </a:ext>
            </a:extLst>
          </p:cNvPr>
          <p:cNvSpPr>
            <a:spLocks noGrp="1"/>
          </p:cNvSpPr>
          <p:nvPr>
            <p:ph idx="4294967295"/>
          </p:nvPr>
        </p:nvSpPr>
        <p:spPr>
          <a:xfrm>
            <a:off x="628650" y="1370013"/>
            <a:ext cx="7886700" cy="3262312"/>
          </a:xfrm>
        </p:spPr>
        <p:txBody>
          <a:bodyPr>
            <a:normAutofit/>
          </a:bodyPr>
          <a:lstStyle/>
          <a:p>
            <a:pPr marL="0" indent="0">
              <a:buNone/>
            </a:pPr>
            <a:r>
              <a:rPr lang="en-US" sz="2400" b="1" dirty="0">
                <a:solidFill>
                  <a:schemeClr val="accent1"/>
                </a:solidFill>
              </a:rPr>
              <a:t>Scenario 2:</a:t>
            </a:r>
            <a:r>
              <a:rPr lang="en-US" sz="2400" dirty="0"/>
              <a:t> Your family decided that it was too difficult to determine how many orders of popcorn and drinks to buy so that they wouldn’t get any change back. They decided that they do not mind if they get change back. How many different combinations of popcorn orders and drinks can your family buy?</a:t>
            </a:r>
          </a:p>
        </p:txBody>
      </p:sp>
      <p:sp>
        <p:nvSpPr>
          <p:cNvPr id="4" name="Content Placeholder 2">
            <a:extLst>
              <a:ext uri="{FF2B5EF4-FFF2-40B4-BE49-F238E27FC236}">
                <a16:creationId xmlns:a16="http://schemas.microsoft.com/office/drawing/2014/main" id="{07329D96-1022-D06D-7F2B-909202119F09}"/>
              </a:ext>
            </a:extLst>
          </p:cNvPr>
          <p:cNvSpPr txBox="1">
            <a:spLocks/>
          </p:cNvSpPr>
          <p:nvPr/>
        </p:nvSpPr>
        <p:spPr>
          <a:xfrm>
            <a:off x="628650" y="3563471"/>
            <a:ext cx="7886700" cy="1305390"/>
          </a:xfrm>
          <a:prstGeom prst="rect">
            <a:avLst/>
          </a:prstGeom>
        </p:spPr>
        <p:txBody>
          <a:bodyPr vert="horz" lIns="91440" tIns="45720" rIns="91440" bIns="45720" rtlCol="0">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319088"/>
            <a:r>
              <a:rPr lang="en-US" sz="2400" dirty="0"/>
              <a:t>With the same partner, find solutions to the new problem.</a:t>
            </a:r>
          </a:p>
          <a:p>
            <a:pPr marL="319088" indent="-319088"/>
            <a:r>
              <a:rPr lang="en-US" sz="2400" dirty="0"/>
              <a:t>Record the solutions on your handout, graph the points, and then answer the questions.</a:t>
            </a:r>
          </a:p>
        </p:txBody>
      </p:sp>
      <p:pic>
        <p:nvPicPr>
          <p:cNvPr id="8" name="Picture 7" descr="A close-up of a box of popcorn&#10;&#10;AI-generated content may be incorrect.">
            <a:extLst>
              <a:ext uri="{FF2B5EF4-FFF2-40B4-BE49-F238E27FC236}">
                <a16:creationId xmlns:a16="http://schemas.microsoft.com/office/drawing/2014/main" id="{1BB9349D-019E-A7BC-EF81-FF1D5C0C9CED}"/>
              </a:ext>
            </a:extLst>
          </p:cNvPr>
          <p:cNvPicPr>
            <a:picLocks noChangeAspect="1"/>
          </p:cNvPicPr>
          <p:nvPr/>
        </p:nvPicPr>
        <p:blipFill>
          <a:blip r:embed="rId3"/>
          <a:stretch>
            <a:fillRect/>
          </a:stretch>
        </p:blipFill>
        <p:spPr>
          <a:xfrm>
            <a:off x="7888932" y="274638"/>
            <a:ext cx="717186" cy="1254095"/>
          </a:xfrm>
          <a:prstGeom prst="rect">
            <a:avLst/>
          </a:prstGeom>
        </p:spPr>
      </p:pic>
    </p:spTree>
    <p:extLst>
      <p:ext uri="{BB962C8B-B14F-4D97-AF65-F5344CB8AC3E}">
        <p14:creationId xmlns:p14="http://schemas.microsoft.com/office/powerpoint/2010/main" val="335139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839F-1ABF-DBCD-6573-65B5AE39D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72CC2-5FF2-EB41-7B35-3D133606E7C3}"/>
              </a:ext>
            </a:extLst>
          </p:cNvPr>
          <p:cNvSpPr>
            <a:spLocks noGrp="1"/>
          </p:cNvSpPr>
          <p:nvPr>
            <p:ph type="title"/>
          </p:nvPr>
        </p:nvSpPr>
        <p:spPr/>
        <p:txBody>
          <a:bodyPr/>
          <a:lstStyle/>
          <a:p>
            <a:r>
              <a:rPr lang="en-US" dirty="0"/>
              <a:t>Graphing Linear Inequalities</a:t>
            </a:r>
          </a:p>
        </p:txBody>
      </p:sp>
      <p:sp>
        <p:nvSpPr>
          <p:cNvPr id="3" name="Content Placeholder 2">
            <a:extLst>
              <a:ext uri="{FF2B5EF4-FFF2-40B4-BE49-F238E27FC236}">
                <a16:creationId xmlns:a16="http://schemas.microsoft.com/office/drawing/2014/main" id="{626D36DD-7D8F-FA19-3F76-4CF1663A6109}"/>
              </a:ext>
            </a:extLst>
          </p:cNvPr>
          <p:cNvSpPr>
            <a:spLocks noGrp="1"/>
          </p:cNvSpPr>
          <p:nvPr>
            <p:ph idx="4294967295"/>
          </p:nvPr>
        </p:nvSpPr>
        <p:spPr>
          <a:xfrm>
            <a:off x="628650" y="1370013"/>
            <a:ext cx="7886700" cy="3262312"/>
          </a:xfrm>
        </p:spPr>
        <p:txBody>
          <a:bodyPr>
            <a:normAutofit/>
          </a:bodyPr>
          <a:lstStyle/>
          <a:p>
            <a:pPr marL="0" indent="0">
              <a:buNone/>
            </a:pPr>
            <a:r>
              <a:rPr lang="en-US" b="1" dirty="0">
                <a:solidFill>
                  <a:schemeClr val="accent1"/>
                </a:solidFill>
              </a:rPr>
              <a:t>Step 1:</a:t>
            </a:r>
            <a:r>
              <a:rPr lang="en-US" dirty="0"/>
              <a:t> Start the same way you would when graphing a linear equation.</a:t>
            </a:r>
          </a:p>
          <a:p>
            <a:pPr marL="319088" indent="-319088"/>
            <a:r>
              <a:rPr lang="en-US" sz="2400" dirty="0"/>
              <a:t>Rewrite the equation in slope-intercept form.</a:t>
            </a:r>
          </a:p>
          <a:p>
            <a:pPr marL="319088" indent="-319088"/>
            <a:r>
              <a:rPr lang="en-US" sz="2400" dirty="0"/>
              <a:t>Create a table.</a:t>
            </a:r>
          </a:p>
          <a:p>
            <a:pPr marL="319088" indent="-319088"/>
            <a:r>
              <a:rPr lang="en-US" sz="2400" dirty="0"/>
              <a:t>Find the intercepts, etc.</a:t>
            </a:r>
          </a:p>
          <a:p>
            <a:pPr marL="319088" indent="-319088"/>
            <a:r>
              <a:rPr lang="en-US" sz="2400" dirty="0"/>
              <a:t>Plot some points.</a:t>
            </a:r>
          </a:p>
        </p:txBody>
      </p:sp>
    </p:spTree>
    <p:extLst>
      <p:ext uri="{BB962C8B-B14F-4D97-AF65-F5344CB8AC3E}">
        <p14:creationId xmlns:p14="http://schemas.microsoft.com/office/powerpoint/2010/main" val="888273819"/>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 (25)—Template" id="{E0424F14-27F2-4302-8D2C-CF8DBE23D0C2}" vid="{79B8C7DA-BC0C-4A90-8A1B-3DD901BD5234}"/>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 (25)—Template" id="{E0424F14-27F2-4302-8D2C-CF8DBE23D0C2}" vid="{7E39D8CB-2EBF-4E31-9DA5-C287734DBD5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327</TotalTime>
  <Words>930</Words>
  <Application>Microsoft Macintosh PowerPoint</Application>
  <PresentationFormat>On-screen Show (16:9)</PresentationFormat>
  <Paragraphs>96</Paragraphs>
  <Slides>22</Slides>
  <Notes>8</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Courier New</vt:lpstr>
      <vt:lpstr>System Font Regular</vt:lpstr>
      <vt:lpstr>Times New Roman</vt:lpstr>
      <vt:lpstr>Wingdings</vt:lpstr>
      <vt:lpstr>Custom Design</vt:lpstr>
      <vt:lpstr>1_Custom Design</vt:lpstr>
      <vt:lpstr>Equation</vt:lpstr>
      <vt:lpstr>PowerPoint Presentation</vt:lpstr>
      <vt:lpstr>Popcorn &gt; Raisinets</vt:lpstr>
      <vt:lpstr>Essential Question</vt:lpstr>
      <vt:lpstr>Learning Objectives</vt:lpstr>
      <vt:lpstr>It’s Showtime!</vt:lpstr>
      <vt:lpstr>It’s Showtime!</vt:lpstr>
      <vt:lpstr>Movie Snacks</vt:lpstr>
      <vt:lpstr>Movie Snacks</vt:lpstr>
      <vt:lpstr>Graphing Linear Inequalities</vt:lpstr>
      <vt:lpstr>Graphing Linear Inequalities</vt:lpstr>
      <vt:lpstr>Graphing: Solid or Dashed Line?</vt:lpstr>
      <vt:lpstr>Graphing: Shading</vt:lpstr>
      <vt:lpstr>Graphing: Shading</vt:lpstr>
      <vt:lpstr>Graphing: Shading</vt:lpstr>
      <vt:lpstr>Graphing: Shading</vt:lpstr>
      <vt:lpstr>Graphing Linear Inequalities: Example 1</vt:lpstr>
      <vt:lpstr>Graphing Linear Inequalities: Example 2</vt:lpstr>
      <vt:lpstr>Reflection: Movie Snacks</vt:lpstr>
      <vt:lpstr>Reflection: Movie Snacks</vt:lpstr>
      <vt:lpstr>Reflection: Movie Snacks</vt:lpstr>
      <vt:lpstr>Amplify: Polygraph</vt:lpstr>
      <vt:lpstr>Exit Ticket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Eike, Michell L.</dc:creator>
  <cp:keywords/>
  <dc:description/>
  <cp:lastModifiedBy>Finley-Combs, Elsa C.</cp:lastModifiedBy>
  <cp:revision>15</cp:revision>
  <dcterms:created xsi:type="dcterms:W3CDTF">2025-08-19T22:40:24Z</dcterms:created>
  <dcterms:modified xsi:type="dcterms:W3CDTF">2025-09-18T14:50:09Z</dcterms:modified>
  <cp:category/>
</cp:coreProperties>
</file>