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5" r:id="rId4"/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embeddedFontLst>
    <p:embeddedFont>
      <p:font typeface="Constantia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Constantia-bold.fntdata"/><Relationship Id="rId27" Type="http://schemas.openxmlformats.org/officeDocument/2006/relationships/font" Target="fonts/Constantia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Constantia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-regular.fntdata"/><Relationship Id="rId30" Type="http://schemas.openxmlformats.org/officeDocument/2006/relationships/font" Target="fonts/Constantia-boldItalic.fntdata"/><Relationship Id="rId11" Type="http://schemas.openxmlformats.org/officeDocument/2006/relationships/slide" Target="slides/slide4.xml"/><Relationship Id="rId33" Type="http://schemas.openxmlformats.org/officeDocument/2006/relationships/font" Target="fonts/OpenSans-italic.fntdata"/><Relationship Id="rId10" Type="http://schemas.openxmlformats.org/officeDocument/2006/relationships/slide" Target="slides/slide3.xml"/><Relationship Id="rId32" Type="http://schemas.openxmlformats.org/officeDocument/2006/relationships/font" Target="fonts/OpenSans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lickr.com/photos/nostri-imago/3457997382" TargetMode="External"/><Relationship Id="rId3" Type="http://schemas.openxmlformats.org/officeDocument/2006/relationships/hyperlink" Target="https://commons.wikimedia.org/wiki/File:RothwellMaryShelley.jp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Homer_British_Museum.jpg" TargetMode="External"/><Relationship Id="rId3" Type="http://schemas.openxmlformats.org/officeDocument/2006/relationships/hyperlink" Target="https://www.flickr.com/photos/97453745@N02/9046265165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485d06aa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7485d06aa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485d06aac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485d06aac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485d06aac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485d06aac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485d06aac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485d06aac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485d06aac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485d06aac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485d06aac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485d06aac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485d06aac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485d06aac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485d06aac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485d06aac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485d06aac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485d06aac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485d06aac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485d06aac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485d06aac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485d06aac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485d06aac_0_1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7485d06aac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485d06aac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485d06aac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Char char="●"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485d06aac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485d06aac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485d06aac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485d06aac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485d06aac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485d06aac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485d06aac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485d06aac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Chinua Achebe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Cliff. (2009, April 18). </a:t>
            </a:r>
            <a:r>
              <a:rPr i="1" lang="en"/>
              <a:t>Chinua Achebe, by Steve Pyke, gelatin silver print, 2008, published in </a:t>
            </a:r>
            <a:r>
              <a:rPr lang="en"/>
              <a:t>The New Yorker, </a:t>
            </a:r>
            <a:r>
              <a:rPr i="1" lang="en"/>
              <a:t>May 26, 2008. </a:t>
            </a:r>
            <a:r>
              <a:rPr lang="en"/>
              <a:t>Flickr.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https://www.flickr.com/photos/nostri-imago/3457997382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Mary Shelley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Rothwell, R. (1840). </a:t>
            </a:r>
            <a:r>
              <a:rPr i="1" lang="en"/>
              <a:t>Portrait of Mary Shelley. </a:t>
            </a:r>
            <a:r>
              <a:rPr lang="en"/>
              <a:t>Wikimedia Commons.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https://commons.wikimedia.org/wiki/File:RothwellMaryShelley.jpg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485d06aac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485d06aac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Homer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Yonidebest. (2005, February 23). </a:t>
            </a:r>
            <a:r>
              <a:rPr i="1" lang="en"/>
              <a:t>Photograph taken of the bust of Homer in the British Museum, London… </a:t>
            </a:r>
            <a:r>
              <a:rPr lang="en"/>
              <a:t>Wikimedia Commons.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https://commons.wikimedia.org/wiki/File:Homer_British_Museum.jpg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Maya Angelou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Saba, T. (2003, March 11). </a:t>
            </a:r>
            <a:r>
              <a:rPr i="1" lang="en"/>
              <a:t>San Francisco: Poet Maya Angelou shown in photo from files dated 1970. </a:t>
            </a:r>
            <a:r>
              <a:rPr lang="en"/>
              <a:t>Flickr.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https://www.flickr.com/photos/97453745@N02/9046265165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485d06aac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485d06aac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34288" rt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rtl="0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rtl="0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rtl="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rtl="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lank">
  <p:cSld name="1_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" type="body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rtl="0" algn="l"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rtl="0" algn="l"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rtl="0" algn="l"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2" type="body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rtl="0" algn="l"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rtl="0" algn="l"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rtl="0" algn="l"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3" type="body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rtl="0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rtl="0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rtl="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rtl="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4" type="body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rtl="0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rtl="0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rtl="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rtl="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subTitle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34288" rt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rtl="0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rtl="0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rtl="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rtl="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rtl="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78" name="Google Shape;7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rt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rtl="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rtl="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rtl="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82" name="Google Shape;8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indent="-295275" lvl="2" marL="1371600" rtl="0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indent="-284321" lvl="3" marL="1828800" rtl="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indent="-284321" lvl="4" marL="2286000" rtl="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indent="-295275" lvl="2" marL="1371600" rtl="0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indent="-284321" lvl="3" marL="1828800" rtl="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indent="-284321" lvl="4" marL="2286000" rtl="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87" name="Google Shape;8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lank">
  <p:cSld name="2_Blank"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/>
          <p:nvPr>
            <p:ph idx="1" type="body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rtl="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indent="-333851" lvl="1" marL="914400" rtl="0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0512" lvl="3" marL="1828800" rtl="0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indent="-284321" lvl="4" marL="2286000" rtl="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2" type="body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rtl="0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rtl="0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rtl="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rtl="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97" name="Google Shape;9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ColTx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b="0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0" name="Google Shape;100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rtl="0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321" lvl="4" marL="2286000" rtl="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rtl="0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rtl="0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sp>
        <p:nvSpPr>
          <p:cNvPr id="101" name="Google Shape;101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rtl="0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321" lvl="4" marL="2286000" rtl="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rtl="0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rtl="0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pic>
        <p:nvPicPr>
          <p:cNvPr id="102" name="Google Shape;10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 slide">
  <p:cSld name="Logo slid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blue">
  <p:cSld name="Title and body blu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rtl="0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rtl="0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rtl="0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rtl="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rtl="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rtl="0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107" name="Google Shape;10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red">
  <p:cSld name="Title and body red"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rtl="0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rtl="0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rtl="0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rtl="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rtl="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rtl="0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111" name="Google Shape;11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yellow">
  <p:cSld name="Title and body yellow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rtl="0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rtl="0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rtl="0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rtl="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rtl="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rtl="0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115" name="Google Shape;11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08" lvl="2" marL="1371600" marR="0" rtl="0" algn="l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08" lvl="2" marL="1371600" marR="0" rtl="0" algn="l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flickr.com/photos/nostri-imago/3457997382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s://commons.wikimedia.org/wiki/File:RothwellMaryShelley.jpg" TargetMode="External"/><Relationship Id="rId6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ommons.wikimedia.org/wiki/File:Homer_British_Museum.jpg" TargetMode="External"/><Relationship Id="rId4" Type="http://schemas.openxmlformats.org/officeDocument/2006/relationships/image" Target="../media/image7.jpg"/><Relationship Id="rId5" Type="http://schemas.openxmlformats.org/officeDocument/2006/relationships/hyperlink" Target="https://www.flickr.com/photos/97453745@N02/9046265165" TargetMode="External"/><Relationship Id="rId6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0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KWHL Chart</a:t>
            </a:r>
            <a:endParaRPr/>
          </a:p>
        </p:txBody>
      </p:sp>
      <p:sp>
        <p:nvSpPr>
          <p:cNvPr id="180" name="Google Shape;180;p40"/>
          <p:cNvSpPr txBox="1"/>
          <p:nvPr>
            <p:ph idx="1" type="body"/>
          </p:nvPr>
        </p:nvSpPr>
        <p:spPr>
          <a:xfrm>
            <a:off x="457200" y="1451600"/>
            <a:ext cx="49605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At the top of your KWHL Chart, write the name of your literary figure.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In the “K” column, fill in everything you </a:t>
            </a:r>
            <a:r>
              <a:rPr b="1" lang="en"/>
              <a:t>know</a:t>
            </a:r>
            <a:r>
              <a:rPr lang="en"/>
              <a:t> about your figure.</a:t>
            </a:r>
            <a:endParaRPr/>
          </a:p>
        </p:txBody>
      </p:sp>
      <p:pic>
        <p:nvPicPr>
          <p:cNvPr id="181" name="Google Shape;18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225" y="845124"/>
            <a:ext cx="3321471" cy="429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1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KWHL Chart</a:t>
            </a:r>
            <a:endParaRPr/>
          </a:p>
        </p:txBody>
      </p:sp>
      <p:sp>
        <p:nvSpPr>
          <p:cNvPr id="187" name="Google Shape;187;p41"/>
          <p:cNvSpPr txBox="1"/>
          <p:nvPr>
            <p:ph idx="1" type="body"/>
          </p:nvPr>
        </p:nvSpPr>
        <p:spPr>
          <a:xfrm>
            <a:off x="457200" y="1375400"/>
            <a:ext cx="4983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In the “W” column, write down everything you </a:t>
            </a:r>
            <a:r>
              <a:rPr b="1" lang="en"/>
              <a:t>want</a:t>
            </a:r>
            <a:r>
              <a:rPr lang="en"/>
              <a:t> to know about your figure.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Need help? Think about…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What do I want to know?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What would others want to know?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For what is this person famous?</a:t>
            </a:r>
            <a:endParaRPr/>
          </a:p>
        </p:txBody>
      </p:sp>
      <p:pic>
        <p:nvPicPr>
          <p:cNvPr id="188" name="Google Shape;18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225" y="845124"/>
            <a:ext cx="3321471" cy="429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2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KWHL Chart</a:t>
            </a:r>
            <a:endParaRPr/>
          </a:p>
        </p:txBody>
      </p:sp>
      <p:sp>
        <p:nvSpPr>
          <p:cNvPr id="194" name="Google Shape;194;p42"/>
          <p:cNvSpPr txBox="1"/>
          <p:nvPr>
            <p:ph idx="1" type="body"/>
          </p:nvPr>
        </p:nvSpPr>
        <p:spPr>
          <a:xfrm>
            <a:off x="457200" y="1451600"/>
            <a:ext cx="52350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In the “H” column, write down </a:t>
            </a:r>
            <a:r>
              <a:rPr b="1" lang="en"/>
              <a:t>how</a:t>
            </a:r>
            <a:r>
              <a:rPr lang="en"/>
              <a:t> you could go about finding the information you listed in the “W” column.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does that mean?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A focused Internet search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Reading encyclopedia articles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Which resources could you use to learn more about your figure?</a:t>
            </a:r>
            <a:endParaRPr/>
          </a:p>
        </p:txBody>
      </p:sp>
      <p:pic>
        <p:nvPicPr>
          <p:cNvPr id="195" name="Google Shape;19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225" y="845124"/>
            <a:ext cx="3321471" cy="429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</a:t>
            </a:r>
            <a:endParaRPr/>
          </a:p>
        </p:txBody>
      </p:sp>
      <p:sp>
        <p:nvSpPr>
          <p:cNvPr id="201" name="Google Shape;201;p43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Using the “H” portion of your chart to guide you, research your assigned figure.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Some things to consider as you research…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Notable accomplishments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Common themes in their writing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Connections to other literary figures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Interests or hobbies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Contributions to their field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Interesting facts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075" y="152400"/>
            <a:ext cx="626184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5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Literary Figures Project</a:t>
            </a:r>
            <a:endParaRPr/>
          </a:p>
        </p:txBody>
      </p:sp>
      <p:sp>
        <p:nvSpPr>
          <p:cNvPr id="212" name="Google Shape;212;p45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Using the template, create a project about your figure that includes the following…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Most Famous Work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Three Minute Bio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Genre(s)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Most Used Literary Devices 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Similar Author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Dissimilar Author 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Common Themes or Topics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Image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075" y="152400"/>
            <a:ext cx="626184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Gallery Walk</a:t>
            </a:r>
            <a:endParaRPr/>
          </a:p>
        </p:txBody>
      </p:sp>
      <p:sp>
        <p:nvSpPr>
          <p:cNvPr id="223" name="Google Shape;223;p47"/>
          <p:cNvSpPr txBox="1"/>
          <p:nvPr>
            <p:ph idx="1" type="body"/>
          </p:nvPr>
        </p:nvSpPr>
        <p:spPr>
          <a:xfrm>
            <a:off x="457200" y="1451600"/>
            <a:ext cx="64464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You will be viewing the projects of your peers.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Using sticky notes, write down any praise you have or any helpful tips.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Did you like their image or symbols? Tell them!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n"/>
              <a:t>Did they use the wrong your/you’re? Tell them politely!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We will be rotating clockwise around the room, and only ONE person should be viewing the project at a time.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0750" y="972248"/>
            <a:ext cx="3223249" cy="41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Gallery Walk with Sutori</a:t>
            </a:r>
            <a:endParaRPr/>
          </a:p>
        </p:txBody>
      </p:sp>
      <p:sp>
        <p:nvSpPr>
          <p:cNvPr id="230" name="Google Shape;230;p48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Have students share the links to the projects in Google Classroom (or collaborative workspace).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Assign 3-5 links to each student.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Review and read through each peer’s project.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Comment on aspects you love, or politely offer advice if you notice any issues.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KWHL Revisited</a:t>
            </a:r>
            <a:endParaRPr/>
          </a:p>
        </p:txBody>
      </p:sp>
      <p:sp>
        <p:nvSpPr>
          <p:cNvPr id="236" name="Google Shape;236;p49"/>
          <p:cNvSpPr txBox="1"/>
          <p:nvPr>
            <p:ph idx="1" type="body"/>
          </p:nvPr>
        </p:nvSpPr>
        <p:spPr>
          <a:xfrm>
            <a:off x="457200" y="1451600"/>
            <a:ext cx="52122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You should have the “L” column of your chart empty.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Now, fill in the “L” column with the information you have </a:t>
            </a:r>
            <a:r>
              <a:rPr b="1" lang="en"/>
              <a:t>learned</a:t>
            </a:r>
            <a:r>
              <a:rPr lang="en"/>
              <a:t> about your historical figure.</a:t>
            </a:r>
            <a:endParaRPr/>
          </a:p>
        </p:txBody>
      </p:sp>
      <p:pic>
        <p:nvPicPr>
          <p:cNvPr id="237" name="Google Shape;23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225" y="845124"/>
            <a:ext cx="3321471" cy="429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/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/>
              <a:t>Analyzing Literary Figures</a:t>
            </a:r>
            <a:endParaRPr/>
          </a:p>
        </p:txBody>
      </p:sp>
      <p:sp>
        <p:nvSpPr>
          <p:cNvPr id="125" name="Google Shape;125;p32"/>
          <p:cNvSpPr txBox="1"/>
          <p:nvPr>
            <p:ph idx="1" type="subTitle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34288" rtl="0" algn="l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1" name="Google Shape;131;p33"/>
          <p:cNvSpPr txBox="1"/>
          <p:nvPr>
            <p:ph idx="1" type="body"/>
          </p:nvPr>
        </p:nvSpPr>
        <p:spPr>
          <a:xfrm>
            <a:off x="457200" y="1451600"/>
            <a:ext cx="72687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E6E6E6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93700" lvl="0" marL="457200" rtl="0" algn="l"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Does literature make the author, or does the author make literature?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37" name="Google Shape;137;p34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Analyze and summarize the impact of key literary figures.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Make connections between literary figures.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Me Everything</a:t>
            </a:r>
            <a:endParaRPr/>
          </a:p>
        </p:txBody>
      </p:sp>
      <p:sp>
        <p:nvSpPr>
          <p:cNvPr id="143" name="Google Shape;143;p35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On a blank sheet of paper, tell me…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"/>
              <a:t>Every author that you can think of!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You will have one minute!</a:t>
            </a:r>
            <a:endParaRPr/>
          </a:p>
        </p:txBody>
      </p:sp>
      <p:pic>
        <p:nvPicPr>
          <p:cNvPr id="144" name="Google Shape;1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9489" y="525800"/>
            <a:ext cx="397452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Me More</a:t>
            </a:r>
            <a:endParaRPr/>
          </a:p>
        </p:txBody>
      </p:sp>
      <p:sp>
        <p:nvSpPr>
          <p:cNvPr id="150" name="Google Shape;150;p36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Using your list, tell me everything you know about the people on it.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You have one minute!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Literary Figures</a:t>
            </a:r>
            <a:endParaRPr/>
          </a:p>
        </p:txBody>
      </p:sp>
      <p:sp>
        <p:nvSpPr>
          <p:cNvPr id="156" name="Google Shape;156;p37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7"/>
          <p:cNvSpPr txBox="1"/>
          <p:nvPr/>
        </p:nvSpPr>
        <p:spPr>
          <a:xfrm>
            <a:off x="3265375" y="1451275"/>
            <a:ext cx="23565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Who are these literary figures?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Were they included in your lists?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Why or why not?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529" y="1421513"/>
            <a:ext cx="3119650" cy="33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1674" y="1451600"/>
            <a:ext cx="2795124" cy="343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Literary Figures</a:t>
            </a:r>
            <a:endParaRPr/>
          </a:p>
        </p:txBody>
      </p:sp>
      <p:sp>
        <p:nvSpPr>
          <p:cNvPr id="165" name="Google Shape;165;p38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8"/>
          <p:cNvSpPr txBox="1"/>
          <p:nvPr/>
        </p:nvSpPr>
        <p:spPr>
          <a:xfrm>
            <a:off x="3265375" y="1451275"/>
            <a:ext cx="23565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Who are these literary figures?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Were they included in your lists?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Why or why not?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3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2" y="1451275"/>
            <a:ext cx="2567975" cy="32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4278" y="1451600"/>
            <a:ext cx="2522525" cy="339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9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Task</a:t>
            </a:r>
            <a:endParaRPr/>
          </a:p>
        </p:txBody>
      </p:sp>
      <p:sp>
        <p:nvSpPr>
          <p:cNvPr id="174" name="Google Shape;174;p39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Draw a slip of paper.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The name on the paper will be the name of the person you will research for the project.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