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1"/>
  </p:notesMasterIdLst>
  <p:sldIdLst>
    <p:sldId id="257" r:id="rId3"/>
    <p:sldId id="275" r:id="rId4"/>
    <p:sldId id="276" r:id="rId5"/>
    <p:sldId id="277" r:id="rId6"/>
    <p:sldId id="278" r:id="rId7"/>
    <p:sldId id="262" r:id="rId8"/>
    <p:sldId id="263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905" autoAdjust="0"/>
  </p:normalViewPr>
  <p:slideViewPr>
    <p:cSldViewPr snapToGrid="0">
      <p:cViewPr varScale="1">
        <p:scale>
          <a:sx n="138" d="100"/>
          <a:sy n="138" d="100"/>
        </p:scale>
        <p:origin x="1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ia_Tallchief_1961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m.wikipedia.org/wiki/File:Speaker_Albert_-_portrait_(cropped).jp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lph_Ellison_photo_portrait_seated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Sequoyah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85d06aa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485d06aa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/>
              <a:t>Wilson, C. (2020). </a:t>
            </a:r>
            <a:r>
              <a:rPr lang="en-US" i="1" dirty="0"/>
              <a:t>Interactive classrooms for all contents. </a:t>
            </a:r>
            <a:r>
              <a:rPr lang="en-US" dirty="0"/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>
                <a:solidFill>
                  <a:schemeClr val="dk1"/>
                </a:solidFill>
              </a:rPr>
              <a:t>Wilson, C. (2020). </a:t>
            </a:r>
            <a:r>
              <a:rPr lang="en-US" i="1" dirty="0">
                <a:solidFill>
                  <a:schemeClr val="dk1"/>
                </a:solidFill>
              </a:rPr>
              <a:t>Interactive classrooms for all contents. </a:t>
            </a:r>
            <a:r>
              <a:rPr lang="en-US" dirty="0">
                <a:solidFill>
                  <a:schemeClr val="dk1"/>
                </a:solidFill>
              </a:rPr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85d06a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85d06a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Maria Tallchief Image Source: </a:t>
            </a:r>
            <a:r>
              <a:rPr lang="en" dirty="0"/>
              <a:t>Unknown author. (1961). </a:t>
            </a:r>
            <a:r>
              <a:rPr lang="en" i="1" dirty="0"/>
              <a:t>Headshot of Maria Tallchief from the April 1961 issue of Dance Magazine, commemorating the magazine’s annual award winners. </a:t>
            </a:r>
            <a:r>
              <a:rPr lang="en" dirty="0"/>
              <a:t>Wikimedia Commons.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https://commons.wikimedia.org/wiki/File:Maria_Tallchief_1961.png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Carl Albert Image Source: </a:t>
            </a:r>
            <a:r>
              <a:rPr lang="en" dirty="0"/>
              <a:t>Unknown author. (ca. 1971-1977). </a:t>
            </a:r>
            <a:r>
              <a:rPr lang="en" i="1" dirty="0"/>
              <a:t>Cropped portrait of Carl Albert, speaker of the U.S. House of Representatives. </a:t>
            </a:r>
            <a:r>
              <a:rPr lang="en" dirty="0"/>
              <a:t>Wikipedia.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https://en.m.wikipedia.org/wiki/File:Speaker_Albert_-_portrait_(cropped).jpg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85d06aa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485d06aa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Ralph Ellison Image Source: </a:t>
            </a:r>
            <a:r>
              <a:rPr lang="en" dirty="0">
                <a:solidFill>
                  <a:schemeClr val="dk1"/>
                </a:solidFill>
              </a:rPr>
              <a:t>USIA staff photographer. (1961). </a:t>
            </a:r>
            <a:r>
              <a:rPr lang="en" i="1" dirty="0">
                <a:solidFill>
                  <a:schemeClr val="dk1"/>
                </a:solidFill>
              </a:rPr>
              <a:t>Ralph Ellison, noted author and professor. </a:t>
            </a:r>
            <a:r>
              <a:rPr lang="en" dirty="0">
                <a:solidFill>
                  <a:schemeClr val="dk1"/>
                </a:solidFill>
              </a:rPr>
              <a:t>Wikimedia Commons.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https://commons.wikimedia.org/wiki/File:Ralph_Ellison_photo_portrait_seated.jpg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Sequoyah Image Source: </a:t>
            </a:r>
            <a:r>
              <a:rPr lang="en" dirty="0">
                <a:solidFill>
                  <a:schemeClr val="dk1"/>
                </a:solidFill>
              </a:rPr>
              <a:t>Lehman, G., Duval, P. S., &amp; Inman, H. (ca. 1833-1846). </a:t>
            </a:r>
            <a:r>
              <a:rPr lang="en" i="1" dirty="0">
                <a:solidFill>
                  <a:schemeClr val="dk1"/>
                </a:solidFill>
              </a:rPr>
              <a:t>Sequoyah with a tablet depicting his writing system for the Cherokee language. 19th-century print of a painting. </a:t>
            </a:r>
            <a:r>
              <a:rPr lang="en" dirty="0">
                <a:solidFill>
                  <a:schemeClr val="dk1"/>
                </a:solidFill>
              </a:rPr>
              <a:t>Wikimedia Commons.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https://commons.wikimedia.org/wiki/File:Sequoyah.jpg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85d06aa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85d06aa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4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2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ia_Tallchief_1961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en.m.wikipedia.org/wiki/File:Speaker_Albert_-_portrait_(cropped).jp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lph_Ellison_photo_portrait_seate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Sequoyah.jpg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sz="3800" dirty="0"/>
              <a:t>Analyzing Oklahoma Historical Figures </a:t>
            </a:r>
            <a:endParaRPr sz="3800"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530400" y="20088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Oklahoma History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“W”</a:t>
            </a:r>
            <a:r>
              <a:rPr lang="en" dirty="0"/>
              <a:t> column, write down </a:t>
            </a:r>
            <a:br>
              <a:rPr lang="en" dirty="0"/>
            </a:br>
            <a:r>
              <a:rPr lang="en" dirty="0"/>
              <a:t>everything you want to know </a:t>
            </a:r>
            <a:br>
              <a:rPr lang="en" dirty="0"/>
            </a:br>
            <a:r>
              <a:rPr lang="en" dirty="0"/>
              <a:t>about your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Need help? Think about: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do I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would others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For what is this person famous?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A8A2ED-6190-4ADE-A0AD-EF77A213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597952" y="698930"/>
            <a:ext cx="2430413" cy="31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“H”</a:t>
            </a:r>
            <a:r>
              <a:rPr lang="en" dirty="0"/>
              <a:t> column, write down ways </a:t>
            </a:r>
            <a:br>
              <a:rPr lang="en" dirty="0"/>
            </a:br>
            <a:r>
              <a:rPr lang="en" dirty="0"/>
              <a:t>you can find the information you </a:t>
            </a:r>
            <a:br>
              <a:rPr lang="en" dirty="0"/>
            </a:br>
            <a:r>
              <a:rPr lang="en" dirty="0"/>
              <a:t>listed in the “W” column.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For example: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focused Internet search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Reading encyclopedia articles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dirty="0"/>
              <a:t>What other resources could you use to </a:t>
            </a:r>
            <a:br>
              <a:rPr lang="en" dirty="0"/>
            </a:br>
            <a:r>
              <a:rPr lang="en" dirty="0"/>
              <a:t>learn more about your figure?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DB41EF2-CBAD-429E-8E70-840878F8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925453" y="853392"/>
            <a:ext cx="2390794" cy="30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827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“H” portion of your chart </a:t>
            </a:r>
            <a:r>
              <a:rPr lang="en-US" dirty="0"/>
              <a:t>as a</a:t>
            </a:r>
            <a:r>
              <a:rPr lang="en" dirty="0"/>
              <a:t> guide, research your assigned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Some things to consider as you research: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Notable accomplishments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Education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Connections to other historical figures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Interests or hobbies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Contributions to their field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Interesting facts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53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85" y="587687"/>
            <a:ext cx="7282207" cy="41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90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457200" y="4093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Historical Figures Project</a:t>
            </a:r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457200" y="133286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template, create a project about your figure that includes each of the following: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Q</a:t>
            </a:r>
            <a:r>
              <a:rPr lang="en" sz="2000" dirty="0"/>
              <a:t>uote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Five fast facts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Historical importance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Six-word memoir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BFF 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Worst enemy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Four symbols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Image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40239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l="1141" r="808"/>
          <a:stretch/>
        </p:blipFill>
        <p:spPr>
          <a:xfrm>
            <a:off x="461914" y="527901"/>
            <a:ext cx="7107810" cy="418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9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Gallery Walk</a:t>
            </a:r>
            <a:endParaRPr dirty="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457200" y="1343699"/>
            <a:ext cx="8229600" cy="27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Find a peer project to review. </a:t>
            </a:r>
            <a:endParaRPr dirty="0"/>
          </a:p>
          <a:p>
            <a:pPr marL="5207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" dirty="0">
                <a:solidFill>
                  <a:schemeClr val="accent2"/>
                </a:solidFill>
              </a:rPr>
              <a:t>	Only ONE person should view each project at a time.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you like their image or symbols? Tell them!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Rotate clockwise around the room to the next project.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059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Sutori</a:t>
            </a:r>
            <a:r>
              <a:rPr lang="en" dirty="0"/>
              <a:t> Gallery Wal</a:t>
            </a:r>
            <a:r>
              <a:rPr lang="en-US" dirty="0"/>
              <a:t>k</a:t>
            </a:r>
            <a:endParaRPr dirty="0"/>
          </a:p>
        </p:txBody>
      </p:sp>
      <p:sp>
        <p:nvSpPr>
          <p:cNvPr id="228" name="Google Shape;228;p18"/>
          <p:cNvSpPr txBox="1">
            <a:spLocks noGrp="1"/>
          </p:cNvSpPr>
          <p:nvPr>
            <p:ph type="body" idx="1"/>
          </p:nvPr>
        </p:nvSpPr>
        <p:spPr>
          <a:xfrm>
            <a:off x="457200" y="1338020"/>
            <a:ext cx="764985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Share the link to your project in Google Classroom (or another collaborative workspace your teacher specifies).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Review and read through each peer project that you are assigned.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Comment on aspects </a:t>
            </a:r>
            <a:r>
              <a:rPr lang="en-US" dirty="0"/>
              <a:t>that </a:t>
            </a:r>
            <a:r>
              <a:rPr lang="en" dirty="0"/>
              <a:t>you love, </a:t>
            </a:r>
            <a:r>
              <a:rPr lang="en-US" dirty="0"/>
              <a:t>and</a:t>
            </a:r>
            <a:r>
              <a:rPr lang="en" dirty="0"/>
              <a:t> politely offer advice if you notice any issues.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404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 Revisited</a:t>
            </a:r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Fill in the </a:t>
            </a:r>
            <a:r>
              <a:rPr lang="en" b="1" dirty="0">
                <a:solidFill>
                  <a:schemeClr val="accent2"/>
                </a:solidFill>
              </a:rPr>
              <a:t>“L”</a:t>
            </a:r>
            <a:r>
              <a:rPr lang="en" dirty="0"/>
              <a:t> column on your chart</a:t>
            </a:r>
            <a:br>
              <a:rPr lang="en" dirty="0"/>
            </a:br>
            <a:r>
              <a:rPr lang="en" dirty="0"/>
              <a:t>with the information that you have </a:t>
            </a:r>
            <a:br>
              <a:rPr lang="en" dirty="0"/>
            </a:br>
            <a:r>
              <a:rPr lang="en" dirty="0"/>
              <a:t>learned about your historical figure.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B95A87-874A-40AC-91CE-8A4D61B2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751334" y="917874"/>
            <a:ext cx="2291395" cy="29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530352" y="2065712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Do people make history, or does history make people?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95528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Analyze and summarize the impact of key historical figures in Oklahoma history.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Make connections between historical figures.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42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Everything!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a blank sheet of paper, tell me …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very Oklahoma historical figure you can think of.</a:t>
            </a:r>
            <a:endParaRPr sz="2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0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More!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your list, tell me …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800" b="1" i="1" dirty="0">
                <a:solidFill>
                  <a:schemeClr val="accent2"/>
                </a:solidFill>
              </a:rPr>
              <a:t>Everything that you know about the people on the list.</a:t>
            </a:r>
            <a:endParaRPr sz="2800" b="1" i="1" dirty="0">
              <a:solidFill>
                <a:schemeClr val="accent2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0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457200" y="4003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Oklahoma Historical Figures</a:t>
            </a:r>
            <a:endParaRPr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6137666" y="2571750"/>
            <a:ext cx="264057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Who are these Oklahoma historical figures?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Were they included in your list? Why or why not?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25" y="1451597"/>
            <a:ext cx="2547335" cy="317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8" name="Google Shape;158;p37">
            <a:hlinkClick r:id="rId5"/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497" y="1451597"/>
            <a:ext cx="2445325" cy="319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57200" y="35097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Oklahoma Historical Figures</a:t>
            </a:r>
            <a:endParaRPr dirty="0"/>
          </a:p>
        </p:txBody>
      </p:sp>
      <p:pic>
        <p:nvPicPr>
          <p:cNvPr id="166" name="Google Shape;166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109" t="2837" r="1676" b="2313"/>
          <a:stretch/>
        </p:blipFill>
        <p:spPr>
          <a:xfrm>
            <a:off x="457200" y="1538343"/>
            <a:ext cx="2700169" cy="315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7" name="Google Shape;167;p38">
            <a:hlinkClick r:id="rId5"/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4492"/>
          <a:stretch/>
        </p:blipFill>
        <p:spPr>
          <a:xfrm>
            <a:off x="3537341" y="1538343"/>
            <a:ext cx="2449291" cy="315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156;p37">
            <a:extLst>
              <a:ext uri="{FF2B5EF4-FFF2-40B4-BE49-F238E27FC236}">
                <a16:creationId xmlns:a16="http://schemas.microsoft.com/office/drawing/2014/main" id="{DE7B2E33-6D76-4220-B398-B8BDD20971D6}"/>
              </a:ext>
            </a:extLst>
          </p:cNvPr>
          <p:cNvSpPr txBox="1"/>
          <p:nvPr/>
        </p:nvSpPr>
        <p:spPr>
          <a:xfrm>
            <a:off x="6137666" y="2571750"/>
            <a:ext cx="264057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Who are these Oklahoma historical figures?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Were they included in your list? Why or why not?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777779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slip of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name on the paper will be the name of the person you will research for the project.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457199" y="1326661"/>
            <a:ext cx="526206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Write the name of your historical figure at the top of your KWHL Chart.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“K”</a:t>
            </a:r>
            <a:r>
              <a:rPr lang="en" dirty="0"/>
              <a:t> column, fill in everything </a:t>
            </a:r>
            <a:r>
              <a:rPr lang="en-US" dirty="0"/>
              <a:t>that </a:t>
            </a:r>
            <a:r>
              <a:rPr lang="en" dirty="0"/>
              <a:t>you know about your figure.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7CB9E45-D979-40B4-9A7C-573D4A51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728151" y="772547"/>
            <a:ext cx="2493688" cy="32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4559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803</Words>
  <Application>Microsoft Macintosh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Georgia</vt:lpstr>
      <vt:lpstr>Calibri</vt:lpstr>
      <vt:lpstr>Arial</vt:lpstr>
      <vt:lpstr>Constantia</vt:lpstr>
      <vt:lpstr>LEARN theme</vt:lpstr>
      <vt:lpstr>LEARN theme</vt:lpstr>
      <vt:lpstr>Analyzing Oklahoma Historical Figures </vt:lpstr>
      <vt:lpstr>Essential Question</vt:lpstr>
      <vt:lpstr>Objectives</vt:lpstr>
      <vt:lpstr>Tell Me Everything!</vt:lpstr>
      <vt:lpstr>Tell Me More!</vt:lpstr>
      <vt:lpstr>Oklahoma Historical Figures</vt:lpstr>
      <vt:lpstr>Oklahoma Historical Figures</vt:lpstr>
      <vt:lpstr>Your Task</vt:lpstr>
      <vt:lpstr>KWHL Chart</vt:lpstr>
      <vt:lpstr>KWHL Chart</vt:lpstr>
      <vt:lpstr>KWHL Chart</vt:lpstr>
      <vt:lpstr>Research</vt:lpstr>
      <vt:lpstr>PowerPoint Presentation</vt:lpstr>
      <vt:lpstr>Historical Figures Project</vt:lpstr>
      <vt:lpstr>PowerPoint Presentation</vt:lpstr>
      <vt:lpstr>Gallery Walk</vt:lpstr>
      <vt:lpstr>Sutori Gallery Walk</vt:lpstr>
      <vt:lpstr>KWHL Chart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Oklahoma Historical Figures</dc:title>
  <dc:creator>K20 Center</dc:creator>
  <cp:lastModifiedBy>Walters, Darrin J.</cp:lastModifiedBy>
  <cp:revision>5</cp:revision>
  <dcterms:modified xsi:type="dcterms:W3CDTF">2020-07-16T20:22:37Z</dcterms:modified>
</cp:coreProperties>
</file>