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9"/>
  </p:notesMasterIdLst>
  <p:sldIdLst>
    <p:sldId id="256" r:id="rId3"/>
    <p:sldId id="270" r:id="rId4"/>
    <p:sldId id="262" r:id="rId5"/>
    <p:sldId id="263" r:id="rId6"/>
    <p:sldId id="264" r:id="rId7"/>
    <p:sldId id="260" r:id="rId8"/>
    <p:sldId id="276" r:id="rId9"/>
    <p:sldId id="277" r:id="rId10"/>
    <p:sldId id="278" r:id="rId11"/>
    <p:sldId id="273" r:id="rId12"/>
    <p:sldId id="288" r:id="rId13"/>
    <p:sldId id="280" r:id="rId14"/>
    <p:sldId id="274" r:id="rId15"/>
    <p:sldId id="284" r:id="rId16"/>
    <p:sldId id="268" r:id="rId17"/>
    <p:sldId id="289" r:id="rId18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406" autoAdjust="0"/>
    <p:restoredTop sz="64815"/>
  </p:normalViewPr>
  <p:slideViewPr>
    <p:cSldViewPr snapToGrid="0">
      <p:cViewPr varScale="1">
        <p:scale>
          <a:sx n="24" d="100"/>
          <a:sy n="24" d="100"/>
        </p:scale>
        <p:origin x="176" y="1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rchbishop-Tutu-medium.jpg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Augustus#/media/File:August_Labicana_Massimo_Inv56230_n2.jpg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mpress_Catherine_The_Great_circa_1770_(D.G._Levitsky).JPG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mons.wikimedia.org/wiki/File:KingShaka.jpg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35431-2A61-AA2F-A994-493279F5D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C7D348-73C0-6E42-30A9-80917876EF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E2EB19-B8EA-2A9E-B5A2-BBE01EF65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KWHL graphic organizer. Strategies. https://learn.k20center.ou.edu/strategy/127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446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Tell me everything. Strategies. https://learn.k20center.ou.edu/strategy/107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112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Tell me everything. Strategies. https://learn.k20center.ou.edu/strategy/107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494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b="1" dirty="0"/>
              <a:t>Desmond Tutu Image Source: </a:t>
            </a:r>
            <a:r>
              <a:rPr lang="en" dirty="0"/>
              <a:t>Gool, B. (2005, January 25). </a:t>
            </a:r>
            <a:r>
              <a:rPr lang="en" i="1" dirty="0"/>
              <a:t>Archbishop Desmond Tutu </a:t>
            </a:r>
            <a:r>
              <a:rPr lang="en" i="0" dirty="0"/>
              <a:t>[Photograph]</a:t>
            </a:r>
            <a:r>
              <a:rPr lang="en" i="1" dirty="0"/>
              <a:t>. </a:t>
            </a:r>
            <a:r>
              <a:rPr lang="en" dirty="0"/>
              <a:t>Wikimedia Commons.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https://commons.wikimedia.org/wiki/File:Archbishop-Tutu-medium.jpg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Augustus Image Source: </a:t>
            </a:r>
            <a:r>
              <a:rPr lang="en-US" dirty="0" err="1"/>
              <a:t>Alphanidon</a:t>
            </a:r>
            <a:r>
              <a:rPr lang="en-US" dirty="0"/>
              <a:t>. (2010, February 19). </a:t>
            </a:r>
            <a:r>
              <a:rPr lang="en-US" i="1" dirty="0"/>
              <a:t>Head of Augustus as Pontifex Maximus, Roman artwork of the late Augustan period, last decade of the 1st century BC </a:t>
            </a:r>
            <a:r>
              <a:rPr lang="en-US" i="0" dirty="0"/>
              <a:t>[Photograph]. </a:t>
            </a:r>
            <a:r>
              <a:rPr lang="en-US" dirty="0"/>
              <a:t>Wikipedia. </a:t>
            </a:r>
            <a:r>
              <a:rPr lang="en-US" u="sng" dirty="0">
                <a:solidFill>
                  <a:schemeClr val="hlink"/>
                </a:solidFill>
                <a:hlinkClick r:id="rId4"/>
              </a:rPr>
              <a:t>https://en.wikipedia.org/wiki/Augustus#/media/File:August_Labicana_Massimo_Inv56230_n2.jpg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/>
              <a:t>Catherine the Great Image Source: </a:t>
            </a:r>
            <a:r>
              <a:rPr lang="en" dirty="0"/>
              <a:t>Levitzky, D. (ca. 1770). </a:t>
            </a:r>
            <a:r>
              <a:rPr lang="en" i="1" dirty="0"/>
              <a:t>Portrait of Catherine II the legislatress in the temple devoted to the goddess of justice </a:t>
            </a:r>
            <a:r>
              <a:rPr lang="en" i="0" dirty="0"/>
              <a:t>[Image]</a:t>
            </a:r>
            <a:r>
              <a:rPr lang="en" i="1" dirty="0"/>
              <a:t>. </a:t>
            </a:r>
            <a:r>
              <a:rPr lang="en" dirty="0"/>
              <a:t>Wikimedia Commons.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https://commons.wikimedia.org/wiki/File:Empress_Catherine_The_Great_circa_1770_(D.G._Levitsky).JPG</a:t>
            </a:r>
            <a:endParaRPr lang="en"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err="1"/>
              <a:t>Shaka</a:t>
            </a:r>
            <a:r>
              <a:rPr lang="en-US" b="1" dirty="0"/>
              <a:t> Zulu Image Source: </a:t>
            </a:r>
            <a:r>
              <a:rPr lang="en-US" dirty="0"/>
              <a:t>King, J. (1824). </a:t>
            </a:r>
            <a:r>
              <a:rPr lang="en-US" i="1" dirty="0"/>
              <a:t>Only known drawing of King Shaka Zulu holding an assegai and heavy shield, 1824 </a:t>
            </a:r>
            <a:r>
              <a:rPr lang="en-US" i="0" dirty="0"/>
              <a:t>[Image]</a:t>
            </a:r>
            <a:r>
              <a:rPr lang="en-US" i="1" dirty="0"/>
              <a:t>. </a:t>
            </a:r>
            <a:r>
              <a:rPr lang="en-US" dirty="0"/>
              <a:t>Wikimedia Commons. </a:t>
            </a:r>
            <a:r>
              <a:rPr lang="en-US" u="sng" dirty="0">
                <a:solidFill>
                  <a:schemeClr val="hlink"/>
                </a:solidFill>
                <a:hlinkClick r:id="rId4"/>
              </a:rPr>
              <a:t>https://commons.wikimedia.org/wiki/File:KingShaka.jpg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KWHL graphic organizer. Strategies. https://learn.k20center.ou.edu/strategy/127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564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KWHL graphic organizer. Strategies. https://learn.k20center.ou.edu/strategy/127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049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KWHL graphic organizer. Strategies. https://learn.k20center.ou.edu/strategy/127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630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Gallery walk / carousel. Strategies. https://learn.k20center.ou.edu/strategy/118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545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rchbishop-Tutu-medium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mpress_Catherine_The_Great_circa_1770_(D.G._Levitsky)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hyperlink" Target="https://commons.wikimedia.org/wiki/File:KingShaka.jpg" TargetMode="Externa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7B891-E659-C3A8-91D9-92B71E58D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437BA-F9FB-0E27-AE43-324E13B1E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KWHL Chart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C1EA232E-7083-2379-7F5A-61E43812EE7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3500" lvl="0" indent="0">
              <a:spcAft>
                <a:spcPts val="0"/>
              </a:spcAft>
              <a:buSzPts val="2600"/>
              <a:buNone/>
            </a:pPr>
            <a:r>
              <a:rPr lang="en-US" dirty="0"/>
              <a:t>Write the name of your historical figure at the top of your KWHL Chart. </a:t>
            </a:r>
          </a:p>
          <a:p>
            <a:pPr marL="63500" lvl="0" indent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US" dirty="0"/>
          </a:p>
          <a:p>
            <a:pPr marL="63500" lvl="0" indent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In the </a:t>
            </a:r>
            <a:r>
              <a:rPr lang="en-US" b="1" dirty="0"/>
              <a:t>“K” </a:t>
            </a:r>
            <a:r>
              <a:rPr lang="en-US" dirty="0"/>
              <a:t>column, fill in everything you know about your figure.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029E1F-1A9A-EC53-29AD-6B11BF4D2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869" y="173038"/>
            <a:ext cx="1313481" cy="101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62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205B4-D510-A760-433F-EE06ED6C2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26803-B941-3953-DE76-858027EAD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KWHL Chart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E06F2BAD-714E-2E53-3728-2CE3F6BE761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3500" lvl="0" indent="0">
              <a:spcAft>
                <a:spcPts val="0"/>
              </a:spcAft>
              <a:buSzPts val="2600"/>
              <a:buNone/>
            </a:pPr>
            <a:r>
              <a:rPr lang="en-US" dirty="0"/>
              <a:t>In the </a:t>
            </a:r>
            <a:r>
              <a:rPr lang="en-US" b="1" dirty="0"/>
              <a:t>“W”</a:t>
            </a:r>
            <a:r>
              <a:rPr lang="en-US" dirty="0"/>
              <a:t> column, write down everything you want to know about your figure.</a:t>
            </a:r>
          </a:p>
          <a:p>
            <a:pPr marL="63500" lvl="0" indent="0">
              <a:spcAft>
                <a:spcPts val="0"/>
              </a:spcAft>
              <a:buSzPts val="2600"/>
              <a:buNone/>
            </a:pPr>
            <a:endParaRPr lang="en-US" dirty="0"/>
          </a:p>
          <a:p>
            <a:pPr marL="63500" lvl="0" indent="0">
              <a:spcAft>
                <a:spcPts val="0"/>
              </a:spcAft>
              <a:buSzPts val="2600"/>
              <a:buNone/>
            </a:pPr>
            <a:r>
              <a:rPr lang="en-US" dirty="0"/>
              <a:t>Need help? Think about:</a:t>
            </a:r>
          </a:p>
          <a:p>
            <a:pPr>
              <a:spcAft>
                <a:spcPts val="0"/>
              </a:spcAft>
              <a:buSzPts val="2600"/>
            </a:pPr>
            <a:r>
              <a:rPr lang="en-US" dirty="0"/>
              <a:t>What do I want to know?</a:t>
            </a:r>
          </a:p>
          <a:p>
            <a:pPr>
              <a:spcAft>
                <a:spcPts val="0"/>
              </a:spcAft>
              <a:buSzPts val="2600"/>
            </a:pPr>
            <a:r>
              <a:rPr lang="en-US" dirty="0"/>
              <a:t>What would others want to know?</a:t>
            </a:r>
          </a:p>
          <a:p>
            <a:pPr>
              <a:spcAft>
                <a:spcPts val="0"/>
              </a:spcAft>
              <a:buSzPts val="2600"/>
            </a:pPr>
            <a:r>
              <a:rPr lang="en-US" dirty="0"/>
              <a:t>Why is this person famous?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CBE788-CE0C-0C82-212B-FC4989EA2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869" y="173038"/>
            <a:ext cx="1313481" cy="101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89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8E298-EDAB-EC60-652A-F35DAACAB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9E54A-C22D-E2D0-4937-4727666E3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KWHL Chart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98985B9D-A203-B9D3-C8FA-83226DCF5F0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3500" indent="0">
              <a:spcAft>
                <a:spcPts val="0"/>
              </a:spcAft>
              <a:buSzPts val="2600"/>
              <a:buNone/>
            </a:pPr>
            <a:r>
              <a:rPr lang="en-US" dirty="0"/>
              <a:t>In the </a:t>
            </a:r>
            <a:r>
              <a:rPr lang="en-US" b="1" dirty="0"/>
              <a:t>“H”</a:t>
            </a:r>
            <a:r>
              <a:rPr lang="en-US" dirty="0"/>
              <a:t> column, write down how you can find the information you listed in the “W” column. What other resources could you use to learn more about your figure? </a:t>
            </a:r>
            <a:br>
              <a:rPr lang="en-US" dirty="0"/>
            </a:br>
            <a:endParaRPr lang="en-US" dirty="0"/>
          </a:p>
          <a:p>
            <a:pPr marL="63500" lvl="0" indent="0">
              <a:spcAft>
                <a:spcPts val="0"/>
              </a:spcAft>
              <a:buSzPts val="2600"/>
              <a:buNone/>
            </a:pPr>
            <a:r>
              <a:rPr lang="en-US" dirty="0"/>
              <a:t>For example:</a:t>
            </a:r>
          </a:p>
          <a:p>
            <a:pPr lvl="0">
              <a:spcAft>
                <a:spcPts val="0"/>
              </a:spcAft>
              <a:buSzPts val="2600"/>
            </a:pPr>
            <a:r>
              <a:rPr lang="en-US" dirty="0"/>
              <a:t>A focused internet search</a:t>
            </a:r>
          </a:p>
          <a:p>
            <a:pPr lvl="0">
              <a:spcAft>
                <a:spcPts val="0"/>
              </a:spcAft>
              <a:buSzPts val="2600"/>
            </a:pPr>
            <a:r>
              <a:rPr lang="en-US" dirty="0"/>
              <a:t>Reading encyclopedia articles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7E84D-DE21-B535-FFDF-AEC819441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869" y="173038"/>
            <a:ext cx="1313481" cy="101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44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72C45-4538-03B7-A707-0C8F0183C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253DC-02E2-6828-38ED-CF0F3682D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Research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E3E15AB-6551-B6AF-870E-92797BF63B2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spcAft>
                <a:spcPts val="0"/>
              </a:spcAft>
              <a:buSzPts val="2600"/>
            </a:pPr>
            <a:r>
              <a:rPr lang="en-US" sz="2200" dirty="0"/>
              <a:t>Research your assigned figure using the </a:t>
            </a:r>
            <a:r>
              <a:rPr lang="en-US" sz="2200" b="1" dirty="0"/>
              <a:t>“H”</a:t>
            </a:r>
            <a:r>
              <a:rPr lang="en-US" sz="2200" dirty="0"/>
              <a:t> portion of your chart as a guide.</a:t>
            </a:r>
          </a:p>
          <a:p>
            <a:pPr>
              <a:spcAft>
                <a:spcPts val="0"/>
              </a:spcAft>
              <a:buSzPts val="2600"/>
            </a:pPr>
            <a:r>
              <a:rPr lang="en-US" sz="2200" dirty="0"/>
              <a:t>Some things to consider as you research:</a:t>
            </a:r>
          </a:p>
          <a:p>
            <a:pPr lvl="1">
              <a:spcAft>
                <a:spcPts val="0"/>
              </a:spcAft>
              <a:buSzPts val="2600"/>
            </a:pPr>
            <a:r>
              <a:rPr lang="en-US" sz="2200" dirty="0"/>
              <a:t>Notable accomplishments</a:t>
            </a:r>
          </a:p>
          <a:p>
            <a:pPr lvl="1">
              <a:spcAft>
                <a:spcPts val="0"/>
              </a:spcAft>
              <a:buSzPts val="2600"/>
            </a:pPr>
            <a:r>
              <a:rPr lang="en-US" sz="2200" dirty="0"/>
              <a:t>Education</a:t>
            </a:r>
          </a:p>
          <a:p>
            <a:pPr lvl="1">
              <a:spcAft>
                <a:spcPts val="0"/>
              </a:spcAft>
              <a:buSzPts val="2600"/>
            </a:pPr>
            <a:r>
              <a:rPr lang="en-US" sz="2200" dirty="0"/>
              <a:t>Connections to other historical figures</a:t>
            </a:r>
          </a:p>
          <a:p>
            <a:pPr lvl="1">
              <a:spcAft>
                <a:spcPts val="0"/>
              </a:spcAft>
              <a:buSzPts val="2600"/>
            </a:pPr>
            <a:r>
              <a:rPr lang="en-US" sz="2200" dirty="0"/>
              <a:t>Interests or hobbies</a:t>
            </a:r>
          </a:p>
          <a:p>
            <a:pPr lvl="1">
              <a:spcAft>
                <a:spcPts val="0"/>
              </a:spcAft>
              <a:buSzPts val="2600"/>
            </a:pPr>
            <a:r>
              <a:rPr lang="en-US" sz="2200" dirty="0"/>
              <a:t>Contributions to their field</a:t>
            </a:r>
          </a:p>
          <a:p>
            <a:pPr lvl="1">
              <a:spcAft>
                <a:spcPts val="0"/>
              </a:spcAft>
              <a:buSzPts val="2600"/>
            </a:pPr>
            <a:r>
              <a:rPr lang="en-US" sz="2200" dirty="0"/>
              <a:t>Interesting facts</a:t>
            </a:r>
          </a:p>
        </p:txBody>
      </p:sp>
    </p:spTree>
    <p:extLst>
      <p:ext uri="{BB962C8B-B14F-4D97-AF65-F5344CB8AC3E}">
        <p14:creationId xmlns:p14="http://schemas.microsoft.com/office/powerpoint/2010/main" val="314589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33BC8-0D23-4036-192A-8CDD00DE1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56123-3436-5D38-D64F-26C66E8E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287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Historical Figures Project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1A16501-8AC3-CE58-1C66-E8DB676C307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008062"/>
            <a:ext cx="7886700" cy="3960980"/>
          </a:xfrm>
        </p:spPr>
        <p:txBody>
          <a:bodyPr numCol="1"/>
          <a:lstStyle/>
          <a:p>
            <a:pPr>
              <a:spcAft>
                <a:spcPts val="0"/>
              </a:spcAft>
              <a:buSzPts val="2600"/>
            </a:pPr>
            <a:r>
              <a:rPr lang="en-US" sz="2200" dirty="0"/>
              <a:t>Using the template, create a project about your figure that includes each of the following:</a:t>
            </a:r>
          </a:p>
          <a:p>
            <a:pPr marL="914400" indent="-356616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200" dirty="0"/>
              <a:t>Quote</a:t>
            </a:r>
          </a:p>
          <a:p>
            <a:pPr marL="914400" indent="-356616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200" dirty="0"/>
              <a:t>Five fast facts</a:t>
            </a:r>
          </a:p>
          <a:p>
            <a:pPr marL="914400" indent="-356616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200" dirty="0"/>
              <a:t>Historical importance</a:t>
            </a:r>
          </a:p>
          <a:p>
            <a:pPr marL="914400" indent="-356616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200" dirty="0"/>
              <a:t>Six-word memoir</a:t>
            </a:r>
          </a:p>
          <a:p>
            <a:pPr marL="914400" indent="-356616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200" dirty="0"/>
              <a:t>BFF </a:t>
            </a:r>
          </a:p>
          <a:p>
            <a:pPr marL="914400" indent="-356616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200" dirty="0"/>
              <a:t>Worst enemy</a:t>
            </a:r>
          </a:p>
          <a:p>
            <a:pPr marL="914400" indent="-356616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200" dirty="0"/>
              <a:t>Four symbols</a:t>
            </a:r>
          </a:p>
          <a:p>
            <a:pPr marL="914400" indent="-356616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200" dirty="0"/>
              <a:t>Image</a:t>
            </a:r>
          </a:p>
          <a:p>
            <a:pPr>
              <a:spcAft>
                <a:spcPts val="0"/>
              </a:spcAft>
              <a:buSzPts val="2600"/>
            </a:pPr>
            <a:endParaRPr lang="en-US" sz="2200" dirty="0"/>
          </a:p>
          <a:p>
            <a:pPr marL="977900" lvl="1" indent="-457200">
              <a:spcAft>
                <a:spcPts val="0"/>
              </a:spcAft>
              <a:buSzPts val="2600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38730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33BAE-1DF4-B7E6-7446-204B8152F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287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Gallery Walk</a:t>
            </a:r>
          </a:p>
        </p:txBody>
      </p:sp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211D2316-70BB-F47B-A80C-7D37793BEAB7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28650" y="1008062"/>
            <a:ext cx="7886700" cy="3262312"/>
          </a:xfrm>
        </p:spPr>
        <p:txBody>
          <a:bodyPr/>
          <a:lstStyle/>
          <a:p>
            <a:pPr marL="457200" lvl="0" indent="-393192">
              <a:spcAft>
                <a:spcPts val="0"/>
              </a:spcAft>
              <a:buSzPts val="2600"/>
              <a:buFont typeface="Arial"/>
              <a:buAutoNum type="arabicPeriod"/>
            </a:pPr>
            <a:r>
              <a:rPr lang="en-US" sz="2400" dirty="0"/>
              <a:t>Find a peer project to review.</a:t>
            </a:r>
          </a:p>
          <a:p>
            <a:pPr marL="914400" lvl="1" indent="-356616">
              <a:spcAft>
                <a:spcPts val="0"/>
              </a:spcAft>
              <a:buSzPts val="2600"/>
              <a:buFont typeface="Courier New" panose="02070309020205020404" pitchFamily="49" charset="0"/>
              <a:buChar char="o"/>
            </a:pPr>
            <a:r>
              <a:rPr lang="en-US" sz="2400" dirty="0"/>
              <a:t>Only </a:t>
            </a:r>
            <a:r>
              <a:rPr lang="en-US" sz="2400" b="1" dirty="0"/>
              <a:t>one</a:t>
            </a:r>
            <a:r>
              <a:rPr lang="en-US" sz="2400" dirty="0"/>
              <a:t> person should review each project at a time. </a:t>
            </a:r>
          </a:p>
          <a:p>
            <a:pPr marL="457200" lvl="0" indent="-393192">
              <a:spcAft>
                <a:spcPts val="0"/>
              </a:spcAft>
              <a:buSzPts val="2600"/>
              <a:buFont typeface="Arial"/>
              <a:buAutoNum type="arabicPeriod"/>
            </a:pPr>
            <a:r>
              <a:rPr lang="en-US" sz="2400" dirty="0"/>
              <a:t>Using sticky notes, write down praise of their project and any helpful tips.</a:t>
            </a:r>
          </a:p>
          <a:p>
            <a:pPr marL="914400" lvl="1" indent="-356616">
              <a:spcAft>
                <a:spcPts val="0"/>
              </a:spcAft>
              <a:buSzPts val="2600"/>
              <a:buFont typeface="Courier New" panose="02070309020205020404" pitchFamily="49" charset="0"/>
              <a:buChar char="o"/>
            </a:pPr>
            <a:r>
              <a:rPr lang="en-US" sz="2400" dirty="0"/>
              <a:t>Did you like their image or symbols? </a:t>
            </a:r>
          </a:p>
          <a:p>
            <a:pPr marL="914400" lvl="1" indent="-356616">
              <a:spcAft>
                <a:spcPts val="0"/>
              </a:spcAft>
              <a:buSzPts val="2600"/>
              <a:buFont typeface="Courier New" panose="02070309020205020404" pitchFamily="49" charset="0"/>
              <a:buChar char="o"/>
            </a:pPr>
            <a:r>
              <a:rPr lang="en-US" sz="2400" dirty="0"/>
              <a:t>Did you notice any errors, like the wrong “your” or “you’re”?</a:t>
            </a:r>
          </a:p>
          <a:p>
            <a:pPr marL="457200" indent="-393192">
              <a:spcAft>
                <a:spcPts val="0"/>
              </a:spcAft>
              <a:buSzPts val="2600"/>
            </a:pPr>
            <a:r>
              <a:rPr lang="en-US" sz="2400" dirty="0"/>
              <a:t> Rotate clockwise to the next project when you’re done. </a:t>
            </a:r>
          </a:p>
          <a:p>
            <a:pPr marL="577850" lvl="0" indent="-514350">
              <a:spcAft>
                <a:spcPts val="0"/>
              </a:spcAft>
              <a:buSzPts val="2600"/>
              <a:buFont typeface="Arial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ACCAC-97A3-0934-F830-2DF1B1895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076CF-439F-A6A9-1F21-7FCA8304A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KWHL Chart Revisited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625CB548-3F9A-FEEC-D735-0F386A5F11A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3500" indent="0">
              <a:spcAft>
                <a:spcPts val="0"/>
              </a:spcAft>
              <a:buSzPts val="2600"/>
              <a:buNone/>
            </a:pPr>
            <a:r>
              <a:rPr lang="en-US" dirty="0"/>
              <a:t>In the </a:t>
            </a:r>
            <a:r>
              <a:rPr lang="en-US" b="1" dirty="0"/>
              <a:t>“L”</a:t>
            </a:r>
            <a:r>
              <a:rPr lang="en-US" dirty="0"/>
              <a:t> column, record information that you learned about your historical figure during this lesson.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755D4D-620F-F54B-FFC7-B67A69769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869" y="173038"/>
            <a:ext cx="1313481" cy="101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18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9983" y="788291"/>
            <a:ext cx="4940921" cy="2139950"/>
          </a:xfrm>
        </p:spPr>
        <p:txBody>
          <a:bodyPr/>
          <a:lstStyle/>
          <a:p>
            <a:r>
              <a:rPr lang="en-US" dirty="0"/>
              <a:t>Analyzing World Historical Figures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89390" y="3036334"/>
            <a:ext cx="4939927" cy="1397000"/>
          </a:xfrm>
        </p:spPr>
        <p:txBody>
          <a:bodyPr/>
          <a:lstStyle/>
          <a:p>
            <a:r>
              <a:rPr lang="en-US" dirty="0"/>
              <a:t>Analyzing History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Do people make history, or does history make people?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marL="520700" lvl="0" indent="-457200">
              <a:spcAft>
                <a:spcPts val="0"/>
              </a:spcAft>
              <a:buSzPts val="2600"/>
            </a:pPr>
            <a:r>
              <a:rPr lang="en-US" dirty="0"/>
              <a:t>Analyze and summarize the impact of key historical figures in world history.</a:t>
            </a:r>
          </a:p>
          <a:p>
            <a:pPr marL="520700" lvl="0" indent="-457200">
              <a:spcAft>
                <a:spcPts val="0"/>
              </a:spcAft>
              <a:buSzPts val="2600"/>
            </a:pPr>
            <a:r>
              <a:rPr lang="en-US" dirty="0"/>
              <a:t>Make connections between historical figures.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Tell Me Everything!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3500" lvl="0" indent="0">
              <a:spcAft>
                <a:spcPts val="0"/>
              </a:spcAft>
              <a:buSzPts val="2600"/>
              <a:buNone/>
            </a:pPr>
            <a:r>
              <a:rPr lang="en-US" dirty="0"/>
              <a:t>On a blank sheet of paper, tell me…</a:t>
            </a:r>
          </a:p>
          <a:p>
            <a:pPr marL="63500" lvl="0" indent="0">
              <a:spcAft>
                <a:spcPts val="0"/>
              </a:spcAft>
              <a:buSzPts val="2600"/>
              <a:buNone/>
            </a:pPr>
            <a:endParaRPr lang="en-US" dirty="0"/>
          </a:p>
          <a:p>
            <a:pPr marL="588645" lvl="1" indent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r>
              <a:rPr lang="en-US" sz="2800" b="1" dirty="0">
                <a:solidFill>
                  <a:schemeClr val="accent2"/>
                </a:solidFill>
              </a:rPr>
              <a:t>E</a:t>
            </a:r>
            <a:r>
              <a:rPr lang="en-US" sz="28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very world historical figure you can think of.</a:t>
            </a:r>
          </a:p>
          <a:p>
            <a:pPr marL="63500" lvl="0" indent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US" dirty="0"/>
          </a:p>
          <a:p>
            <a:pPr marL="63500" lvl="0" indent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You have 1 minute.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732366-D397-EBEC-7157-048FC4FE9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1" y="229393"/>
            <a:ext cx="1448474" cy="14484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Tell Me More!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3500" lvl="0" indent="0">
              <a:spcAft>
                <a:spcPts val="0"/>
              </a:spcAft>
              <a:buSzPts val="2600"/>
              <a:buNone/>
            </a:pPr>
            <a:r>
              <a:rPr lang="en-US" dirty="0"/>
              <a:t>Using your list, tell me… </a:t>
            </a:r>
          </a:p>
          <a:p>
            <a:pPr marL="63500" lvl="0" indent="0">
              <a:spcAft>
                <a:spcPts val="0"/>
              </a:spcAft>
              <a:buSzPts val="2600"/>
              <a:buNone/>
            </a:pPr>
            <a:endParaRPr lang="en-US" dirty="0"/>
          </a:p>
          <a:p>
            <a:pPr marL="520700" lvl="1" indent="0">
              <a:spcBef>
                <a:spcPts val="520"/>
              </a:spcBef>
              <a:buSzPts val="2600"/>
              <a:buNone/>
            </a:pPr>
            <a:r>
              <a:rPr lang="en-US" sz="2400" b="1" i="1" dirty="0">
                <a:solidFill>
                  <a:schemeClr val="accent2"/>
                </a:solidFill>
              </a:rPr>
              <a:t>Everything that you know about the people on your list</a:t>
            </a:r>
            <a:r>
              <a:rPr lang="en-US" sz="2000" b="1" i="1" dirty="0">
                <a:solidFill>
                  <a:schemeClr val="accent2"/>
                </a:solidFill>
              </a:rPr>
              <a:t>.</a:t>
            </a:r>
          </a:p>
          <a:p>
            <a:pPr lvl="0" indent="-22860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US" sz="2800" b="1" i="1" dirty="0">
              <a:solidFill>
                <a:schemeClr val="accent2"/>
              </a:solidFill>
            </a:endParaRPr>
          </a:p>
          <a:p>
            <a:pPr marL="63500" lvl="0" indent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You have 1 minute.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"/>
          <p:cNvSpPr txBox="1">
            <a:spLocks noGrp="1"/>
          </p:cNvSpPr>
          <p:nvPr>
            <p:ph type="title"/>
          </p:nvPr>
        </p:nvSpPr>
        <p:spPr>
          <a:xfrm>
            <a:off x="457200" y="4101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dirty="0"/>
              <a:t>World Historical Figures</a:t>
            </a:r>
            <a:endParaRPr dirty="0"/>
          </a:p>
        </p:txBody>
      </p:sp>
      <p:sp>
        <p:nvSpPr>
          <p:cNvPr id="155" name="Google Shape;155;p7"/>
          <p:cNvSpPr txBox="1"/>
          <p:nvPr/>
        </p:nvSpPr>
        <p:spPr>
          <a:xfrm>
            <a:off x="3602575" y="3643492"/>
            <a:ext cx="5291653" cy="3355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Calibri"/>
              <a:buChar char="●"/>
            </a:pPr>
            <a:r>
              <a:rPr lang="en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Who are these figures?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Calibri"/>
              <a:buChar char="●"/>
            </a:pPr>
            <a:r>
              <a:rPr lang="en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Were they included on your list? </a:t>
            </a:r>
            <a:br>
              <a:rPr lang="en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Why or why not?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7">
            <a:hlinkClick r:id="rId3"/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952710"/>
            <a:ext cx="2438400" cy="36576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" name="Picture 2" descr="Augustus">
            <a:extLst>
              <a:ext uri="{FF2B5EF4-FFF2-40B4-BE49-F238E27FC236}">
                <a16:creationId xmlns:a16="http://schemas.microsoft.com/office/drawing/2014/main" id="{637631DD-45E3-40F0-A01F-87C8537FEF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77" t="1911" r="248"/>
          <a:stretch/>
        </p:blipFill>
        <p:spPr>
          <a:xfrm>
            <a:off x="3692546" y="952710"/>
            <a:ext cx="3546940" cy="2690782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"/>
          <p:cNvSpPr txBox="1">
            <a:spLocks noGrp="1"/>
          </p:cNvSpPr>
          <p:nvPr>
            <p:ph type="title"/>
          </p:nvPr>
        </p:nvSpPr>
        <p:spPr>
          <a:xfrm>
            <a:off x="457200" y="-666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World Historical Figures</a:t>
            </a:r>
            <a:endParaRPr/>
          </a:p>
        </p:txBody>
      </p:sp>
      <p:sp>
        <p:nvSpPr>
          <p:cNvPr id="163" name="Google Shape;163;p8"/>
          <p:cNvSpPr txBox="1"/>
          <p:nvPr/>
        </p:nvSpPr>
        <p:spPr>
          <a:xfrm>
            <a:off x="3722124" y="3748101"/>
            <a:ext cx="4675918" cy="3154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Calibri"/>
              <a:buChar char="●"/>
            </a:pPr>
            <a:r>
              <a:rPr lang="en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Who are these figures?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Calibri"/>
              <a:buChar char="●"/>
            </a:pPr>
            <a:r>
              <a:rPr lang="en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Were they included on your lists? Why or why not?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8">
            <a:hlinkClick r:id="rId3"/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077081"/>
            <a:ext cx="3060624" cy="360894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65" name="Google Shape;165;p8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32880" y="602398"/>
            <a:ext cx="2390146" cy="3229927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33B0-8540-060E-77B6-0B99AE5A8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EFF7C-A2D7-7B2B-C588-0947389D6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Your Task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9CE4421-235B-F252-D7D9-3B1269FE3DC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lvl="0">
              <a:spcAft>
                <a:spcPts val="0"/>
              </a:spcAft>
              <a:buSzPts val="2600"/>
            </a:pPr>
            <a:r>
              <a:rPr lang="en-US" dirty="0"/>
              <a:t>Draw a slip of paper.</a:t>
            </a:r>
          </a:p>
          <a:p>
            <a:pPr lvl="0">
              <a:spcAft>
                <a:spcPts val="0"/>
              </a:spcAft>
              <a:buSzPts val="2600"/>
            </a:pPr>
            <a:r>
              <a:rPr lang="en-US" dirty="0"/>
              <a:t>The name on your slip of paper is the name of the person you will research for the project. </a:t>
            </a:r>
          </a:p>
        </p:txBody>
      </p:sp>
    </p:spTree>
    <p:extLst>
      <p:ext uri="{BB962C8B-B14F-4D97-AF65-F5344CB8AC3E}">
        <p14:creationId xmlns:p14="http://schemas.microsoft.com/office/powerpoint/2010/main" val="20892031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220</TotalTime>
  <Words>873</Words>
  <Application>Microsoft Macintosh PowerPoint</Application>
  <PresentationFormat>On-screen Show (16:9)</PresentationFormat>
  <Paragraphs>85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Analyzing World Historical Figures</vt:lpstr>
      <vt:lpstr>Essential Question</vt:lpstr>
      <vt:lpstr>Learning Objectives</vt:lpstr>
      <vt:lpstr>Tell Me Everything!</vt:lpstr>
      <vt:lpstr>Tell Me More!</vt:lpstr>
      <vt:lpstr>World Historical Figures</vt:lpstr>
      <vt:lpstr>World Historical Figures</vt:lpstr>
      <vt:lpstr>Your Task</vt:lpstr>
      <vt:lpstr>KWHL Chart</vt:lpstr>
      <vt:lpstr>KWHL Chart</vt:lpstr>
      <vt:lpstr>KWHL Chart</vt:lpstr>
      <vt:lpstr>Research</vt:lpstr>
      <vt:lpstr>Historical Figures Project</vt:lpstr>
      <vt:lpstr>Gallery Walk</vt:lpstr>
      <vt:lpstr>KWHL Chart Revisited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Analyzing World Historical Figures</dc:title>
  <dc:subject/>
  <dc:creator>K20 Center</dc:creator>
  <cp:keywords/>
  <dc:description/>
  <cp:lastModifiedBy>Finley-Combs, Elsa C.</cp:lastModifiedBy>
  <cp:revision>6</cp:revision>
  <dcterms:created xsi:type="dcterms:W3CDTF">2026-06-09T17:47:48Z</dcterms:created>
  <dcterms:modified xsi:type="dcterms:W3CDTF">2026-08-11T19:16:52Z</dcterms:modified>
  <cp:category/>
</cp:coreProperties>
</file>