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  <p:sldMasterId id="2147483678" r:id="rId2"/>
  </p:sldMasterIdLst>
  <p:notesMasterIdLst>
    <p:notesMasterId r:id="rId1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77"/>
    <p:restoredTop sz="94710"/>
  </p:normalViewPr>
  <p:slideViewPr>
    <p:cSldViewPr snapToGrid="0">
      <p:cViewPr varScale="1">
        <p:scale>
          <a:sx n="145" d="100"/>
          <a:sy n="145" d="100"/>
        </p:scale>
        <p:origin x="42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79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52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45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926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45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P1h8bVhs7s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79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" name="Google Shape;4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7b2cbf53e9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Open Sans"/>
              <a:buNone/>
            </a:pPr>
            <a:r>
              <a:rPr lang="en-US" sz="1200">
                <a:solidFill>
                  <a:srgbClr val="292929"/>
                </a:solidFill>
                <a:latin typeface="Open Sans"/>
                <a:ea typeface="Open Sans"/>
                <a:cs typeface="Open Sans"/>
                <a:sym typeface="Open Sans"/>
              </a:rPr>
              <a:t>K20 Center. (n.d.). Jigsaw. Strategies. </a:t>
            </a:r>
            <a:r>
              <a:rPr lang="en-US" sz="1200">
                <a:solidFill>
                  <a:srgbClr val="1155CC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https://learn.k20center.ou.edu/strategy/179</a:t>
            </a:r>
            <a:endParaRPr/>
          </a:p>
        </p:txBody>
      </p:sp>
      <p:sp>
        <p:nvSpPr>
          <p:cNvPr id="95" name="Google Shape;95;g37b2cbf53e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Open Sans"/>
              <a:buNone/>
            </a:pPr>
            <a:r>
              <a:rPr lang="en-US" sz="1200" dirty="0">
                <a:solidFill>
                  <a:srgbClr val="292929"/>
                </a:solidFill>
                <a:latin typeface="Open Sans"/>
                <a:ea typeface="Open Sans"/>
                <a:cs typeface="Open Sans"/>
                <a:sym typeface="Open Sans"/>
              </a:rPr>
              <a:t>K20 Center. (n.d.). Two-minute paper. Strategies. </a:t>
            </a:r>
            <a:r>
              <a:rPr lang="en-US" sz="1200" dirty="0">
                <a:solidFill>
                  <a:srgbClr val="1155CC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https://learn.k20center.ou.edu/strategy/152</a:t>
            </a:r>
            <a:endParaRPr sz="1200" dirty="0">
              <a:solidFill>
                <a:srgbClr val="1155C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7b2cbf53e9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Open Sans"/>
              <a:buNone/>
            </a:pPr>
            <a:r>
              <a:rPr lang="en-US" sz="1200" dirty="0">
                <a:solidFill>
                  <a:srgbClr val="292929"/>
                </a:solidFill>
                <a:latin typeface="Open Sans"/>
                <a:ea typeface="Open Sans"/>
                <a:cs typeface="Open Sans"/>
                <a:sym typeface="Open Sans"/>
              </a:rPr>
              <a:t>K20 Center. (n.d.). Always, sometimes, or never true. Strategies. </a:t>
            </a:r>
            <a:r>
              <a:rPr lang="en-US" sz="1200" dirty="0">
                <a:solidFill>
                  <a:srgbClr val="1155CC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https://learn.k20center.ou.edu/strategy/145</a:t>
            </a:r>
            <a:endParaRPr sz="1200" dirty="0">
              <a:solidFill>
                <a:srgbClr val="1155C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g37b2cbf53e9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7b2cbf53e9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Open Sans"/>
              <a:buNone/>
            </a:pPr>
            <a:r>
              <a:rPr lang="en-US" sz="1200">
                <a:solidFill>
                  <a:srgbClr val="292929"/>
                </a:solidFill>
                <a:latin typeface="Open Sans"/>
                <a:ea typeface="Open Sans"/>
                <a:cs typeface="Open Sans"/>
                <a:sym typeface="Open Sans"/>
              </a:rPr>
              <a:t>K20 Center. (n.d.). S-I-T. Strategies. </a:t>
            </a:r>
            <a:r>
              <a:rPr lang="en-US" sz="12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https://learn.k20center.ou.edu/strategy/926</a:t>
            </a:r>
            <a:r>
              <a:rPr lang="en-US" sz="1200">
                <a:solidFill>
                  <a:srgbClr val="29292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/>
          </a:p>
        </p:txBody>
      </p:sp>
      <p:sp>
        <p:nvSpPr>
          <p:cNvPr id="116" name="Google Shape;116;g37b2cbf53e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7b2cbf53e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Open Sans"/>
              <a:buNone/>
            </a:pPr>
            <a:r>
              <a:rPr lang="en-US" sz="1200" dirty="0">
                <a:solidFill>
                  <a:srgbClr val="292929"/>
                </a:solidFill>
                <a:latin typeface="Open Sans"/>
                <a:ea typeface="Open Sans"/>
                <a:cs typeface="Open Sans"/>
                <a:sym typeface="Open Sans"/>
              </a:rPr>
              <a:t>K20 Center. (n.d.). Always, sometimes, or never true. Strategies. </a:t>
            </a:r>
            <a:r>
              <a:rPr lang="en-US" sz="1200" dirty="0">
                <a:solidFill>
                  <a:srgbClr val="1155CC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https://learn.k20center.ou.edu/strategy/145</a:t>
            </a:r>
            <a:endParaRPr sz="1200" dirty="0">
              <a:solidFill>
                <a:srgbClr val="1155C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62;g37b2cbf53e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7b2cbf53e9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37b2cbf53e9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Oklahoma News Report. (2013, January 8). OETA story on Highway 9: Spiro Mounds aired 12-14-12 [Video]. YouTube.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https://www.youtube.com/watch?v=HP1h8bVhs7s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7b2cbf53e9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g37b2cbf53e9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7b2cbf53e9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Open Sans"/>
              <a:buNone/>
            </a:pPr>
            <a:r>
              <a:rPr lang="en-US" sz="1200">
                <a:solidFill>
                  <a:srgbClr val="292929"/>
                </a:solidFill>
                <a:latin typeface="Open Sans"/>
                <a:ea typeface="Open Sans"/>
                <a:cs typeface="Open Sans"/>
                <a:sym typeface="Open Sans"/>
              </a:rPr>
              <a:t>K20 Center. (n.d.). Jigsaw. Strategies. </a:t>
            </a:r>
            <a:r>
              <a:rPr lang="en-US" sz="1200">
                <a:solidFill>
                  <a:srgbClr val="1155CC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https://learn.k20center.ou.edu/strategy/179</a:t>
            </a:r>
            <a:endParaRPr/>
          </a:p>
        </p:txBody>
      </p:sp>
      <p:sp>
        <p:nvSpPr>
          <p:cNvPr id="88" name="Google Shape;88;g37b2cbf53e9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555250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7F9CDE64-CCBF-51F4-87BA-E2040C56A4C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2;p8"/>
          <p:cNvSpPr txBox="1">
            <a:spLocks noGrp="1"/>
          </p:cNvSpPr>
          <p:nvPr>
            <p:ph type="title"/>
          </p:nvPr>
        </p:nvSpPr>
        <p:spPr>
          <a:xfrm>
            <a:off x="754050" y="4329575"/>
            <a:ext cx="763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t">
            <a:normAutofit/>
          </a:bodyPr>
          <a:lstStyle>
            <a:lvl1pPr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1800"/>
              <a:buFont typeface="Calibri"/>
              <a:buNone/>
              <a:defRPr sz="1800">
                <a:solidFill>
                  <a:srgbClr val="2757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1856553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9;p7" title="k20center-logo-variations_K20 - Bug Color.png">
            <a:extLst>
              <a:ext uri="{FF2B5EF4-FFF2-40B4-BE49-F238E27FC236}">
                <a16:creationId xmlns:a16="http://schemas.microsoft.com/office/drawing/2014/main" id="{8254ED29-E491-835F-5C29-CF79ED6811D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80794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9;p7" title="k20center-logo-variations_K20 - Bug Color.png">
            <a:extLst>
              <a:ext uri="{FF2B5EF4-FFF2-40B4-BE49-F238E27FC236}">
                <a16:creationId xmlns:a16="http://schemas.microsoft.com/office/drawing/2014/main" id="{8BF6BD12-B35C-25F8-3A32-9D01ECC30D9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810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3;p3" title="k20center-logo-variations_K20 Bug - White.png">
            <a:extLst>
              <a:ext uri="{FF2B5EF4-FFF2-40B4-BE49-F238E27FC236}">
                <a16:creationId xmlns:a16="http://schemas.microsoft.com/office/drawing/2014/main" id="{DB104F30-5953-2D30-F8AE-B971F76A2E9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718689"/>
            <a:ext cx="7886700" cy="11255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171818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C4FF8B54-C06E-E58A-E91A-E481AED4EE4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8F7C95-F3FF-3FD9-26F8-276B42020D38}"/>
              </a:ext>
            </a:extLst>
          </p:cNvPr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kern="0">
              <a:sym typeface="Arial"/>
            </a:endParaRPr>
          </a:p>
        </p:txBody>
      </p:sp>
      <p:pic>
        <p:nvPicPr>
          <p:cNvPr id="5" name="Google Shape;13;p3" title="k20center-logo-variations_K20 Bug - White.png">
            <a:extLst>
              <a:ext uri="{FF2B5EF4-FFF2-40B4-BE49-F238E27FC236}">
                <a16:creationId xmlns:a16="http://schemas.microsoft.com/office/drawing/2014/main" id="{74074FBF-D5DA-F96C-E70A-1DCCFEB7168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1496" y="521401"/>
            <a:ext cx="3867150" cy="41006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5803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55BD8DAB-6438-CBEB-6042-E962726D7DC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2A17844-F451-7E4A-3A88-A5C1E2913637}"/>
              </a:ext>
            </a:extLst>
          </p:cNvPr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kern="0">
              <a:sym typeface="Arial"/>
            </a:endParaRPr>
          </a:p>
        </p:txBody>
      </p:sp>
      <p:pic>
        <p:nvPicPr>
          <p:cNvPr id="5" name="Google Shape;13;p3" title="k20center-logo-variations_K20 Bug - White.png">
            <a:extLst>
              <a:ext uri="{FF2B5EF4-FFF2-40B4-BE49-F238E27FC236}">
                <a16:creationId xmlns:a16="http://schemas.microsoft.com/office/drawing/2014/main" id="{C932BF33-ED8E-4229-9186-4BED8B188F5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1496" y="521401"/>
            <a:ext cx="3867150" cy="41006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83733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5FD5457C-7268-09E2-3AEC-3B5941DD000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957497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type="title">
  <p:cSld name="Cov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88883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/Objective">
  <p:cSld name="Question/Objectiv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4"/>
          <p:cNvSpPr txBox="1">
            <a:spLocks noGrp="1"/>
          </p:cNvSpPr>
          <p:nvPr>
            <p:ph type="ctrTitle"/>
          </p:nvPr>
        </p:nvSpPr>
        <p:spPr>
          <a:xfrm>
            <a:off x="456175" y="744575"/>
            <a:ext cx="82323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subTitle" idx="1"/>
          </p:nvPr>
        </p:nvSpPr>
        <p:spPr>
          <a:xfrm>
            <a:off x="456175" y="2834125"/>
            <a:ext cx="8232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TR"/>
              <a:buChar char="●"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5862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Layout">
  <p:cSld name="One Column Layout">
    <p:bg>
      <p:bgPr>
        <a:solidFill>
          <a:schemeClr val="l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8225400" cy="1968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NTR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Courier New"/>
              <a:buChar char="o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Noto Sans Symbols"/>
              <a:buChar char="▪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110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3;p3" title="k20center-logo-variations_K20 Bug - White.png">
            <a:extLst>
              <a:ext uri="{FF2B5EF4-FFF2-40B4-BE49-F238E27FC236}">
                <a16:creationId xmlns:a16="http://schemas.microsoft.com/office/drawing/2014/main" id="{1CD0AFEB-5AEC-187E-CB2A-AD9B63D01D4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3888" y="2807732"/>
            <a:ext cx="7885113" cy="1397000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6576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82296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13716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 marL="18288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465795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With Cover 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3;p3" title="k20center-logo-variations_K20 Bug - White.png">
            <a:extLst>
              <a:ext uri="{FF2B5EF4-FFF2-40B4-BE49-F238E27FC236}">
                <a16:creationId xmlns:a16="http://schemas.microsoft.com/office/drawing/2014/main" id="{C56ECA8A-E14C-CF98-B6CE-D3814471C71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9666" y="559689"/>
            <a:ext cx="4940921" cy="213995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569073" y="2807732"/>
            <a:ext cx="4939927" cy="1397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6576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82296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13716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 marL="18288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086736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ssential Question(s)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3;p3" title="k20center-logo-variations_K20 Bug - White.png">
            <a:extLst>
              <a:ext uri="{FF2B5EF4-FFF2-40B4-BE49-F238E27FC236}">
                <a16:creationId xmlns:a16="http://schemas.microsoft.com/office/drawing/2014/main" id="{0217AD6C-FC24-F9C5-6B16-B8A03BA1C96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3888" y="2807732"/>
            <a:ext cx="7885113" cy="1397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71803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ive(s)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3;p3" title="k20center-logo-variations_K20 Bug - White.png">
            <a:extLst>
              <a:ext uri="{FF2B5EF4-FFF2-40B4-BE49-F238E27FC236}">
                <a16:creationId xmlns:a16="http://schemas.microsoft.com/office/drawing/2014/main" id="{F4E42558-4122-D4D0-B5C0-43799B59124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3888" y="2807732"/>
            <a:ext cx="7885113" cy="1397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972592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9;p7" title="k20center-logo-variations_K20 - Bug Color.png">
            <a:extLst>
              <a:ext uri="{FF2B5EF4-FFF2-40B4-BE49-F238E27FC236}">
                <a16:creationId xmlns:a16="http://schemas.microsoft.com/office/drawing/2014/main" id="{2314D031-E3EB-7E1F-360A-102A5637500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649" y="1370013"/>
            <a:ext cx="7886699" cy="3262312"/>
          </a:xfrm>
          <a:prstGeom prst="rect">
            <a:avLst/>
          </a:prstGeom>
        </p:spPr>
        <p:txBody>
          <a:bodyPr/>
          <a:lstStyle>
            <a:lvl1pPr marL="228600" indent="-228600">
              <a:buFont typeface="+mj-lt"/>
              <a:buAutoNum type="arabicPeriod"/>
              <a:defRPr/>
            </a:lvl1pPr>
            <a:lvl2pPr marL="685800" indent="-320040">
              <a:buFont typeface="+mj-lt"/>
              <a:buAutoNum type="alphaLcPeriod"/>
              <a:defRPr/>
            </a:lvl2pPr>
            <a:lvl3pPr marL="1143000" indent="-320040">
              <a:buFont typeface="+mj-lt"/>
              <a:buAutoNum type="romanLcPeriod"/>
              <a:defRPr/>
            </a:lvl3pPr>
            <a:lvl4pPr marL="1600200" indent="-22860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  <a:defRPr/>
            </a:lvl4pPr>
            <a:lvl5pPr marL="2057400" indent="-228600">
              <a:lnSpc>
                <a:spcPct val="100000"/>
              </a:lnSpc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74050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ontent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9;p7" title="k20center-logo-variations_K20 - Bug Color.png">
            <a:extLst>
              <a:ext uri="{FF2B5EF4-FFF2-40B4-BE49-F238E27FC236}">
                <a16:creationId xmlns:a16="http://schemas.microsoft.com/office/drawing/2014/main" id="{6739773F-4EDD-31FC-6B75-357B0460DFC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46452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9;p7" title="k20center-logo-variations_K20 - Bug Color.png">
            <a:extLst>
              <a:ext uri="{FF2B5EF4-FFF2-40B4-BE49-F238E27FC236}">
                <a16:creationId xmlns:a16="http://schemas.microsoft.com/office/drawing/2014/main" id="{84E6A5A2-757F-4281-7FDC-A6B4FCB6698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>
            <a:lvl1pPr marL="228600" indent="-320040">
              <a:buFont typeface="+mj-lt"/>
              <a:buAutoNum type="arabicPeriod"/>
              <a:defRPr/>
            </a:lvl1pPr>
            <a:lvl2pPr marL="685800" indent="-320040">
              <a:buFont typeface="+mj-lt"/>
              <a:buAutoNum type="alphaLcPeriod"/>
              <a:defRPr/>
            </a:lvl2pPr>
            <a:lvl3pPr marL="1143000" indent="-320040">
              <a:buFont typeface="+mj-lt"/>
              <a:buAutoNum type="romanLcPeriod"/>
              <a:defRPr/>
            </a:lvl3pPr>
            <a:lvl4pPr marL="1600200" indent="-32004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  <a:defRPr/>
            </a:lvl4pPr>
            <a:lvl5pPr marL="2057400" indent="-320040">
              <a:lnSpc>
                <a:spcPct val="100000"/>
              </a:lnSpc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02112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structional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9;p7" title="k20center-logo-variations_K20 - Bug Color.png">
            <a:extLst>
              <a:ext uri="{FF2B5EF4-FFF2-40B4-BE49-F238E27FC236}">
                <a16:creationId xmlns:a16="http://schemas.microsoft.com/office/drawing/2014/main" id="{38AE0416-F63A-2BE9-9D16-959A8860A2E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19028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EBF831D-B331-0D79-E738-C03EAAA9CC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3D1670D-D108-10BC-6589-CB55907563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 </a:t>
            </a:r>
          </a:p>
          <a:p>
            <a:pPr lvl="1"/>
            <a:r>
              <a:rPr lang="en-US" altLang="en-US"/>
              <a:t>Second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5709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</p:sldLayoutIdLst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457200" indent="-392113" algn="l" rtl="0" eaLnBrk="1" fontAlgn="base" hangingPunct="1">
        <a:spcBef>
          <a:spcPts val="525"/>
        </a:spcBef>
        <a:spcAft>
          <a:spcPct val="0"/>
        </a:spcAft>
        <a:buClr>
          <a:srgbClr val="971D20"/>
        </a:buClr>
        <a:buSzPct val="100000"/>
        <a:buFont typeface="System Font Regular"/>
        <a:buChar char="●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914400" indent="-355600" algn="l" rtl="0" eaLnBrk="1" fontAlgn="base" hangingPunct="1">
        <a:spcBef>
          <a:spcPts val="400"/>
        </a:spcBef>
        <a:spcAft>
          <a:spcPct val="0"/>
        </a:spcAft>
        <a:buClr>
          <a:schemeClr val="accent1"/>
        </a:buClr>
        <a:buFont typeface="Courier New" panose="02070309020205020404" pitchFamily="49" charset="0"/>
        <a:buChar char="o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371600" indent="-338138" algn="l" rtl="0" eaLnBrk="1" fontAlgn="base" hangingPunct="1">
        <a:spcBef>
          <a:spcPts val="338"/>
        </a:spcBef>
        <a:spcAft>
          <a:spcPct val="0"/>
        </a:spcAft>
        <a:buClr>
          <a:srgbClr val="E8BF3C"/>
        </a:buClr>
        <a:buFont typeface="Wingdings" pitchFamily="2" charset="2"/>
        <a:buChar char="§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828800" indent="-319088" algn="l" rtl="0" eaLnBrk="1" fontAlgn="base" hangingPunct="1">
        <a:lnSpc>
          <a:spcPct val="90000"/>
        </a:lnSpc>
        <a:spcBef>
          <a:spcPts val="300"/>
        </a:spcBef>
        <a:spcAft>
          <a:spcPct val="0"/>
        </a:spcAft>
        <a:buClr>
          <a:srgbClr val="971D20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286000" indent="-309563" algn="l" rtl="0" eaLnBrk="1" fontAlgn="base" hangingPunct="1">
        <a:lnSpc>
          <a:spcPct val="90000"/>
        </a:lnSpc>
        <a:spcBef>
          <a:spcPts val="275"/>
        </a:spcBef>
        <a:spcAft>
          <a:spcPct val="0"/>
        </a:spcAft>
        <a:buClr>
          <a:schemeClr val="accent1"/>
        </a:buClr>
        <a:buSzPct val="80000"/>
        <a:buFont typeface="Courier New" panose="02070309020205020404" pitchFamily="49" charset="0"/>
        <a:buChar char="o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26508697-D690-338E-76C3-DB3B35871E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2790C4CA-3E75-9BA1-ECE7-793E91FA79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7" name="Google Shape;29;p7" title="k20center-logo-variations_K20 - Bug Color.png">
            <a:extLst>
              <a:ext uri="{FF2B5EF4-FFF2-40B4-BE49-F238E27FC236}">
                <a16:creationId xmlns:a16="http://schemas.microsoft.com/office/drawing/2014/main" id="{471E79E9-696E-ED0A-B400-727411D4DDD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0651659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228600" indent="-392113" algn="l" rtl="0" eaLnBrk="1" fontAlgn="base" hangingPunct="1">
        <a:spcBef>
          <a:spcPts val="525"/>
        </a:spcBef>
        <a:spcAft>
          <a:spcPct val="0"/>
        </a:spcAft>
        <a:buClr>
          <a:srgbClr val="971D20"/>
        </a:buClr>
        <a:buFont typeface="Aptos Display" panose="020B0004020202020204" pitchFamily="34" charset="0"/>
        <a:buAutoNum type="arabicPeriod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914400" indent="-355600" algn="l" rtl="0" eaLnBrk="1" fontAlgn="base" hangingPunct="1">
        <a:spcBef>
          <a:spcPts val="400"/>
        </a:spcBef>
        <a:spcAft>
          <a:spcPct val="0"/>
        </a:spcAft>
        <a:buClr>
          <a:schemeClr val="accent1"/>
        </a:buClr>
        <a:buFont typeface="Aptos Display" panose="020B0004020202020204" pitchFamily="34" charset="0"/>
        <a:buAutoNum type="alphaLcPeriod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371600" indent="-338138" algn="l" rtl="0" eaLnBrk="1" fontAlgn="base" hangingPunct="1">
        <a:spcBef>
          <a:spcPts val="338"/>
        </a:spcBef>
        <a:spcAft>
          <a:spcPct val="0"/>
        </a:spcAft>
        <a:buClr>
          <a:srgbClr val="E8BF3C"/>
        </a:buClr>
        <a:buFont typeface="Aptos Display" panose="020B0004020202020204" pitchFamily="34" charset="0"/>
        <a:buAutoNum type="romanLcPeriod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828800" indent="-319088" algn="l" rtl="0" eaLnBrk="1" fontAlgn="base" hangingPunct="1">
        <a:spcBef>
          <a:spcPts val="300"/>
        </a:spcBef>
        <a:spcAft>
          <a:spcPct val="0"/>
        </a:spcAft>
        <a:buClr>
          <a:srgbClr val="971D20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286000" indent="-309563" algn="l" rtl="0" eaLnBrk="1" fontAlgn="base" hangingPunct="1">
        <a:spcBef>
          <a:spcPts val="275"/>
        </a:spcBef>
        <a:spcAft>
          <a:spcPct val="0"/>
        </a:spcAft>
        <a:buClr>
          <a:schemeClr val="accent1"/>
        </a:buClr>
        <a:buSzPct val="75000"/>
        <a:buFont typeface="Courier New" panose="02070309020205020404" pitchFamily="49" charset="0"/>
        <a:buChar char="o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HP1h8bVhs7s?feature=oembed" TargetMode="External"/><Relationship Id="rId5" Type="http://schemas.openxmlformats.org/officeDocument/2006/relationships/image" Target="../media/image12.jpeg"/><Relationship Id="rId4" Type="http://schemas.openxmlformats.org/officeDocument/2006/relationships/hyperlink" Target="https://www.youtube.com/watch?v=HP1h8bVhs7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Jigsaw </a:t>
            </a:r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Summarize your document and highlight any important information to your group. </a:t>
            </a:r>
            <a:endParaRPr dirty="0"/>
          </a:p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As one group member shares out, the rest of the members should be writing down that information in their handouts. </a:t>
            </a:r>
            <a:endParaRPr dirty="0"/>
          </a:p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Share the information your group recorded.  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B60336-2C71-3805-290C-C12792AC2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330" y="70339"/>
            <a:ext cx="1573823" cy="157382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Two-Minute Paper</a:t>
            </a:r>
            <a:endParaRPr dirty="0"/>
          </a:p>
        </p:txBody>
      </p:sp>
      <p:sp>
        <p:nvSpPr>
          <p:cNvPr id="105" name="Google Shape;105;p21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On a sheet of paper, respond to the prompt below. </a:t>
            </a:r>
            <a:endParaRPr dirty="0"/>
          </a:p>
          <a:p>
            <a:pPr marL="914400" lvl="1" indent="-356616" algn="l" rtl="0">
              <a:spcAft>
                <a:spcPts val="0"/>
              </a:spcAft>
              <a:buSzPts val="2600"/>
              <a:buFont typeface="System Font Regular"/>
              <a:buChar char="○"/>
            </a:pPr>
            <a:r>
              <a:rPr lang="en-US" b="1" dirty="0"/>
              <a:t>Why is it important to preserve historical sites, such as the Spiro Mounds? </a:t>
            </a:r>
            <a:endParaRPr b="1" dirty="0"/>
          </a:p>
          <a:p>
            <a:pPr marL="457200" lvl="0" indent="-393700" algn="l" rtl="0">
              <a:spcBef>
                <a:spcPts val="40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You will have 2 minutes to write your response. </a:t>
            </a:r>
            <a:endParaRPr dirty="0"/>
          </a:p>
          <a:p>
            <a:pPr marL="4572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NTR"/>
              <a:buNone/>
            </a:pPr>
            <a:endParaRPr dirty="0"/>
          </a:p>
        </p:txBody>
      </p:sp>
      <p:pic>
        <p:nvPicPr>
          <p:cNvPr id="106" name="Google Shape;106;p21" title="Two-Minute Paper.png"/>
          <p:cNvPicPr preferRelativeResize="0"/>
          <p:nvPr/>
        </p:nvPicPr>
        <p:blipFill rotWithShape="1">
          <a:blip r:embed="rId3">
            <a:alphaModFix/>
          </a:blip>
          <a:srcRect l="-18678" r="-18665"/>
          <a:stretch/>
        </p:blipFill>
        <p:spPr>
          <a:xfrm>
            <a:off x="7383889" y="148396"/>
            <a:ext cx="1848033" cy="1345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Always, Sometimes, or Never True Revisited</a:t>
            </a:r>
            <a:endParaRPr dirty="0"/>
          </a:p>
        </p:txBody>
      </p:sp>
      <p:sp>
        <p:nvSpPr>
          <p:cNvPr id="112" name="Google Shape;112;p22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Return to the Always, Sometimes, Never True handout from earlier in the lesson.</a:t>
            </a:r>
            <a:endParaRPr dirty="0"/>
          </a:p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Review your original labels and make any changes you deem necessary to your labels or your reasoning. </a:t>
            </a:r>
            <a:endParaRPr dirty="0"/>
          </a:p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Share out any substantial changes with the class.</a:t>
            </a:r>
            <a:endParaRPr dirty="0"/>
          </a:p>
          <a:p>
            <a:pPr marL="457200" lvl="0" indent="-22860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NTR"/>
              <a:buNone/>
            </a:pPr>
            <a:endParaRPr dirty="0"/>
          </a:p>
        </p:txBody>
      </p:sp>
      <p:pic>
        <p:nvPicPr>
          <p:cNvPr id="113" name="Google Shape;113;p22" title="Always Sometimes or Never True.png"/>
          <p:cNvPicPr preferRelativeResize="0"/>
          <p:nvPr/>
        </p:nvPicPr>
        <p:blipFill rotWithShape="1">
          <a:blip r:embed="rId3">
            <a:alphaModFix/>
          </a:blip>
          <a:srcRect t="13600" b="13593"/>
          <a:stretch/>
        </p:blipFill>
        <p:spPr>
          <a:xfrm>
            <a:off x="7172875" y="182112"/>
            <a:ext cx="1508826" cy="1098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S-I-T</a:t>
            </a:r>
            <a:endParaRPr dirty="0"/>
          </a:p>
        </p:txBody>
      </p:sp>
      <p:sp>
        <p:nvSpPr>
          <p:cNvPr id="119" name="Google Shape;119;p23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Identify the following about the Spiro Mound Builders:</a:t>
            </a:r>
            <a:endParaRPr dirty="0"/>
          </a:p>
          <a:p>
            <a:pPr marL="914400" lvl="1" indent="-356616" algn="l" rtl="0">
              <a:spcAft>
                <a:spcPts val="0"/>
              </a:spcAft>
              <a:buSzPts val="2600"/>
              <a:buFont typeface="System Font Regular"/>
              <a:buChar char="○"/>
            </a:pPr>
            <a:r>
              <a:rPr lang="en-US" dirty="0"/>
              <a:t>A </a:t>
            </a:r>
            <a:r>
              <a:rPr lang="en-US" b="1" dirty="0"/>
              <a:t>surprising</a:t>
            </a:r>
            <a:r>
              <a:rPr lang="en-US" dirty="0"/>
              <a:t> fact or idea</a:t>
            </a:r>
            <a:endParaRPr dirty="0"/>
          </a:p>
          <a:p>
            <a:pPr marL="914400" lvl="1" indent="-356616" algn="l" rtl="0">
              <a:spcAft>
                <a:spcPts val="0"/>
              </a:spcAft>
              <a:buSzPts val="2600"/>
              <a:buFont typeface="System Font Regular"/>
              <a:buChar char="○"/>
            </a:pPr>
            <a:r>
              <a:rPr lang="en-US" dirty="0"/>
              <a:t>An </a:t>
            </a:r>
            <a:r>
              <a:rPr lang="en-US" b="1" dirty="0"/>
              <a:t>interesting </a:t>
            </a:r>
            <a:r>
              <a:rPr lang="en-US" dirty="0"/>
              <a:t>fact or idea</a:t>
            </a:r>
            <a:endParaRPr dirty="0"/>
          </a:p>
          <a:p>
            <a:pPr marL="914400" lvl="1" indent="-356616" algn="l" rtl="0">
              <a:spcAft>
                <a:spcPts val="0"/>
              </a:spcAft>
              <a:buSzPts val="2600"/>
              <a:buFont typeface="System Font Regular"/>
              <a:buChar char="○"/>
            </a:pPr>
            <a:r>
              <a:rPr lang="en-US" dirty="0"/>
              <a:t>A </a:t>
            </a:r>
            <a:r>
              <a:rPr lang="en-US" b="1" dirty="0"/>
              <a:t>troubling</a:t>
            </a:r>
            <a:r>
              <a:rPr lang="en-US" dirty="0"/>
              <a:t> fact or idea</a:t>
            </a:r>
            <a:endParaRPr dirty="0"/>
          </a:p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NTR"/>
              <a:buNone/>
            </a:pPr>
            <a:endParaRPr dirty="0"/>
          </a:p>
        </p:txBody>
      </p:sp>
      <p:pic>
        <p:nvPicPr>
          <p:cNvPr id="120" name="Google Shape;120;p23" title="SIT.png"/>
          <p:cNvPicPr preferRelativeResize="0"/>
          <p:nvPr/>
        </p:nvPicPr>
        <p:blipFill rotWithShape="1">
          <a:blip r:embed="rId3">
            <a:alphaModFix/>
          </a:blip>
          <a:srcRect t="16800" b="16793"/>
          <a:stretch/>
        </p:blipFill>
        <p:spPr>
          <a:xfrm>
            <a:off x="7403595" y="274638"/>
            <a:ext cx="2223506" cy="1618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>
            <a:spLocks noGrp="1"/>
          </p:cNvSpPr>
          <p:nvPr>
            <p:ph type="title"/>
          </p:nvPr>
        </p:nvSpPr>
        <p:spPr>
          <a:xfrm>
            <a:off x="4167553" y="709158"/>
            <a:ext cx="4378202" cy="213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-US" dirty="0"/>
              <a:t>The Spiro Mounds Builders</a:t>
            </a:r>
            <a:endParaRPr dirty="0"/>
          </a:p>
        </p:txBody>
      </p:sp>
      <p:sp>
        <p:nvSpPr>
          <p:cNvPr id="46" name="Google Shape;46;p12"/>
          <p:cNvSpPr txBox="1">
            <a:spLocks noGrp="1"/>
          </p:cNvSpPr>
          <p:nvPr>
            <p:ph type="body" sz="quarter" idx="10"/>
          </p:nvPr>
        </p:nvSpPr>
        <p:spPr>
          <a:xfrm>
            <a:off x="4166847" y="2957201"/>
            <a:ext cx="4377321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None/>
            </a:pPr>
            <a:r>
              <a:rPr lang="en-US" dirty="0"/>
              <a:t>Oklahoma History</a:t>
            </a:r>
            <a:endParaRPr dirty="0"/>
          </a:p>
        </p:txBody>
      </p:sp>
      <p:sp>
        <p:nvSpPr>
          <p:cNvPr id="2" name="Hexagon 1">
            <a:extLst>
              <a:ext uri="{FF2B5EF4-FFF2-40B4-BE49-F238E27FC236}">
                <a16:creationId xmlns:a16="http://schemas.microsoft.com/office/drawing/2014/main" id="{1FBFDE1A-300B-9162-8212-CBCC5A5C6C30}"/>
              </a:ext>
            </a:extLst>
          </p:cNvPr>
          <p:cNvSpPr/>
          <p:nvPr/>
        </p:nvSpPr>
        <p:spPr>
          <a:xfrm>
            <a:off x="633413" y="1131304"/>
            <a:ext cx="3341834" cy="2880892"/>
          </a:xfrm>
          <a:prstGeom prst="hexagon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-US"/>
              <a:t>Learning Objectives</a:t>
            </a:r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R="0" lvl="0" indent="-393192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TR"/>
              <a:buChar char="●"/>
            </a:pPr>
            <a:r>
              <a:rPr lang="en-US" dirty="0"/>
              <a:t>Identify who the Spiro Mound Builders were and explain their significance to Oklahoma history.</a:t>
            </a:r>
            <a:endParaRPr dirty="0"/>
          </a:p>
          <a:p>
            <a:pPr marR="0" lvl="0" indent="-393192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TR"/>
              <a:buChar char="●"/>
            </a:pPr>
            <a:r>
              <a:rPr lang="en-US" dirty="0"/>
              <a:t>Describe key aspects about the culture or lifestyle of the Spiro Mound Builders.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-US"/>
              <a:t>Essential Question</a:t>
            </a:r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r>
              <a:rPr lang="en-US" dirty="0"/>
              <a:t>How did the accomplishments of the Spiro Mound Builders and other pre-contact cultures shape life in North America prior to European arrival?</a:t>
            </a:r>
            <a:endParaRPr dirty="0"/>
          </a:p>
          <a:p>
            <a:pPr marL="279400" indent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Always, Sometimes, or Never True</a:t>
            </a:r>
            <a:endParaRPr dirty="0"/>
          </a:p>
        </p:txBody>
      </p:sp>
      <p:sp>
        <p:nvSpPr>
          <p:cNvPr id="65" name="Google Shape;65;p15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On the Always, Sometimes, Never True handout, for each statement, choose the answer that best describes how often the statement is true: always, sometimes, or never.</a:t>
            </a:r>
            <a:endParaRPr dirty="0"/>
          </a:p>
          <a:p>
            <a:pPr marL="457200" lvl="0" indent="-393192">
              <a:spcBef>
                <a:spcPts val="520"/>
              </a:spcBef>
              <a:buClr>
                <a:srgbClr val="91192A"/>
              </a:buClr>
            </a:pPr>
            <a:r>
              <a:rPr lang="en-US" dirty="0"/>
              <a:t>Then, justify or explain your answer in the right column. </a:t>
            </a:r>
            <a:endParaRPr dirty="0"/>
          </a:p>
          <a:p>
            <a:pPr marL="914400" lvl="1" indent="-356616">
              <a:spcAft>
                <a:spcPts val="0"/>
              </a:spcAft>
              <a:buSzPts val="2600"/>
              <a:buFont typeface="System Font Regular"/>
              <a:buChar char="○"/>
            </a:pPr>
            <a:r>
              <a:rPr lang="en-US" dirty="0"/>
              <a:t>With your partner, discuss your responses. </a:t>
            </a:r>
            <a:endParaRPr dirty="0"/>
          </a:p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NTR"/>
              <a:buNone/>
            </a:pPr>
            <a:endParaRPr dirty="0"/>
          </a:p>
        </p:txBody>
      </p:sp>
      <p:pic>
        <p:nvPicPr>
          <p:cNvPr id="66" name="Google Shape;66;p15" title="Always Sometimes or Never True.png"/>
          <p:cNvPicPr preferRelativeResize="0"/>
          <p:nvPr/>
        </p:nvPicPr>
        <p:blipFill rotWithShape="1">
          <a:blip r:embed="rId3">
            <a:alphaModFix/>
          </a:blip>
          <a:srcRect t="13600" b="13593"/>
          <a:stretch/>
        </p:blipFill>
        <p:spPr>
          <a:xfrm>
            <a:off x="7172875" y="182112"/>
            <a:ext cx="1508826" cy="1098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GRAPES Graphic Organizer</a:t>
            </a:r>
            <a:endParaRPr dirty="0"/>
          </a:p>
        </p:txBody>
      </p:sp>
      <p:sp>
        <p:nvSpPr>
          <p:cNvPr id="72" name="Google Shape;72;p16"/>
          <p:cNvSpPr txBox="1">
            <a:spLocks noGrp="1"/>
          </p:cNvSpPr>
          <p:nvPr>
            <p:ph sz="half" idx="2"/>
          </p:nvPr>
        </p:nvSpPr>
        <p:spPr>
          <a:xfrm>
            <a:off x="628649" y="1370013"/>
            <a:ext cx="3547697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0" algn="l" rtl="0"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500"/>
              <a:buNone/>
            </a:pPr>
            <a:r>
              <a:rPr lang="en-US" sz="2500" dirty="0"/>
              <a:t>As you watch the video, fill in your GRAPES graphic organizer, answering the questions in each column to the best of your ability.</a:t>
            </a:r>
            <a:endParaRPr sz="25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EE4530-AB15-B858-4427-611B3E90D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495426"/>
            <a:ext cx="4122867" cy="276637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754050" y="4190925"/>
            <a:ext cx="763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OETA Story on Highway 9: Spiro Mounds</a:t>
            </a:r>
            <a:endParaRPr dirty="0">
              <a:solidFill>
                <a:schemeClr val="accent2"/>
              </a:solidFill>
            </a:endParaRPr>
          </a:p>
        </p:txBody>
      </p:sp>
      <p:pic>
        <p:nvPicPr>
          <p:cNvPr id="3" name="Online Media 2" descr="OETA Story on Highway 9: Spiro Mounds aired 12-14-12">
            <a:hlinkClick r:id="" action="ppaction://media"/>
            <a:extLst>
              <a:ext uri="{FF2B5EF4-FFF2-40B4-BE49-F238E27FC236}">
                <a16:creationId xmlns:a16="http://schemas.microsoft.com/office/drawing/2014/main" id="{565F3075-3DF0-80EF-9B4D-3A28ADAF821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294200" y="487011"/>
            <a:ext cx="6555600" cy="37039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GRAPES Graphic Organizer</a:t>
            </a:r>
            <a:endParaRPr dirty="0"/>
          </a:p>
        </p:txBody>
      </p:sp>
      <p:sp>
        <p:nvSpPr>
          <p:cNvPr id="85" name="Google Shape;85;p18"/>
          <p:cNvSpPr txBox="1">
            <a:spLocks noGrp="1"/>
          </p:cNvSpPr>
          <p:nvPr>
            <p:ph sz="half" idx="2"/>
          </p:nvPr>
        </p:nvSpPr>
        <p:spPr>
          <a:xfrm>
            <a:off x="628650" y="1370013"/>
            <a:ext cx="4084028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192" algn="l" rtl="0">
              <a:spcBef>
                <a:spcPts val="520"/>
              </a:spcBef>
              <a:spcAft>
                <a:spcPts val="0"/>
              </a:spcAft>
              <a:buClr>
                <a:srgbClr val="91192A"/>
              </a:buClr>
              <a:buSzPts val="2500"/>
              <a:buChar char="●"/>
            </a:pPr>
            <a:r>
              <a:rPr lang="en-US" dirty="0"/>
              <a:t>Share out any interesting information you found and how and why you categorized information on the GRAPES chart.</a:t>
            </a:r>
            <a:endParaRPr dirty="0"/>
          </a:p>
          <a:p>
            <a:pPr marL="457200" lvl="0" indent="-393192" algn="l" rtl="0">
              <a:spcBef>
                <a:spcPts val="520"/>
              </a:spcBef>
              <a:spcAft>
                <a:spcPts val="0"/>
              </a:spcAft>
              <a:buClr>
                <a:srgbClr val="91192A"/>
              </a:buClr>
              <a:buSzPts val="2500"/>
              <a:buChar char="●"/>
            </a:pPr>
            <a:r>
              <a:rPr lang="en-US" dirty="0"/>
              <a:t>Keep this chart for later!</a:t>
            </a:r>
            <a:endParaRPr dirty="0"/>
          </a:p>
          <a:p>
            <a:pPr marL="457200" lvl="0" indent="-393192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NTR"/>
              <a:buNone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ABAE49-0DA7-C508-0937-69CABC7AB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076" y="1725433"/>
            <a:ext cx="3441748" cy="230935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Jigsaw</a:t>
            </a:r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sz="2500" dirty="0"/>
              <a:t>You will receive a number that determines your group.</a:t>
            </a:r>
            <a:endParaRPr sz="2500" dirty="0"/>
          </a:p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sz="2500" dirty="0"/>
              <a:t>Read the document that corresponds to the group number you received. </a:t>
            </a:r>
            <a:endParaRPr sz="2500" dirty="0"/>
          </a:p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sz="2500" dirty="0"/>
              <a:t>Write down information that fits the GRAPES categories.</a:t>
            </a:r>
            <a:endParaRPr sz="2500" dirty="0"/>
          </a:p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sz="2500" dirty="0"/>
              <a:t>On the back of your GRAPES handout, write down a brief summary of your article. </a:t>
            </a:r>
            <a:endParaRPr sz="25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747DBB-F19E-ED2C-B116-53E9721BA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330" y="70339"/>
            <a:ext cx="1573823" cy="157382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LEARN 2025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285782"/>
      </a:accent1>
      <a:accent2>
        <a:srgbClr val="008CC9"/>
      </a:accent2>
      <a:accent3>
        <a:srgbClr val="971D20"/>
      </a:accent3>
      <a:accent4>
        <a:srgbClr val="E8BF3C"/>
      </a:accent4>
      <a:accent5>
        <a:srgbClr val="D30F7F"/>
      </a:accent5>
      <a:accent6>
        <a:srgbClr val="FFFFFF"/>
      </a:accent6>
      <a:hlink>
        <a:srgbClr val="288AC3"/>
      </a:hlink>
      <a:folHlink>
        <a:srgbClr val="288AC3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EARN Slides 25" id="{7E451F75-425E-9141-B4A5-D4034FFDABB2}" vid="{39744956-D7AF-C24A-B772-F3A0F6641B2C}"/>
    </a:ext>
  </a:extLst>
</a:theme>
</file>

<file path=ppt/theme/theme2.xml><?xml version="1.0" encoding="utf-8"?>
<a:theme xmlns:a="http://schemas.openxmlformats.org/drawingml/2006/main" name="1_Custom Design">
  <a:themeElements>
    <a:clrScheme name="LEARN 2025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285782"/>
      </a:accent1>
      <a:accent2>
        <a:srgbClr val="008CC9"/>
      </a:accent2>
      <a:accent3>
        <a:srgbClr val="971D20"/>
      </a:accent3>
      <a:accent4>
        <a:srgbClr val="E8BF3C"/>
      </a:accent4>
      <a:accent5>
        <a:srgbClr val="D30F7F"/>
      </a:accent5>
      <a:accent6>
        <a:srgbClr val="FFFFFF"/>
      </a:accent6>
      <a:hlink>
        <a:srgbClr val="288AC3"/>
      </a:hlink>
      <a:folHlink>
        <a:srgbClr val="288AC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EARN Slides 25" id="{7E451F75-425E-9141-B4A5-D4034FFDABB2}" vid="{0D51015A-79D5-5846-ADD5-18481CB10A0B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LEARN Slides 25</Template>
  <TotalTime>39</TotalTime>
  <Words>596</Words>
  <Application>Microsoft Macintosh PowerPoint</Application>
  <PresentationFormat>On-screen Show (16:9)</PresentationFormat>
  <Paragraphs>46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NTR</vt:lpstr>
      <vt:lpstr>Open Sans</vt:lpstr>
      <vt:lpstr>Calibri</vt:lpstr>
      <vt:lpstr>Wingdings</vt:lpstr>
      <vt:lpstr>Courier New</vt:lpstr>
      <vt:lpstr>Aptos Display</vt:lpstr>
      <vt:lpstr>System Font Regular</vt:lpstr>
      <vt:lpstr>Noto Sans Symbols</vt:lpstr>
      <vt:lpstr>Arial</vt:lpstr>
      <vt:lpstr>Custom Design</vt:lpstr>
      <vt:lpstr>1_Custom Design</vt:lpstr>
      <vt:lpstr>PowerPoint Presentation</vt:lpstr>
      <vt:lpstr>The Spiro Mounds Builders</vt:lpstr>
      <vt:lpstr>Learning Objectives</vt:lpstr>
      <vt:lpstr>Essential Question</vt:lpstr>
      <vt:lpstr>Always, Sometimes, or Never True</vt:lpstr>
      <vt:lpstr>GRAPES Graphic Organizer</vt:lpstr>
      <vt:lpstr>OETA Story on Highway 9: Spiro Mounds</vt:lpstr>
      <vt:lpstr>GRAPES Graphic Organizer</vt:lpstr>
      <vt:lpstr>Jigsaw</vt:lpstr>
      <vt:lpstr>Jigsaw </vt:lpstr>
      <vt:lpstr>Two-Minute Paper</vt:lpstr>
      <vt:lpstr>Always, Sometimes, or Never True Revisited</vt:lpstr>
      <vt:lpstr>S-I-T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Spiro Mound Builders</dc:title>
  <dc:subject/>
  <dc:creator>K20 Center</dc:creator>
  <cp:keywords/>
  <dc:description/>
  <cp:lastModifiedBy>Gracia, Ann M.</cp:lastModifiedBy>
  <cp:revision>4</cp:revision>
  <dcterms:modified xsi:type="dcterms:W3CDTF">2025-09-25T18:42:57Z</dcterms:modified>
  <cp:category/>
</cp:coreProperties>
</file>