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24"/>
  </p:notesMasterIdLst>
  <p:sldIdLst>
    <p:sldId id="256" r:id="rId3"/>
    <p:sldId id="285" r:id="rId4"/>
    <p:sldId id="270" r:id="rId5"/>
    <p:sldId id="262" r:id="rId6"/>
    <p:sldId id="263" r:id="rId7"/>
    <p:sldId id="265" r:id="rId8"/>
    <p:sldId id="272" r:id="rId9"/>
    <p:sldId id="273" r:id="rId10"/>
    <p:sldId id="287" r:id="rId11"/>
    <p:sldId id="288" r:id="rId12"/>
    <p:sldId id="289" r:id="rId13"/>
    <p:sldId id="290" r:id="rId14"/>
    <p:sldId id="291" r:id="rId15"/>
    <p:sldId id="275" r:id="rId16"/>
    <p:sldId id="279" r:id="rId17"/>
    <p:sldId id="280" r:id="rId18"/>
    <p:sldId id="281" r:id="rId19"/>
    <p:sldId id="282" r:id="rId20"/>
    <p:sldId id="283" r:id="rId21"/>
    <p:sldId id="284" r:id="rId22"/>
    <p:sldId id="264" r:id="rId23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395" autoAdjust="0"/>
    <p:restoredTop sz="73660"/>
  </p:normalViewPr>
  <p:slideViewPr>
    <p:cSldViewPr snapToGrid="0">
      <p:cViewPr varScale="1">
        <p:scale>
          <a:sx n="105" d="100"/>
          <a:sy n="105" d="100"/>
        </p:scale>
        <p:origin x="324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Martin_Luther_by_Cranach-restoration.jpg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John_Calvin_-_Young.jpg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Hans_Holbein,_the_Younger,_Around_1497-1543_-_Portrait_of_Henry_VIII_of_England_-_Google_Art_Project.jpg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Portrait_of_Giulio_de_Medici_(1478_-_1534)_Pope_Clement_VII.jpg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Katharine_of_Aragon_with_a_monkey.jpg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ngelo_Bronzino_-_Pope_Leo_X_-_WGA3273.jpg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Henry_IV_of_france_by_pourbous_younger.jpg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C8B9C-883C-4B84-7DBA-96F8F8310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AAA4C8-B588-A603-D07A-915A05EC7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618876-F6C8-4A3C-B5E0-952FF2187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Collective brain dump. Strategies. https://learn.k20center.ou.edu/strategy/111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184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(2021, March 21). </a:t>
            </a:r>
            <a:r>
              <a:rPr lang="en-US" sz="1400" b="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ICAP - Professor of history - We want a reformation 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[Video]. YouTube. https://</a:t>
            </a:r>
            <a:r>
              <a:rPr lang="en-US" sz="1400" b="0" i="0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youtu.be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/6dutuZj765A?si=mvRLHDXAeGN4aPSN </a:t>
            </a:r>
          </a:p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300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Why-lighting. Strategies. https://learn.k20center.ou.edu/strategy/128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801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Jigsaw. Strategies. https://learn.k20center.ou.edu/strategy/179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361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C0997-5DCD-E565-2ED1-7E5CCEC30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7D34C8-742C-0CD5-CE70-F0C04F221C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E99728-6C79-6970-85F3-7FA0E0BF45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Historical mingle. Strategies. https://learn.k20center.ou.edu/strategy/184</a:t>
            </a:r>
          </a:p>
          <a:p>
            <a:endParaRPr lang="en-US" sz="1400" b="0" i="0" u="none" strike="noStrike" dirty="0">
              <a:solidFill>
                <a:srgbClr val="000000"/>
              </a:solidFill>
              <a:effectLst/>
              <a:latin typeface="Arial"/>
              <a:cs typeface="Arial"/>
              <a:sym typeface="Arial" panose="020B0604020202020204" pitchFamily="34" charset="0"/>
            </a:endParaRPr>
          </a:p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</a:rPr>
              <a:t>K20 Center. (2021, September 21). </a:t>
            </a:r>
            <a:r>
              <a:rPr lang="en-US" i="1" dirty="0">
                <a:effectLst/>
              </a:rPr>
              <a:t>K20 Center 3 minute timer </a:t>
            </a:r>
            <a:r>
              <a:rPr lang="en-US" dirty="0">
                <a:effectLst/>
              </a:rPr>
              <a:t>[Video]. YouTube. https://</a:t>
            </a:r>
            <a:r>
              <a:rPr lang="en-US" dirty="0" err="1">
                <a:effectLst/>
              </a:rPr>
              <a:t>youtu.be</a:t>
            </a:r>
            <a:r>
              <a:rPr lang="en-US" dirty="0">
                <a:effectLst/>
              </a:rPr>
              <a:t>/iISP02KPau0?si=</a:t>
            </a:r>
            <a:r>
              <a:rPr lang="en-US" dirty="0" err="1">
                <a:effectLst/>
              </a:rPr>
              <a:t>wznvGKHPcfYcdu_v</a:t>
            </a:r>
            <a:r>
              <a:rPr lang="en-US" dirty="0">
                <a:effectLst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30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</a:rPr>
              <a:t>K20 Center. (2021, September 21). </a:t>
            </a:r>
            <a:r>
              <a:rPr lang="en-US" i="1" dirty="0">
                <a:effectLst/>
              </a:rPr>
              <a:t>K20 Center 3 minute timer </a:t>
            </a:r>
            <a:r>
              <a:rPr lang="en-US" dirty="0">
                <a:effectLst/>
              </a:rPr>
              <a:t>[Video]. YouTube. https://</a:t>
            </a:r>
            <a:r>
              <a:rPr lang="en-US" dirty="0" err="1">
                <a:effectLst/>
              </a:rPr>
              <a:t>youtu.be</a:t>
            </a:r>
            <a:r>
              <a:rPr lang="en-US" dirty="0">
                <a:effectLst/>
              </a:rPr>
              <a:t>/iISP02KPau0?si=</a:t>
            </a:r>
            <a:r>
              <a:rPr lang="en-US" dirty="0" err="1">
                <a:effectLst/>
              </a:rPr>
              <a:t>wznvGKHPcfYcdu_v</a:t>
            </a:r>
            <a:r>
              <a:rPr lang="en-US" dirty="0">
                <a:effectLst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833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</a:rPr>
              <a:t>K20 Center. (2021, September 21). </a:t>
            </a:r>
            <a:r>
              <a:rPr lang="en-US" i="1" dirty="0">
                <a:effectLst/>
              </a:rPr>
              <a:t>K20 Center 3 minute timer </a:t>
            </a:r>
            <a:r>
              <a:rPr lang="en-US" dirty="0">
                <a:effectLst/>
              </a:rPr>
              <a:t>[Video]. YouTube. https://</a:t>
            </a:r>
            <a:r>
              <a:rPr lang="en-US" dirty="0" err="1">
                <a:effectLst/>
              </a:rPr>
              <a:t>youtu.be</a:t>
            </a:r>
            <a:r>
              <a:rPr lang="en-US" dirty="0">
                <a:effectLst/>
              </a:rPr>
              <a:t>/iISP02KPau0?si=</a:t>
            </a:r>
            <a:r>
              <a:rPr lang="en-US" dirty="0" err="1">
                <a:effectLst/>
              </a:rPr>
              <a:t>wznvGKHPcfYcdu_v</a:t>
            </a:r>
            <a:r>
              <a:rPr lang="en-US" dirty="0">
                <a:effectLst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842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</a:rPr>
              <a:t>K20 Center. (2021, September 21). </a:t>
            </a:r>
            <a:r>
              <a:rPr lang="en-US" i="1" dirty="0">
                <a:effectLst/>
              </a:rPr>
              <a:t>K20 Center 2 minute timer </a:t>
            </a:r>
            <a:r>
              <a:rPr lang="en-US" i="0" dirty="0">
                <a:effectLst/>
              </a:rPr>
              <a:t>[Video]. </a:t>
            </a:r>
            <a:r>
              <a:rPr lang="en-US" dirty="0">
                <a:effectLst/>
              </a:rPr>
              <a:t>YouTube. https://</a:t>
            </a:r>
            <a:r>
              <a:rPr lang="en-US" dirty="0" err="1">
                <a:effectLst/>
              </a:rPr>
              <a:t>youtu.be</a:t>
            </a:r>
            <a:r>
              <a:rPr lang="en-US" dirty="0">
                <a:effectLst/>
              </a:rPr>
              <a:t>/HcEEAnwOt2c?si=fAprml7tjhzWfPtu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3327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</a:rPr>
              <a:t>K20 Center. (2021, September 21). </a:t>
            </a:r>
            <a:r>
              <a:rPr lang="en-US" i="1" dirty="0">
                <a:effectLst/>
              </a:rPr>
              <a:t>K20 Center 2 minute timer </a:t>
            </a:r>
            <a:r>
              <a:rPr lang="en-US" i="0" dirty="0">
                <a:effectLst/>
              </a:rPr>
              <a:t>[Video]. </a:t>
            </a:r>
            <a:r>
              <a:rPr lang="en-US" dirty="0">
                <a:effectLst/>
              </a:rPr>
              <a:t>YouTube. https://</a:t>
            </a:r>
            <a:r>
              <a:rPr lang="en-US" dirty="0" err="1">
                <a:effectLst/>
              </a:rPr>
              <a:t>youtu.be</a:t>
            </a:r>
            <a:r>
              <a:rPr lang="en-US" dirty="0">
                <a:effectLst/>
              </a:rPr>
              <a:t>/HcEEAnwOt2c?si=fAprml7tjhzWfPtu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86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Lucas Cranach the Elder. (1529). 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Portrait of Martin Luther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[Oil on wood]. Wikimedia Commons. 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https://commons.wikimedia.org/wiki/File:Martin_Luther_by_Cranach-restoration.jpg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197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FC2D0-19B6-2619-E7A5-00151BF05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3FAD53-6D25-B837-A75A-D9708E8872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DFC85A-C028-D7BC-D1D2-EAFDE2204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John Calvin as a young man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[Oil on wood]. (n.d.). Wikimedia Commons. 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https://commons.wikimedia.org/wiki/File:John_Calvin_-_Young.jpg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746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60FBD-FD80-6F8C-7A03-A7B7E157E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45BD26-9A89-598F-494A-75FCC62487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522003-B31C-79E9-B935-7F5A1308E2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Hans Holbein the Younger. (ca. 1537). 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Portrait of Henry VIII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[Oil on panel]. Wikimedia Commons. 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https://en.wikipedia.org/wiki/File:Hans_Holbein,_the_Younger,_Around_1497-1543_-_Portrait_of_Henry_VIII_of_England_-_Google_Art_Project.jpg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756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C21EA-98F0-A6C4-A1DC-964AD2368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DCC907-E2AE-531F-9A33-60FE045F5C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4B6EE3-9114-88DB-72AA-45D8938D26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Del Piombo, S. (ca. 1530). 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Portrait of Giulio de’ Medici, Pope Clement VII 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[Painting]. Wikimedia Commons. </a:t>
            </a:r>
            <a:r>
              <a:rPr lang="en-US" sz="140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https://commons.wikimedia.org/wiki/File:Portrait_of_Giulio_de_Medici_(1478_-_1534)_Pope_Clement_VII.jpg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452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3E68A-7B55-22C2-F050-1250D6391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9647F0-98CC-C9E3-2F33-97830D653E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D5D335-E59D-7615-9007-6919D5C66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Horenbout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, L. (1525). 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Portrait of Catherine of Aragon with a monkey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[Painting]. Wikimedia Commons. </a:t>
            </a:r>
            <a:r>
              <a:rPr lang="en-US" sz="140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https://commons.wikimedia.org/wiki/File:Katharine_of_Aragon_with_a_monkey.jpg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0193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00C7E-CED8-DF96-E20F-6A57F8AB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58F06D-2F72-4A5A-4825-530D102CED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171E3E-5183-83DC-5C31-07EB8054BA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Bronzino. (ca. 1565). 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Portrait of Pope Leo X 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[Oil on tin]. Wikimedia Commons. 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https://commons.wikimedia.org/wiki/File:Angelo_Bronzino_-_Pope_Leo_X_-_WGA3273.jpg</a:t>
            </a:r>
            <a:endParaRPr lang="en-US" sz="140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819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41672-AD36-197F-4A7E-EE89F9E5E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7ED9A4-6DFC-211A-8FB2-E7006B8E54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75DB49-6D2F-3BA8-1129-D1E45A5DB6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Frans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Pourbus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the Younger. (ca. 1610). 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Henry IV, King of France in </a:t>
            </a:r>
            <a:r>
              <a:rPr lang="en-US" sz="1400" i="1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armour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[Oil on canvas]. Wikimedia Commons. 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https://commons.wikimedia.org/wiki/File:Henry_IV_of_france_by_pourbous_younger.jpg</a:t>
            </a:r>
            <a:endParaRPr lang="en-US" sz="140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822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Six-word memoirs. Strategies. https://learn.k20center.ou.edu/strategy/75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929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6dutuZj765A?feature=oembed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s://youtu.be/6dutuZj765A?si=PVMLTSchyoYWfBS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iISP02KPau0?feature=oembed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iISP02KPau0?feature=oembed" TargetMode="External"/><Relationship Id="rId5" Type="http://schemas.openxmlformats.org/officeDocument/2006/relationships/hyperlink" Target="https://youtu.be/iISP02KPau0?si=nZV5wm656vw0qFqo" TargetMode="Externa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iISP02KPau0?feature=oembed" TargetMode="External"/><Relationship Id="rId5" Type="http://schemas.openxmlformats.org/officeDocument/2006/relationships/hyperlink" Target="https://youtu.be/iISP02KPau0?si=nZV5wm656vw0qFqo" TargetMode="Externa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HcEEAnwOt2c?feature=oembed" TargetMode="External"/><Relationship Id="rId5" Type="http://schemas.openxmlformats.org/officeDocument/2006/relationships/hyperlink" Target="https://youtu.be/HcEEAnwOt2c?si=fAprml7tjhzWfPtu" TargetMode="Externa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HcEEAnwOt2c?feature=oembed" TargetMode="External"/><Relationship Id="rId5" Type="http://schemas.openxmlformats.org/officeDocument/2006/relationships/hyperlink" Target="https://youtu.be/HcEEAnwOt2c?si=fAprml7tjhzWfPtu" TargetMode="Externa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5EEF9-9479-F52D-0EC3-1BA8904C2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9F3CA-5E9E-E044-A0B6-7B8ED7879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Brainstorm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626F6C9B-4A73-6C6B-9516-03470A8C2D8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49" y="1370013"/>
            <a:ext cx="5157041" cy="3262312"/>
          </a:xfrm>
        </p:spPr>
        <p:txBody>
          <a:bodyPr/>
          <a:lstStyle/>
          <a:p>
            <a:r>
              <a:rPr lang="en-US" altLang="en-US" dirty="0"/>
              <a:t>How many churches do you see in your community?</a:t>
            </a:r>
          </a:p>
          <a:p>
            <a:r>
              <a:rPr lang="en-US" altLang="en-US" dirty="0"/>
              <a:t>What types of churches do you see in your community?</a:t>
            </a:r>
          </a:p>
          <a:p>
            <a:r>
              <a:rPr lang="en-US" altLang="en-US" dirty="0"/>
              <a:t>Which churches might you have seen in European communities 500 years ago? </a:t>
            </a:r>
          </a:p>
        </p:txBody>
      </p:sp>
      <p:pic>
        <p:nvPicPr>
          <p:cNvPr id="3" name="Google Shape;98;p23">
            <a:extLst>
              <a:ext uri="{FF2B5EF4-FFF2-40B4-BE49-F238E27FC236}">
                <a16:creationId xmlns:a16="http://schemas.microsoft.com/office/drawing/2014/main" id="{A94ACA13-4F99-1632-4672-1364C506FA4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690" y="438150"/>
            <a:ext cx="2890478" cy="29924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681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Want a Reformation!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Global Age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How do theological movements influence history?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8"/>
            <a:ext cx="7885112" cy="1774824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100" dirty="0"/>
              <a:t>Summarize the cause of the Protestant Reformation.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100" dirty="0"/>
              <a:t>Identify the key events of the Protestant Reformation.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3100" dirty="0"/>
              <a:t>Analyze how the Protestant Reformation influenced society.</a:t>
            </a:r>
          </a:p>
          <a:p>
            <a:pPr marL="457200" indent="-457200"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7305-E72B-0511-2B0D-1ADF58108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</p:spPr>
        <p:txBody>
          <a:bodyPr rtlCol="0">
            <a:normAutofit fontScale="90000"/>
          </a:bodyPr>
          <a:lstStyle/>
          <a:p>
            <a:r>
              <a:rPr lang="en-US" dirty="0">
                <a:hlinkClick r:id="rId4"/>
              </a:rPr>
              <a:t>K20 ICAP - Professor of History - We Want a Reformation</a:t>
            </a: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  <p:pic>
        <p:nvPicPr>
          <p:cNvPr id="4" name="Online Media 3" descr="K20 ICAP - Professor of History - We Want a Reformation">
            <a:hlinkClick r:id="" action="ppaction://media"/>
            <a:extLst>
              <a:ext uri="{FF2B5EF4-FFF2-40B4-BE49-F238E27FC236}">
                <a16:creationId xmlns:a16="http://schemas.microsoft.com/office/drawing/2014/main" id="{F6316DD0-CE42-D9AC-F984-FDE539826C6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973716" y="263052"/>
            <a:ext cx="7196568" cy="40660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D07F7-13FE-887B-360B-9C6A1B2AA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4B23E-E6F1-BA3D-675C-6D74B7A6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Why-Lighting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4B411032-8715-C417-CE24-3D55AB5FD08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49" y="1370013"/>
            <a:ext cx="7724937" cy="3262312"/>
          </a:xfrm>
        </p:spPr>
        <p:txBody>
          <a:bodyPr wrap="square" anchor="t">
            <a:normAutofit/>
          </a:bodyPr>
          <a:lstStyle/>
          <a:p>
            <a:pPr>
              <a:spcAft>
                <a:spcPts val="0"/>
              </a:spcAft>
            </a:pPr>
            <a:r>
              <a:rPr lang="en-US" dirty="0"/>
              <a:t>Become an expert on your assigned passage.</a:t>
            </a:r>
          </a:p>
          <a:p>
            <a:pPr>
              <a:spcAft>
                <a:spcPts val="0"/>
              </a:spcAft>
            </a:pPr>
            <a:r>
              <a:rPr lang="en-US" dirty="0"/>
              <a:t>As you read, do the following:</a:t>
            </a:r>
          </a:p>
          <a:p>
            <a:pPr lvl="1">
              <a:spcAft>
                <a:spcPts val="0"/>
              </a:spcAft>
            </a:pPr>
            <a:r>
              <a:rPr lang="en-US" dirty="0"/>
              <a:t>Highlight information you believe is important.</a:t>
            </a:r>
          </a:p>
          <a:p>
            <a:pPr lvl="1">
              <a:spcAft>
                <a:spcPts val="0"/>
              </a:spcAft>
            </a:pPr>
            <a:r>
              <a:rPr lang="en-US" dirty="0"/>
              <a:t>Next to information you highlight, write why you believe that information is important.</a:t>
            </a:r>
          </a:p>
        </p:txBody>
      </p:sp>
      <p:pic>
        <p:nvPicPr>
          <p:cNvPr id="4" name="Google Shape;129;p28">
            <a:extLst>
              <a:ext uri="{FF2B5EF4-FFF2-40B4-BE49-F238E27FC236}">
                <a16:creationId xmlns:a16="http://schemas.microsoft.com/office/drawing/2014/main" id="{98D0E851-0CE3-895A-C881-A17272BC4D1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0425" y="274638"/>
            <a:ext cx="1790700" cy="895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8427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7D981-F834-0B56-F8B2-198FBD311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EAD42-1899-948F-E556-F2B84764D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Jigsaw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AC2527E6-9C73-2B6F-1183-91905E82188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49" y="1370013"/>
            <a:ext cx="7321981" cy="326231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/>
              <a:t>Share your notes from your assigned passage with your group members. </a:t>
            </a:r>
          </a:p>
          <a:p>
            <a:pPr>
              <a:spcAft>
                <a:spcPts val="0"/>
              </a:spcAft>
            </a:pPr>
            <a:r>
              <a:rPr lang="en-US" dirty="0"/>
              <a:t>Listen to your group members share information about their readings. </a:t>
            </a:r>
          </a:p>
          <a:p>
            <a:pPr>
              <a:spcAft>
                <a:spcPts val="0"/>
              </a:spcAft>
            </a:pPr>
            <a:r>
              <a:rPr lang="en-US" dirty="0"/>
              <a:t>As you listen to the other “experts,” take notes in your graphic organizer. </a:t>
            </a:r>
          </a:p>
        </p:txBody>
      </p:sp>
      <p:pic>
        <p:nvPicPr>
          <p:cNvPr id="3" name="Google Shape;136;p29">
            <a:extLst>
              <a:ext uri="{FF2B5EF4-FFF2-40B4-BE49-F238E27FC236}">
                <a16:creationId xmlns:a16="http://schemas.microsoft.com/office/drawing/2014/main" id="{C987D53A-5E04-9427-A3A5-F2FB36D4BC1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2395" y="-39686"/>
            <a:ext cx="1790700" cy="15922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8579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55B3D-BCA2-0B63-9AD6-95D2B5787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3178C-33B5-693D-573F-0F3938785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Mingle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CF84B-7690-AD6F-5111-3D503C341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5847306" cy="3262312"/>
          </a:xfrm>
        </p:spPr>
        <p:txBody>
          <a:bodyPr/>
          <a:lstStyle/>
          <a:p>
            <a:r>
              <a:rPr lang="en-US" sz="2500" dirty="0"/>
              <a:t>Read the name and information on the historical figure card you receive. </a:t>
            </a:r>
          </a:p>
          <a:p>
            <a:r>
              <a:rPr lang="en-US" sz="2500" dirty="0"/>
              <a:t>Consider how you will assume the role of this historical figure. </a:t>
            </a:r>
          </a:p>
          <a:p>
            <a:r>
              <a:rPr lang="en-US" sz="2500" dirty="0"/>
              <a:t>Consider what information about this person you will share with your classmates. </a:t>
            </a:r>
          </a:p>
          <a:p>
            <a:r>
              <a:rPr lang="en-US" sz="2500" b="1" dirty="0"/>
              <a:t>Use the information from the earlier reading to help you prepare!</a:t>
            </a:r>
          </a:p>
        </p:txBody>
      </p:sp>
      <p:pic>
        <p:nvPicPr>
          <p:cNvPr id="5" name="Online Media 2" descr="K20 Center 3 minute timer">
            <a:hlinkClick r:id="" action="ppaction://media"/>
            <a:extLst>
              <a:ext uri="{FF2B5EF4-FFF2-40B4-BE49-F238E27FC236}">
                <a16:creationId xmlns:a16="http://schemas.microsoft.com/office/drawing/2014/main" id="{B604DB55-6EB7-21A6-3A0D-6E80770B7E7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475956" y="2101850"/>
            <a:ext cx="2540000" cy="1435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23EB9E-942F-8CE0-3B98-E2B70BF682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1948" y="201168"/>
            <a:ext cx="1370013" cy="137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Historical Mingle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290887" cy="3262312"/>
          </a:xfrm>
        </p:spPr>
        <p:txBody>
          <a:bodyPr/>
          <a:lstStyle/>
          <a:p>
            <a:r>
              <a:rPr lang="en-US" dirty="0"/>
              <a:t>Walk around the room, “mingle” with other characters, and find a partner.</a:t>
            </a:r>
          </a:p>
          <a:p>
            <a:r>
              <a:rPr lang="en-US" dirty="0"/>
              <a:t>Introduce yourself as your historical figure. </a:t>
            </a:r>
          </a:p>
          <a:p>
            <a:r>
              <a:rPr lang="en-US" dirty="0"/>
              <a:t>Share information about yourself with your partner. </a:t>
            </a:r>
          </a:p>
          <a:p>
            <a:r>
              <a:rPr lang="en-US" dirty="0"/>
              <a:t>Ask your partner questions. </a:t>
            </a:r>
          </a:p>
        </p:txBody>
      </p:sp>
      <p:pic>
        <p:nvPicPr>
          <p:cNvPr id="3" name="Online Media 2" descr="K20 Center 3 minute timer">
            <a:hlinkClick r:id="" action="ppaction://media"/>
            <a:extLst>
              <a:ext uri="{FF2B5EF4-FFF2-40B4-BE49-F238E27FC236}">
                <a16:creationId xmlns:a16="http://schemas.microsoft.com/office/drawing/2014/main" id="{708380DF-254B-7438-4505-D97F4CEDBD2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129588" y="1566069"/>
            <a:ext cx="2540000" cy="1435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D01C44-7F3B-815C-6862-67B0B4D8CAC7}"/>
              </a:ext>
            </a:extLst>
          </p:cNvPr>
          <p:cNvSpPr txBox="1"/>
          <p:nvPr/>
        </p:nvSpPr>
        <p:spPr>
          <a:xfrm>
            <a:off x="6464550" y="3043336"/>
            <a:ext cx="1716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hlinkClick r:id="rId5"/>
              </a:rPr>
              <a:t>3 Minute Timer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94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Historical Mingle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290887" cy="3262312"/>
          </a:xfrm>
        </p:spPr>
        <p:txBody>
          <a:bodyPr/>
          <a:lstStyle/>
          <a:p>
            <a:r>
              <a:rPr lang="en-US" dirty="0"/>
              <a:t>Walk around the room, “mingle” with other characters, and find a partner.</a:t>
            </a:r>
          </a:p>
          <a:p>
            <a:r>
              <a:rPr lang="en-US" dirty="0"/>
              <a:t>Introduce yourself as your historical figure. </a:t>
            </a:r>
          </a:p>
          <a:p>
            <a:r>
              <a:rPr lang="en-US" dirty="0"/>
              <a:t>Share information about yourself with your partner. </a:t>
            </a:r>
          </a:p>
          <a:p>
            <a:r>
              <a:rPr lang="en-US" dirty="0"/>
              <a:t>Ask your partner questions. </a:t>
            </a:r>
          </a:p>
        </p:txBody>
      </p:sp>
      <p:pic>
        <p:nvPicPr>
          <p:cNvPr id="3" name="Online Media 2" descr="K20 Center 3 minute timer">
            <a:hlinkClick r:id="" action="ppaction://media"/>
            <a:extLst>
              <a:ext uri="{FF2B5EF4-FFF2-40B4-BE49-F238E27FC236}">
                <a16:creationId xmlns:a16="http://schemas.microsoft.com/office/drawing/2014/main" id="{708380DF-254B-7438-4505-D97F4CEDBD2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129588" y="1566069"/>
            <a:ext cx="2540000" cy="1435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D01C44-7F3B-815C-6862-67B0B4D8CAC7}"/>
              </a:ext>
            </a:extLst>
          </p:cNvPr>
          <p:cNvSpPr txBox="1"/>
          <p:nvPr/>
        </p:nvSpPr>
        <p:spPr>
          <a:xfrm>
            <a:off x="6464550" y="3043336"/>
            <a:ext cx="1716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hlinkClick r:id="rId5"/>
              </a:rPr>
              <a:t>3 Minute Timer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66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Historical Mingle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290887" cy="3262312"/>
          </a:xfrm>
        </p:spPr>
        <p:txBody>
          <a:bodyPr/>
          <a:lstStyle/>
          <a:p>
            <a:r>
              <a:rPr lang="en-US" dirty="0"/>
              <a:t>Walk around the room, “mingle” with other characters, and find a partner.</a:t>
            </a:r>
          </a:p>
          <a:p>
            <a:r>
              <a:rPr lang="en-US" dirty="0"/>
              <a:t>Introduce yourself as your historical figure. </a:t>
            </a:r>
          </a:p>
          <a:p>
            <a:r>
              <a:rPr lang="en-US" dirty="0"/>
              <a:t>Share information about yourself with your partner. </a:t>
            </a:r>
          </a:p>
          <a:p>
            <a:r>
              <a:rPr lang="en-US" dirty="0"/>
              <a:t>Ask your partner questions. </a:t>
            </a:r>
          </a:p>
        </p:txBody>
      </p:sp>
      <p:pic>
        <p:nvPicPr>
          <p:cNvPr id="5" name="Online Media 4" descr="K20 Center 2 minute timer">
            <a:hlinkClick r:id="" action="ppaction://media"/>
            <a:extLst>
              <a:ext uri="{FF2B5EF4-FFF2-40B4-BE49-F238E27FC236}">
                <a16:creationId xmlns:a16="http://schemas.microsoft.com/office/drawing/2014/main" id="{595938AB-F5A1-D27B-42F9-9074B140082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052802" y="1500954"/>
            <a:ext cx="2540000" cy="1435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CBD3E4-D938-A11C-CB3C-6DD133CF68AE}"/>
              </a:ext>
            </a:extLst>
          </p:cNvPr>
          <p:cNvSpPr txBox="1"/>
          <p:nvPr/>
        </p:nvSpPr>
        <p:spPr>
          <a:xfrm>
            <a:off x="6464550" y="3043336"/>
            <a:ext cx="1716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hlinkClick r:id="rId5"/>
              </a:rPr>
              <a:t>2 Minute Timer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Historical Mingle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290887" cy="3262312"/>
          </a:xfrm>
        </p:spPr>
        <p:txBody>
          <a:bodyPr/>
          <a:lstStyle/>
          <a:p>
            <a:r>
              <a:rPr lang="en-US" dirty="0"/>
              <a:t>Walk around the room, “mingle” with other characters, and find a partner.</a:t>
            </a:r>
          </a:p>
          <a:p>
            <a:r>
              <a:rPr lang="en-US" dirty="0"/>
              <a:t>Introduce yourself as your historical figure. </a:t>
            </a:r>
          </a:p>
          <a:p>
            <a:r>
              <a:rPr lang="en-US" dirty="0"/>
              <a:t>Share information about yourself with your partner. </a:t>
            </a:r>
          </a:p>
          <a:p>
            <a:r>
              <a:rPr lang="en-US" dirty="0"/>
              <a:t>Ask your partner questions. </a:t>
            </a:r>
          </a:p>
        </p:txBody>
      </p:sp>
      <p:pic>
        <p:nvPicPr>
          <p:cNvPr id="5" name="Online Media 4" descr="K20 Center 2 minute timer">
            <a:hlinkClick r:id="" action="ppaction://media"/>
            <a:extLst>
              <a:ext uri="{FF2B5EF4-FFF2-40B4-BE49-F238E27FC236}">
                <a16:creationId xmlns:a16="http://schemas.microsoft.com/office/drawing/2014/main" id="{595938AB-F5A1-D27B-42F9-9074B140082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052802" y="1500954"/>
            <a:ext cx="2540000" cy="1435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CBD3E4-D938-A11C-CB3C-6DD133CF68AE}"/>
              </a:ext>
            </a:extLst>
          </p:cNvPr>
          <p:cNvSpPr txBox="1"/>
          <p:nvPr/>
        </p:nvSpPr>
        <p:spPr>
          <a:xfrm>
            <a:off x="6464550" y="3043336"/>
            <a:ext cx="1716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hlinkClick r:id="rId5"/>
              </a:rPr>
              <a:t>2 Minute Timer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1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60606-FDCF-C316-3C4D-DAFA402B0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2F423-C307-FB2C-8B58-2C9DC2E79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Martin Luther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16899CB7-8E59-613F-FCF5-3C0E76CEB41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What did I support?</a:t>
            </a:r>
          </a:p>
          <a:p>
            <a:r>
              <a:rPr lang="en-US" altLang="en-US" dirty="0"/>
              <a:t>Why did I support it?</a:t>
            </a:r>
          </a:p>
        </p:txBody>
      </p:sp>
      <p:pic>
        <p:nvPicPr>
          <p:cNvPr id="3" name="Google Shape;178;p35">
            <a:extLst>
              <a:ext uri="{FF2B5EF4-FFF2-40B4-BE49-F238E27FC236}">
                <a16:creationId xmlns:a16="http://schemas.microsoft.com/office/drawing/2014/main" id="{9ADEEA69-0FA9-ACA4-B9D0-62487E4CE66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2019" y="526222"/>
            <a:ext cx="3163331" cy="3504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5010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1FD81-1822-2CBD-0D99-848D8BD6E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FFCBE-E022-2523-B2EA-C69FF83A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John Calvin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885D79EB-9F26-25C0-FF6B-851C7976F02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What did I support?</a:t>
            </a:r>
          </a:p>
          <a:p>
            <a:r>
              <a:rPr lang="en-US" altLang="en-US" dirty="0"/>
              <a:t>Why did I support it?</a:t>
            </a:r>
          </a:p>
        </p:txBody>
      </p:sp>
      <p:pic>
        <p:nvPicPr>
          <p:cNvPr id="4" name="Google Shape;185;p36">
            <a:extLst>
              <a:ext uri="{FF2B5EF4-FFF2-40B4-BE49-F238E27FC236}">
                <a16:creationId xmlns:a16="http://schemas.microsoft.com/office/drawing/2014/main" id="{BB03D64B-0672-A1E6-2744-C61499694F2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5075" y="771525"/>
            <a:ext cx="2680275" cy="3263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1559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F6821-B82A-923C-B85B-D7C65F360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1FC9A-272F-1E4B-8A9C-D8D71FA63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King Henry VII of England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9AACC4F4-30D2-BB40-B2BC-B6A40E45884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What did I support?</a:t>
            </a:r>
          </a:p>
          <a:p>
            <a:r>
              <a:rPr lang="en-US" altLang="en-US" dirty="0"/>
              <a:t>Why did I support it?</a:t>
            </a:r>
          </a:p>
        </p:txBody>
      </p:sp>
      <p:pic>
        <p:nvPicPr>
          <p:cNvPr id="3" name="Google Shape;193;p37">
            <a:extLst>
              <a:ext uri="{FF2B5EF4-FFF2-40B4-BE49-F238E27FC236}">
                <a16:creationId xmlns:a16="http://schemas.microsoft.com/office/drawing/2014/main" id="{C8EFE57C-19C3-8F98-FDBC-49CE89FEA3F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4140" y="600188"/>
            <a:ext cx="2601210" cy="362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4023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43FF2-05CF-8608-8CAD-8D816E102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21FD1-4D7C-F1C4-94FF-E778B739D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Pope Clement VII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1141E64B-C47A-B231-9BE5-A39767DEB87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What did I support?</a:t>
            </a:r>
          </a:p>
          <a:p>
            <a:r>
              <a:rPr lang="en-US" altLang="en-US" dirty="0"/>
              <a:t>Why did I support it?</a:t>
            </a:r>
          </a:p>
        </p:txBody>
      </p:sp>
      <p:pic>
        <p:nvPicPr>
          <p:cNvPr id="4" name="Google Shape;201;p38">
            <a:extLst>
              <a:ext uri="{FF2B5EF4-FFF2-40B4-BE49-F238E27FC236}">
                <a16:creationId xmlns:a16="http://schemas.microsoft.com/office/drawing/2014/main" id="{DCDAC1B7-BF0D-8F90-911B-046BE2FF069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1575" y="761250"/>
            <a:ext cx="2923775" cy="362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2029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DBAEB-A97A-A685-6D9F-007E1FCAC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6CDA-7AAB-9BF6-514D-DA270E91C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Catherine of Aragon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1DF3D0BC-C4DE-A687-7B3A-14AEB93E6F2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What did I support?</a:t>
            </a:r>
          </a:p>
          <a:p>
            <a:r>
              <a:rPr lang="en-US" altLang="en-US" dirty="0"/>
              <a:t>Why did I support it?</a:t>
            </a:r>
          </a:p>
        </p:txBody>
      </p:sp>
      <p:pic>
        <p:nvPicPr>
          <p:cNvPr id="5" name="Google Shape;217;p40">
            <a:extLst>
              <a:ext uri="{FF2B5EF4-FFF2-40B4-BE49-F238E27FC236}">
                <a16:creationId xmlns:a16="http://schemas.microsoft.com/office/drawing/2014/main" id="{CFED03F6-60E4-FFE0-C97E-9074094F3D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2880" y="919052"/>
            <a:ext cx="2732470" cy="29117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8221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D7832-DCE3-5327-174B-A55A0DD64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792D0-C3E1-0AD3-DF75-6638F06F8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Pope Leo X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CDD2C2E2-441B-71B9-F671-86EF4427378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What did I support?</a:t>
            </a:r>
          </a:p>
          <a:p>
            <a:r>
              <a:rPr lang="en-US" altLang="en-US" dirty="0"/>
              <a:t>Why did I support it?</a:t>
            </a:r>
          </a:p>
        </p:txBody>
      </p:sp>
      <p:pic>
        <p:nvPicPr>
          <p:cNvPr id="3" name="Google Shape;225;p41">
            <a:extLst>
              <a:ext uri="{FF2B5EF4-FFF2-40B4-BE49-F238E27FC236}">
                <a16:creationId xmlns:a16="http://schemas.microsoft.com/office/drawing/2014/main" id="{51B2753D-537E-E6F3-742B-C676B69EF26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9275" y="307251"/>
            <a:ext cx="3137725" cy="3973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8651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7CE34-30D4-8DA1-4EAD-DE8B813F7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879CA-6366-C412-40EE-9D8E4AF4E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King Henry IV of France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2D11A1BC-AC45-035E-6B4D-53CB92342DA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What did I support?</a:t>
            </a:r>
          </a:p>
          <a:p>
            <a:r>
              <a:rPr lang="en-US" altLang="en-US" dirty="0"/>
              <a:t>Why did I support it?</a:t>
            </a:r>
          </a:p>
        </p:txBody>
      </p:sp>
      <p:pic>
        <p:nvPicPr>
          <p:cNvPr id="4" name="Google Shape;233;p42">
            <a:extLst>
              <a:ext uri="{FF2B5EF4-FFF2-40B4-BE49-F238E27FC236}">
                <a16:creationId xmlns:a16="http://schemas.microsoft.com/office/drawing/2014/main" id="{6E79E8F9-FDE4-BC83-8E6B-0FF1D00E549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8757" y="274638"/>
            <a:ext cx="2713375" cy="4273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4172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5D84C-B1B9-7487-2919-4DBFDC69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Six-Word Memoir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001687CA-0FFD-B396-81EB-DB04465691A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1" y="1370013"/>
            <a:ext cx="5389378" cy="3262312"/>
          </a:xfrm>
        </p:spPr>
        <p:txBody>
          <a:bodyPr/>
          <a:lstStyle/>
          <a:p>
            <a:pPr marL="0" lvl="0" indent="0">
              <a:spcAft>
                <a:spcPts val="0"/>
              </a:spcAft>
              <a:buNone/>
            </a:pPr>
            <a:r>
              <a:rPr lang="en-US" dirty="0"/>
              <a:t>Create a “memoir” that is exactly six words long and covers one of the following topics: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dirty="0"/>
              <a:t>An event you read about during the Jigsaw activity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dirty="0"/>
              <a:t>Your assigned historical figure</a:t>
            </a:r>
          </a:p>
        </p:txBody>
      </p:sp>
      <p:pic>
        <p:nvPicPr>
          <p:cNvPr id="3" name="Google Shape;242;p43">
            <a:extLst>
              <a:ext uri="{FF2B5EF4-FFF2-40B4-BE49-F238E27FC236}">
                <a16:creationId xmlns:a16="http://schemas.microsoft.com/office/drawing/2014/main" id="{1C6560A3-A913-0D9F-3FD4-D1093C9D0B3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2707" y="-517069"/>
            <a:ext cx="1728227" cy="19983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153</TotalTime>
  <Words>1192</Words>
  <Application>Microsoft Office PowerPoint</Application>
  <PresentationFormat>On-screen Show (16:9)</PresentationFormat>
  <Paragraphs>95</Paragraphs>
  <Slides>21</Slides>
  <Notes>18</Notes>
  <HiddenSlides>1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Brainstorm</vt:lpstr>
      <vt:lpstr>We Want a Reformation!</vt:lpstr>
      <vt:lpstr>Essential Question</vt:lpstr>
      <vt:lpstr>Learning Objectives</vt:lpstr>
      <vt:lpstr>K20 ICAP - Professor of History - We Want a Reformation  </vt:lpstr>
      <vt:lpstr>Why-Lighting</vt:lpstr>
      <vt:lpstr>Jigsaw</vt:lpstr>
      <vt:lpstr>Historical Mingle</vt:lpstr>
      <vt:lpstr>Historical Mingle</vt:lpstr>
      <vt:lpstr>Historical Mingle</vt:lpstr>
      <vt:lpstr>Historical Mingle</vt:lpstr>
      <vt:lpstr>Historical Mingle</vt:lpstr>
      <vt:lpstr>Martin Luther</vt:lpstr>
      <vt:lpstr>John Calvin</vt:lpstr>
      <vt:lpstr>King Henry VII of England</vt:lpstr>
      <vt:lpstr>Pope Clement VII</vt:lpstr>
      <vt:lpstr>Catherine of Aragon</vt:lpstr>
      <vt:lpstr>Pope Leo X</vt:lpstr>
      <vt:lpstr>King Henry IV of France</vt:lpstr>
      <vt:lpstr>Six-Word Memoir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Want a Reformation</dc:title>
  <dc:subject/>
  <dc:creator>K20 Center</dc:creator>
  <cp:keywords/>
  <dc:description/>
  <cp:lastModifiedBy>Smith, Gina N.</cp:lastModifiedBy>
  <cp:revision>9</cp:revision>
  <dcterms:created xsi:type="dcterms:W3CDTF">2026-06-09T17:47:48Z</dcterms:created>
  <dcterms:modified xsi:type="dcterms:W3CDTF">2026-09-16T14:57:01Z</dcterms:modified>
  <cp:category/>
</cp:coreProperties>
</file>