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55257-8C64-4B49-A3FD-553B82936B6B}" v="6" dt="2021-07-19T21:23:08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tin_Luther_by_Cranach-restoration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hn_Calvin_-_Young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Hans_Holbein,_the_Younger,_Around_1497-1543_-_Portrait_of_Henry_VIII_of_England_-_Google_Art_Project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rtrait_of_Giulio_de_Medici_(1478_-_1534)_Pope_Clement_VII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Elderly_Karl_V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tharine_of_Aragon_with_a_monkey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gelo_Bronzino_-_Pope_Leo_X_-_WGA3273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IV_of_france_by_pourbous_younger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78502cd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78502cd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3-minute timer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78502cd7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78502cd7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2-minute timer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78502cd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78502cd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3-minute timer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78502cd7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78502cd7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2-minute timer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78502cd7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78502cd7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Cranach the Elder, L. (2018, October 31). Martin Luther [Digital image].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https://commons.wikimedia.org/wiki/File:Martin_Luther_by_Cranach-restoration.jpg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78502cd7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78502cd7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Flemish School. (2010, November 11). [Portrait of Young John Calvin from the collection of the Library of Geneva].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https://commons.wikimedia.org/wiki/File:John_Calvin_-_Young.jpg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78502cd7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78502cd7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Holbein, H. (2011, February 18). Portrait of Henry VIII [Digital image].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https://en.wikipedia.org/wiki/File:Hans_Holbein,_the_Younger,_Around_1497-1543_-_Portrait_of_Henry_VIII_of_England_-_Google_Art_Project.jpg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78502cd7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78502cd7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Del Piombo, S. (2016, March 29). [Portrait of Giulio de' Medici (1478 - 1534) Pope Clement VII].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https://commons.wikimedia.org/wiki/File:Portrait_of_Giulio_de_Medici_(1478_-_1534)_Pope_Clement_VII.jpg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78502cd7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78502cd7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Vecelli, T. (2020, July 2). Emperor Charles V in armor [Digital image].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https://en.m.wikipedia.org/wiki/File:Elderly_Karl_V.jpg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78502cd7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78502cd7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/>
              <a:t>Horenbout</a:t>
            </a:r>
            <a:r>
              <a:rPr lang="en-US" dirty="0"/>
              <a:t>, L. (2012, July 3). [This is the largest miniature of Henry VIII's first wife. Three other miniatures exist, but two are circular copies of this original; the third is believed to be a companion piece to a miniature of the king. A unique feature of this work is that it includes Katharine's hands. All of </a:t>
            </a:r>
            <a:r>
              <a:rPr lang="en-US" dirty="0" err="1"/>
              <a:t>Horenbout's</a:t>
            </a:r>
            <a:r>
              <a:rPr lang="en-US" dirty="0"/>
              <a:t> other miniatures focused on the head and shoulders. All of his portraits have plain blue backgrounds and are traced with a gold line. Later artists such as Nicholas Hilliard inherited this style and continued it into the 17th century.]. Retrieved January 20, 2021,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https://commons.wikimedia.org/wiki/File:Katharine_of_Aragon_with_a_monkey.jpg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78502c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78502c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78502cd7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78502cd7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Bronzino. (2011, June 3). Pope Leo X [Digital image].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https://commons.wikimedia.org/wiki/File:Angelo_Bronzino_-_Pope_Leo_X_-_WGA3273.jpg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78502cd7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78502cd7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Pourbus the Younger, F. (2017, October 29). Henry IV, King of France in Armour [Digital image]. Retrieved January 20, 2021,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https://commons.wikimedia.org/wiki/File:Henry_IV_of_france_by_pourbous_younger.jpg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78502cd7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78502cd7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Six-word Memoir. Strategies. https://learn.k20center.ou.edu/strategy/75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Professor Paul </a:t>
            </a:r>
            <a:r>
              <a:rPr lang="en-US" dirty="0" err="1"/>
              <a:t>Koelpin</a:t>
            </a:r>
            <a:r>
              <a:rPr lang="en-US" dirty="0"/>
              <a:t> of Martin Luther College in New Ulm, MN.  Professor of History; Professor of Theology; Head Coach, Men’s Soccer. </a:t>
            </a:r>
            <a:endParaRPr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78502cd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78502cd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Why-lighting. Strategies. https://learn.k20center.ou.edu/strategy/128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78502cd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78502cd7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Jigsaw. Strategies. 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78502cd7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78502cd7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Historical Mingle. Strategies. https://learn.k20center.ou.edu/strategy/184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6dutuZj765A?list=PL-aUhEQeaZXLg0yYwLKeUT2Ud1sC0inzo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457200" y="155877"/>
            <a:ext cx="371011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Historical Mingle</a:t>
            </a:r>
            <a:endParaRPr b="1" dirty="0"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457200" y="1022000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dirty="0"/>
              <a:t>Read through your assigned role; </a:t>
            </a:r>
          </a:p>
          <a:p>
            <a:pPr indent="-457200"/>
            <a:r>
              <a:rPr lang="en-US" dirty="0"/>
              <a:t>Prepare to introduce yourself as the person you have been assigned.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b="1" dirty="0">
                <a:solidFill>
                  <a:schemeClr val="accent1"/>
                </a:solidFill>
              </a:rPr>
              <a:t>Hint: You can always use the information from the reading earlier in the lesson to help you prepare!</a:t>
            </a:r>
            <a:endParaRPr b="1" dirty="0">
              <a:solidFill>
                <a:schemeClr val="accent1"/>
              </a:solidFill>
            </a:endParaRPr>
          </a:p>
        </p:txBody>
      </p:sp>
      <p:pic>
        <p:nvPicPr>
          <p:cNvPr id="150" name="Google Shape;150;p31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700" y="2109600"/>
            <a:ext cx="2682533" cy="20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469557" y="35399"/>
            <a:ext cx="351549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Historical Mingle</a:t>
            </a:r>
            <a:endParaRPr b="1" dirty="0"/>
          </a:p>
        </p:txBody>
      </p:sp>
      <p:pic>
        <p:nvPicPr>
          <p:cNvPr id="156" name="Google Shape;156;p32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874" y="1429004"/>
            <a:ext cx="2795900" cy="20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389238" y="1164647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dirty="0"/>
              <a:t>Read through your assigned role;</a:t>
            </a:r>
          </a:p>
          <a:p>
            <a:pPr indent="-457200"/>
            <a:r>
              <a:rPr lang="en-US" dirty="0"/>
              <a:t>Prepare to introduce yourself as the person you have been assigned.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*Hint: You can always use the information from the reading earlier in the lesson to help you prepare!</a:t>
            </a:r>
            <a:endParaRPr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57200" y="137341"/>
            <a:ext cx="334559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Historical Mingle</a:t>
            </a:r>
            <a:endParaRPr b="1"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324365" y="1278924"/>
            <a:ext cx="4673943" cy="246397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dirty="0"/>
              <a:t>“Mingle” with the other historical figures in your classroom.  </a:t>
            </a:r>
          </a:p>
          <a:p>
            <a:pPr indent="-457200"/>
            <a:r>
              <a:rPr lang="en-US" dirty="0"/>
              <a:t>Find one person that you would like to get to know better.</a:t>
            </a:r>
            <a:endParaRPr dirty="0"/>
          </a:p>
        </p:txBody>
      </p:sp>
      <p:pic>
        <p:nvPicPr>
          <p:cNvPr id="164" name="Google Shape;164;p33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600" y="1440615"/>
            <a:ext cx="2682533" cy="20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457200" y="152787"/>
            <a:ext cx="36946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Historical Mingle</a:t>
            </a:r>
            <a:endParaRPr b="1" dirty="0"/>
          </a:p>
        </p:txBody>
      </p:sp>
      <p:pic>
        <p:nvPicPr>
          <p:cNvPr id="170" name="Google Shape;170;p34" title="K20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034" y="1249831"/>
            <a:ext cx="2795900" cy="20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398506" y="1346886"/>
            <a:ext cx="4275438" cy="261534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dirty="0"/>
              <a:t>“Mingle” with the other historical figures in your classroom.  </a:t>
            </a:r>
          </a:p>
          <a:p>
            <a:pPr indent="-457200"/>
            <a:r>
              <a:rPr lang="en-US" dirty="0"/>
              <a:t>Find one person that you would like to get to know better.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633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Martin Luther</a:t>
            </a:r>
            <a:endParaRPr b="1"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379970" y="1371599"/>
            <a:ext cx="3715442" cy="225510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620" y="504957"/>
            <a:ext cx="3163331" cy="35048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/>
        </p:nvSpPr>
        <p:spPr>
          <a:xfrm>
            <a:off x="4828403" y="3793524"/>
            <a:ext cx="3233110" cy="60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(n.d.). </a:t>
            </a:r>
            <a:r>
              <a:rPr lang="en-US" sz="600" i="1" dirty="0">
                <a:solidFill>
                  <a:schemeClr val="tx1"/>
                </a:solidFill>
              </a:rPr>
              <a:t>Portrait of Martin Luther by Cranach the Elder</a:t>
            </a:r>
            <a:r>
              <a:rPr lang="en-US" sz="600" dirty="0">
                <a:solidFill>
                  <a:schemeClr val="tx1"/>
                </a:solidFill>
              </a:rPr>
              <a:t>. [Digital image]. https://commons.wikimedia.org/wiki/File:Martin_Luther_by_Cranach-restoration.jpg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4435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John Calvin</a:t>
            </a:r>
            <a:endParaRPr b="1" dirty="0"/>
          </a:p>
        </p:txBody>
      </p:sp>
      <p:pic>
        <p:nvPicPr>
          <p:cNvPr id="185" name="Google Shape;1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478" y="701931"/>
            <a:ext cx="2680275" cy="32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body" idx="1"/>
          </p:nvPr>
        </p:nvSpPr>
        <p:spPr>
          <a:xfrm>
            <a:off x="284206" y="1264900"/>
            <a:ext cx="3895467" cy="240814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sp>
        <p:nvSpPr>
          <p:cNvPr id="187" name="Google Shape;187;p36"/>
          <p:cNvSpPr txBox="1"/>
          <p:nvPr/>
        </p:nvSpPr>
        <p:spPr>
          <a:xfrm>
            <a:off x="5366464" y="3747186"/>
            <a:ext cx="2680200" cy="96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  </a:t>
            </a:r>
            <a:r>
              <a:rPr lang="en-US" sz="600" i="1" dirty="0">
                <a:solidFill>
                  <a:schemeClr val="tx1"/>
                </a:solidFill>
              </a:rPr>
              <a:t>Portrait of Young John Calvin from the collection of the Library of Geneva</a:t>
            </a:r>
            <a:r>
              <a:rPr lang="en-US" sz="600" dirty="0">
                <a:solidFill>
                  <a:schemeClr val="tx1"/>
                </a:solidFill>
              </a:rPr>
              <a:t>. [Digital image]. https://commons.wikimedia.org/wiki/File:John_Calvin_-_Young.jpg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457199" y="307247"/>
            <a:ext cx="493343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King Henry VIII of England</a:t>
            </a:r>
            <a:endParaRPr b="1" dirty="0"/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754" y="515128"/>
            <a:ext cx="2601210" cy="3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722473" cy="214556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did I support?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Why did I support it?</a:t>
            </a:r>
            <a:endParaRPr/>
          </a:p>
        </p:txBody>
      </p:sp>
      <p:sp>
        <p:nvSpPr>
          <p:cNvPr id="195" name="Google Shape;195;p37"/>
          <p:cNvSpPr txBox="1"/>
          <p:nvPr/>
        </p:nvSpPr>
        <p:spPr>
          <a:xfrm>
            <a:off x="5417754" y="3932538"/>
            <a:ext cx="3318000" cy="62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 Portrait of </a:t>
            </a:r>
            <a:r>
              <a:rPr lang="en-US" sz="600" i="1" dirty="0">
                <a:solidFill>
                  <a:schemeClr val="tx1"/>
                </a:solidFill>
              </a:rPr>
              <a:t>Henry VIII by </a:t>
            </a:r>
            <a:r>
              <a:rPr lang="en-US" sz="600" i="1" dirty="0" err="1">
                <a:solidFill>
                  <a:schemeClr val="tx1"/>
                </a:solidFill>
              </a:rPr>
              <a:t>Hobein</a:t>
            </a:r>
            <a:r>
              <a:rPr lang="en-US" sz="600" i="1" dirty="0">
                <a:solidFill>
                  <a:schemeClr val="tx1"/>
                </a:solidFill>
              </a:rPr>
              <a:t>. </a:t>
            </a:r>
            <a:r>
              <a:rPr lang="en-US" sz="600" dirty="0">
                <a:solidFill>
                  <a:schemeClr val="tx1"/>
                </a:solidFill>
              </a:rPr>
              <a:t>[Digital image]. https://en.wikipedia.org/wiki/File:Hans_Holbein,_the_Younger,_Around_1497-1543_-_Portrait_of_Henry_VIII_of_England_-_Google_Art_Project.jpg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2670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Pope Clement VII</a:t>
            </a:r>
            <a:endParaRPr b="1"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625" y="761250"/>
            <a:ext cx="2923775" cy="3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419732" cy="2346363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sp>
        <p:nvSpPr>
          <p:cNvPr id="203" name="Google Shape;203;p38"/>
          <p:cNvSpPr txBox="1"/>
          <p:nvPr/>
        </p:nvSpPr>
        <p:spPr>
          <a:xfrm>
            <a:off x="4746625" y="4209901"/>
            <a:ext cx="2923775" cy="75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(n.d.). </a:t>
            </a:r>
            <a:r>
              <a:rPr lang="en-US" sz="600" i="1" dirty="0">
                <a:solidFill>
                  <a:schemeClr val="tx1"/>
                </a:solidFill>
              </a:rPr>
              <a:t>Portrait of Giulio de' Medici (1478-1534) Pope Clement VII.</a:t>
            </a:r>
            <a:r>
              <a:rPr lang="en-US" sz="600" dirty="0">
                <a:solidFill>
                  <a:schemeClr val="tx1"/>
                </a:solidFill>
              </a:rPr>
              <a:t> [Digital image]. https://commons.wikimedia.org/wiki/File:Portrait_of_Giulio_de_Medici_(1478_-_1534)_Pope_Clement_VII.jpg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164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Holy Roman Emperor Charles V</a:t>
            </a:r>
            <a:endParaRPr sz="3200" b="1" dirty="0"/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376" y="1162155"/>
            <a:ext cx="2513400" cy="30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47984" cy="2232063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sp>
        <p:nvSpPr>
          <p:cNvPr id="211" name="Google Shape;211;p39"/>
          <p:cNvSpPr txBox="1"/>
          <p:nvPr/>
        </p:nvSpPr>
        <p:spPr>
          <a:xfrm>
            <a:off x="5508592" y="4043261"/>
            <a:ext cx="2427535" cy="5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(n.d.). </a:t>
            </a:r>
            <a:r>
              <a:rPr lang="en-US" sz="600" i="1" dirty="0">
                <a:solidFill>
                  <a:schemeClr val="tx1"/>
                </a:solidFill>
              </a:rPr>
              <a:t>Emperor Charles V in armor by </a:t>
            </a:r>
            <a:r>
              <a:rPr lang="en-US" sz="600" i="1" dirty="0" err="1">
                <a:solidFill>
                  <a:schemeClr val="tx1"/>
                </a:solidFill>
              </a:rPr>
              <a:t>T.Vecelli</a:t>
            </a:r>
            <a:r>
              <a:rPr lang="en-US" sz="600" i="1" dirty="0">
                <a:solidFill>
                  <a:schemeClr val="tx1"/>
                </a:solidFill>
              </a:rPr>
              <a:t>.  </a:t>
            </a:r>
            <a:r>
              <a:rPr lang="en-US" sz="600" dirty="0">
                <a:solidFill>
                  <a:schemeClr val="tx1"/>
                </a:solidFill>
              </a:rPr>
              <a:t>[Digital image]. https://en.m.wikipedia.org/wiki/File:Elderly_Karl_V.jpg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06846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Catherine of Aragon</a:t>
            </a:r>
            <a:endParaRPr b="1" dirty="0"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184" y="548097"/>
            <a:ext cx="2732470" cy="291179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342900" y="1305059"/>
            <a:ext cx="3682314" cy="2219791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sp>
        <p:nvSpPr>
          <p:cNvPr id="219" name="Google Shape;219;p40"/>
          <p:cNvSpPr txBox="1"/>
          <p:nvPr/>
        </p:nvSpPr>
        <p:spPr>
          <a:xfrm>
            <a:off x="5492578" y="3305431"/>
            <a:ext cx="2993425" cy="51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Wikimedia. (n.d.)  </a:t>
            </a:r>
            <a:r>
              <a:rPr lang="en-US" sz="600" i="1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Catherine of Aragon by </a:t>
            </a:r>
            <a:r>
              <a:rPr lang="en-US" sz="600" i="1" dirty="0" err="1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Horenbout</a:t>
            </a:r>
            <a:r>
              <a:rPr lang="en-US" sz="600" i="1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6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[Digital image]. </a:t>
            </a:r>
            <a:r>
              <a:rPr lang="en-US" sz="600" dirty="0">
                <a:solidFill>
                  <a:schemeClr val="dk2"/>
                </a:solidFill>
              </a:rPr>
              <a:t>https://commons.wikimedia.org/wiki/File:Katharine_of_Aragon_with_a_monkey.jpg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Brainstorm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05056"/>
            <a:ext cx="5020500" cy="10968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u="sng" dirty="0"/>
              <a:t>How many</a:t>
            </a:r>
            <a:r>
              <a:rPr lang="en-US" dirty="0"/>
              <a:t> churches do you see in our community?</a:t>
            </a:r>
            <a:endParaRPr dirty="0"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457200" y="2401856"/>
            <a:ext cx="5020500" cy="10968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</a:t>
            </a:r>
            <a:r>
              <a:rPr lang="en-US" b="1" u="sng" dirty="0"/>
              <a:t>types</a:t>
            </a:r>
            <a:r>
              <a:rPr lang="en-US" dirty="0"/>
              <a:t> of churches do you see in our community?</a:t>
            </a:r>
            <a:endParaRPr dirty="0"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457200" y="3498656"/>
            <a:ext cx="5020500" cy="10968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Which churches might we have seen </a:t>
            </a:r>
            <a:r>
              <a:rPr lang="en-US" b="1" u="sng" dirty="0"/>
              <a:t>500 years ago in communities in Europe?</a:t>
            </a:r>
            <a:endParaRPr b="1" u="sng" dirty="0"/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2500" y="683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3004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Pope Leo X</a:t>
            </a:r>
            <a:endParaRPr b="1" dirty="0"/>
          </a:p>
        </p:txBody>
      </p:sp>
      <p:pic>
        <p:nvPicPr>
          <p:cNvPr id="225" name="Google Shape;2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275" y="307251"/>
            <a:ext cx="3137725" cy="39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 txBox="1">
            <a:spLocks noGrp="1"/>
          </p:cNvSpPr>
          <p:nvPr>
            <p:ph type="body" idx="1"/>
          </p:nvPr>
        </p:nvSpPr>
        <p:spPr>
          <a:xfrm>
            <a:off x="176084" y="1243275"/>
            <a:ext cx="3524765" cy="224750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sp>
        <p:nvSpPr>
          <p:cNvPr id="227" name="Google Shape;227;p41"/>
          <p:cNvSpPr txBox="1"/>
          <p:nvPr/>
        </p:nvSpPr>
        <p:spPr>
          <a:xfrm>
            <a:off x="4959275" y="4166601"/>
            <a:ext cx="3029368" cy="61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 </a:t>
            </a:r>
            <a:r>
              <a:rPr lang="en-US" sz="600" i="1" dirty="0">
                <a:solidFill>
                  <a:schemeClr val="tx1"/>
                </a:solidFill>
              </a:rPr>
              <a:t>Pope Leo X by </a:t>
            </a:r>
            <a:r>
              <a:rPr lang="en-US" sz="600" i="1" dirty="0" err="1">
                <a:solidFill>
                  <a:schemeClr val="tx1"/>
                </a:solidFill>
              </a:rPr>
              <a:t>Bronzino</a:t>
            </a:r>
            <a:r>
              <a:rPr lang="en-US" sz="600" i="1" dirty="0">
                <a:solidFill>
                  <a:schemeClr val="tx1"/>
                </a:solidFill>
              </a:rPr>
              <a:t>.  </a:t>
            </a:r>
            <a:r>
              <a:rPr lang="en-US" sz="600" dirty="0">
                <a:solidFill>
                  <a:schemeClr val="tx1"/>
                </a:solidFill>
              </a:rPr>
              <a:t>[Digital image]. https://commons.wikimedia.org/wiki/File:Angelo_Bronzino_-_Pope_Leo_X_-_WGA3273.jpg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501205" y="103361"/>
            <a:ext cx="456273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King Henry IV of France</a:t>
            </a:r>
            <a:endParaRPr b="1" dirty="0"/>
          </a:p>
        </p:txBody>
      </p:sp>
      <p:pic>
        <p:nvPicPr>
          <p:cNvPr id="233" name="Google Shape;2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0" y="135750"/>
            <a:ext cx="2713375" cy="42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501205" y="1146089"/>
            <a:ext cx="3673046" cy="1977081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I support?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did I support it?</a:t>
            </a:r>
            <a:endParaRPr dirty="0"/>
          </a:p>
        </p:txBody>
      </p:sp>
      <p:sp>
        <p:nvSpPr>
          <p:cNvPr id="235" name="Google Shape;235;p42"/>
          <p:cNvSpPr txBox="1"/>
          <p:nvPr/>
        </p:nvSpPr>
        <p:spPr>
          <a:xfrm>
            <a:off x="5207250" y="4219831"/>
            <a:ext cx="2856687" cy="69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00" dirty="0">
                <a:solidFill>
                  <a:schemeClr val="tx1"/>
                </a:solidFill>
              </a:rPr>
              <a:t>Wikimedia. (n.d.) </a:t>
            </a:r>
            <a:r>
              <a:rPr lang="en-US" sz="600" i="1" dirty="0">
                <a:solidFill>
                  <a:schemeClr val="tx1"/>
                </a:solidFill>
              </a:rPr>
              <a:t>Henry IV, King of France in </a:t>
            </a:r>
            <a:r>
              <a:rPr lang="en-US" sz="600" i="1" dirty="0" err="1">
                <a:solidFill>
                  <a:schemeClr val="tx1"/>
                </a:solidFill>
              </a:rPr>
              <a:t>Armour</a:t>
            </a:r>
            <a:r>
              <a:rPr lang="en-US" sz="600" i="1" dirty="0">
                <a:solidFill>
                  <a:schemeClr val="tx1"/>
                </a:solidFill>
              </a:rPr>
              <a:t> by </a:t>
            </a:r>
            <a:r>
              <a:rPr lang="en-US" sz="600" i="1" dirty="0" err="1">
                <a:solidFill>
                  <a:schemeClr val="tx1"/>
                </a:solidFill>
              </a:rPr>
              <a:t>Pourbus</a:t>
            </a:r>
            <a:r>
              <a:rPr lang="en-US" sz="600" i="1" dirty="0">
                <a:solidFill>
                  <a:schemeClr val="tx1"/>
                </a:solidFill>
              </a:rPr>
              <a:t> the Younger</a:t>
            </a:r>
            <a:r>
              <a:rPr lang="en-US" sz="600" dirty="0">
                <a:solidFill>
                  <a:schemeClr val="tx1"/>
                </a:solidFill>
              </a:rPr>
              <a:t>. [Digital image]. https://commons.wikimedia.org/wiki/File:Henry_IV_of_france_by_pourbous_younger.jpg </a:t>
            </a:r>
            <a:endParaRPr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426308" y="112628"/>
            <a:ext cx="357419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Six-Word Memoir</a:t>
            </a:r>
            <a:endParaRPr b="1" dirty="0"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1"/>
          </p:nvPr>
        </p:nvSpPr>
        <p:spPr>
          <a:xfrm>
            <a:off x="475735" y="1086560"/>
            <a:ext cx="5020500" cy="297037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Create a “memoir” that is exactly six (6) words and covers one (1) of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One of the events you read about in the Jigsaw activity;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assigned historical figure.</a:t>
            </a:r>
            <a:endParaRPr dirty="0"/>
          </a:p>
        </p:txBody>
      </p:sp>
      <p:pic>
        <p:nvPicPr>
          <p:cNvPr id="242" name="Google Shape;2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We Want a Reformation!</a:t>
            </a:r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Global Age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564334" y="598315"/>
            <a:ext cx="5129043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theological movements influence history?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474746" y="298664"/>
            <a:ext cx="5221719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527262" y="1416838"/>
            <a:ext cx="7772400" cy="262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Summarize the cause of the Protestant Reformation;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Identify the key events of the Protestant Reformation;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Analyze how the Protestant Reformation influenced society.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b="1" dirty="0"/>
              <a:t>We Want a Reformation: Professor Paul </a:t>
            </a:r>
            <a:r>
              <a:rPr lang="en-US" sz="3200" b="1" dirty="0" err="1"/>
              <a:t>Koelpin</a:t>
            </a:r>
            <a:r>
              <a:rPr lang="en-US" sz="3200" b="1" dirty="0"/>
              <a:t> </a:t>
            </a:r>
            <a:endParaRPr sz="3200" b="1" dirty="0"/>
          </a:p>
        </p:txBody>
      </p:sp>
      <p:pic>
        <p:nvPicPr>
          <p:cNvPr id="2" name="Online Media 1" title="K20 ICAP - We Want a Reformation">
            <a:hlinkClick r:id="" action="ppaction://media"/>
            <a:extLst>
              <a:ext uri="{FF2B5EF4-FFF2-40B4-BE49-F238E27FC236}">
                <a16:creationId xmlns:a16="http://schemas.microsoft.com/office/drawing/2014/main" id="{F4755B5E-4D28-49A4-AA2B-7F78365167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5930" y="1317153"/>
            <a:ext cx="5328851" cy="3010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485002" y="84826"/>
            <a:ext cx="264125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Why-Lighting</a:t>
            </a:r>
            <a:endParaRPr b="1"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7199" y="1042477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read the passage that you are to become an “expert” on, do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Highlight any information that you believe is important;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margins, write why you believe that passage is important.</a:t>
            </a:r>
            <a:endParaRPr dirty="0"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589" y="1260208"/>
            <a:ext cx="3138051" cy="16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81913" y="236064"/>
            <a:ext cx="185042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Jigsaw</a:t>
            </a:r>
            <a:endParaRPr b="1" dirty="0"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407773" y="1093464"/>
            <a:ext cx="5020500" cy="3302452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your group of 5 you will: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“expert” information from the reading;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notes in your graphic organizer as other “experts” share information from their reading.</a:t>
            </a:r>
            <a:endParaRPr dirty="0"/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550" y="917380"/>
            <a:ext cx="2956575" cy="29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01595" y="109538"/>
            <a:ext cx="34722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Historical Mingle</a:t>
            </a:r>
            <a:endParaRPr b="1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01595" y="1057924"/>
            <a:ext cx="4868562" cy="386933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Each of you will: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Receive the name, photo, and a short description of the life of a historical figure;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Carefully prepare to assume the role of the character;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how you will present yourself to your classmates.</a:t>
            </a:r>
            <a:endParaRPr dirty="0"/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153" y="797011"/>
            <a:ext cx="2865055" cy="367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BCC23-6458-4EAE-9A85-39C54D389C0C}">
  <ds:schemaRefs>
    <ds:schemaRef ds:uri="http://schemas.microsoft.com/office/2006/metadata/properties"/>
    <ds:schemaRef ds:uri="http://purl.org/dc/terms/"/>
    <ds:schemaRef ds:uri="http://www.w3.org/XML/1998/namespace"/>
    <ds:schemaRef ds:uri="d06b737b-b789-4524-96b5-d3d460658ae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66e68ee-ec3c-4f12-bd4f-fedbbec8de0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AE182B-29AE-4384-AD82-CE8B88B87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64DFF-5A63-4DC8-BBCB-35EDD187E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1547</Words>
  <Application>Microsoft Office PowerPoint</Application>
  <PresentationFormat>On-screen Show (16:9)</PresentationFormat>
  <Paragraphs>102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Noto Sans Symbols</vt:lpstr>
      <vt:lpstr>LEARN theme</vt:lpstr>
      <vt:lpstr>LEARN theme</vt:lpstr>
      <vt:lpstr>PowerPoint Presentation</vt:lpstr>
      <vt:lpstr>Brainstorm</vt:lpstr>
      <vt:lpstr>We Want a Reformation!</vt:lpstr>
      <vt:lpstr>Essential Question</vt:lpstr>
      <vt:lpstr>Lesson Objectives</vt:lpstr>
      <vt:lpstr>We Want a Reformation: Professor Paul Koelpin </vt:lpstr>
      <vt:lpstr>Why-Lighting</vt:lpstr>
      <vt:lpstr>Jigsaw</vt:lpstr>
      <vt:lpstr>Historical Mingle</vt:lpstr>
      <vt:lpstr>Historical Mingle</vt:lpstr>
      <vt:lpstr>Historical Mingle</vt:lpstr>
      <vt:lpstr>Historical Mingle</vt:lpstr>
      <vt:lpstr>Historical Mingle</vt:lpstr>
      <vt:lpstr>Martin Luther</vt:lpstr>
      <vt:lpstr>John Calvin</vt:lpstr>
      <vt:lpstr>King Henry VIII of England</vt:lpstr>
      <vt:lpstr>Pope Clement VII</vt:lpstr>
      <vt:lpstr>Holy Roman Emperor Charles V</vt:lpstr>
      <vt:lpstr>Catherine of Aragon</vt:lpstr>
      <vt:lpstr>Pope Leo X</vt:lpstr>
      <vt:lpstr>King Henry IV of France</vt:lpstr>
      <vt:lpstr>Six-Word Memoir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2</cp:revision>
  <dcterms:modified xsi:type="dcterms:W3CDTF">2021-07-19T21:23:12Z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