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23"/>
  </p:notesMasterIdLst>
  <p:sldIdLst>
    <p:sldId id="256" r:id="rId3"/>
    <p:sldId id="270" r:id="rId4"/>
    <p:sldId id="272" r:id="rId5"/>
    <p:sldId id="273" r:id="rId6"/>
    <p:sldId id="274" r:id="rId7"/>
    <p:sldId id="275" r:id="rId8"/>
    <p:sldId id="277" r:id="rId9"/>
    <p:sldId id="264" r:id="rId10"/>
    <p:sldId id="276" r:id="rId11"/>
    <p:sldId id="262" r:id="rId12"/>
    <p:sldId id="263" r:id="rId13"/>
    <p:sldId id="278" r:id="rId14"/>
    <p:sldId id="279" r:id="rId15"/>
    <p:sldId id="280" r:id="rId16"/>
    <p:sldId id="281" r:id="rId17"/>
    <p:sldId id="282" r:id="rId18"/>
    <p:sldId id="283" r:id="rId19"/>
    <p:sldId id="265" r:id="rId20"/>
    <p:sldId id="284" r:id="rId21"/>
    <p:sldId id="285" r:id="rId2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88" autoAdjust="0"/>
    <p:restoredTop sz="60116"/>
  </p:normalViewPr>
  <p:slideViewPr>
    <p:cSldViewPr snapToGrid="0">
      <p:cViewPr varScale="1">
        <p:scale>
          <a:sx n="92" d="100"/>
          <a:sy n="92" d="100"/>
        </p:scale>
        <p:origin x="10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eonardo_da_Vinci,_Salvator_Mundi,_c.1500,_oil_on_walnut,_45.4_%C3%97_65.6_cm.jpg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tmark.jp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ichelangelo%27s_Piet%C3%A0,_St_Peter%27s_Basilica_(1498%E2%80%9399).jp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V%26A_-_Raphael,_The_Miraculous_Draught_of_Fishes_(1515).jpg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eonardo_da_Vinci,_Salvator_Mundi,_c.1500,_oil_on_walnut,_45.4_%C3%97_65.6_cm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tmark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ichelangelo%27s_Piet%C3%A0,_St_Peter%27s_Basilica_(1498%E2%80%9399).jp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V%26A_-_Raphael,_The_Miraculous_Draught_of_Fishes_(1515).jp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0a6042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0a6042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da Vinci, L. (ca. 1500). </a:t>
            </a:r>
            <a:r>
              <a:rPr lang="en-US" i="1" dirty="0"/>
              <a:t>Salvator Mundi </a:t>
            </a:r>
            <a:r>
              <a:rPr lang="en-US" i="0" dirty="0"/>
              <a:t>[Painting: Oil on walnut wood]</a:t>
            </a:r>
            <a:r>
              <a:rPr lang="en-US" i="1" dirty="0"/>
              <a:t>. </a:t>
            </a:r>
            <a:r>
              <a:rPr lang="en-US" i="0" dirty="0"/>
              <a:t>Wikimedia Commons. </a:t>
            </a:r>
            <a:r>
              <a:rPr lang="en-US" dirty="0">
                <a:hlinkClick r:id="rId3"/>
              </a:rPr>
              <a:t>https://commons.wikimedia.org/wiki/File:Leonardo_da_Vinci,_Salvator_Mundi,_c.1500,_oil_on_walnut,_45.4_%C3%97_65.6_cm.jpg</a:t>
            </a:r>
            <a:r>
              <a:rPr lang="en-US" i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145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0a6042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0a6042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Donatello. (1411–1413). </a:t>
            </a:r>
            <a:r>
              <a:rPr lang="en-US" i="1" dirty="0"/>
              <a:t>Saint Mark </a:t>
            </a:r>
            <a:r>
              <a:rPr lang="en-US" i="0" dirty="0"/>
              <a:t>[Marble statue]</a:t>
            </a:r>
            <a:r>
              <a:rPr lang="en-US" i="1" dirty="0"/>
              <a:t>. </a:t>
            </a:r>
            <a:r>
              <a:rPr lang="en-US" i="0" dirty="0"/>
              <a:t>Wikimedia Commons. </a:t>
            </a:r>
            <a:r>
              <a:rPr lang="en-US" dirty="0">
                <a:hlinkClick r:id="rId3"/>
              </a:rPr>
              <a:t>https://commons.wikimedia.org/wiki/File:Stmark.jpg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8241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0a6042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0a6042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Michelangelo. (1498–1499).</a:t>
            </a:r>
            <a:r>
              <a:rPr lang="en-US" i="1" dirty="0"/>
              <a:t> </a:t>
            </a:r>
            <a:r>
              <a:rPr lang="en-US" sz="1100" b="0" i="1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Pietà </a:t>
            </a:r>
            <a:r>
              <a:rPr lang="en-US" i="0" dirty="0"/>
              <a:t>[Statue]</a:t>
            </a:r>
            <a:r>
              <a:rPr lang="en-US" i="1" dirty="0"/>
              <a:t>. </a:t>
            </a:r>
            <a:r>
              <a:rPr lang="en-US" i="0" dirty="0"/>
              <a:t>Wikimedia Commons. </a:t>
            </a:r>
            <a:r>
              <a:rPr lang="en-US" dirty="0">
                <a:hlinkClick r:id="rId3"/>
              </a:rPr>
              <a:t>https://commons.wikimedia.org/wiki/File:Michelangelo%27s_Piet%C3%A0,_St_Peter%27s_Basilica_(1498%E2%80%9399).jpg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528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0a6042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0a6042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Raphael. (1515). </a:t>
            </a:r>
            <a:r>
              <a:rPr lang="en-US" i="1" dirty="0"/>
              <a:t>The miraculous draught of fishes </a:t>
            </a:r>
            <a:r>
              <a:rPr lang="en-US" i="0" dirty="0"/>
              <a:t>[Painting]</a:t>
            </a:r>
            <a:r>
              <a:rPr lang="en-US" i="1" dirty="0"/>
              <a:t>. </a:t>
            </a:r>
            <a:r>
              <a:rPr lang="en-US" i="0" dirty="0"/>
              <a:t>Wikimedia Commons. </a:t>
            </a:r>
            <a:r>
              <a:rPr lang="en-US" dirty="0">
                <a:hlinkClick r:id="rId3"/>
              </a:rPr>
              <a:t>https://commons.wikimedia.org/wiki/File:V%26A_-_Raphael,_The_Miraculous_Draught_of_Fishes_(1515).jpg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12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It’s OPTIC-al. Strategies. https://learn.k20center.ou.edu/strategy/99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956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90a6042d4b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90a6042d4b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54341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cap="none" dirty="0" err="1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CrashCourse</a:t>
            </a:r>
            <a:r>
              <a:rPr lang="en-US" sz="14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. (2012, June 21). </a:t>
            </a:r>
            <a:r>
              <a:rPr lang="en-US" sz="1400" b="0" i="1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Renaissance: Was it a thing? – Crash course world history #22</a:t>
            </a:r>
            <a:r>
              <a:rPr lang="en-US" sz="14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 [Video]. YouTube. https://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www.youtube.com</a:t>
            </a:r>
            <a:r>
              <a:rPr lang="en-US" sz="14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watch?v</a:t>
            </a:r>
            <a:r>
              <a:rPr lang="en-US" sz="1400" b="0" i="0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=Vufba_ZcoR0 </a:t>
            </a:r>
          </a:p>
        </p:txBody>
      </p:sp>
    </p:spTree>
    <p:extLst>
      <p:ext uri="{BB962C8B-B14F-4D97-AF65-F5344CB8AC3E}">
        <p14:creationId xmlns:p14="http://schemas.microsoft.com/office/powerpoint/2010/main" val="32543770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Anchor charts. Strategies. https://learn.k20center.ou.edu/strategy/58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5682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Gallery walk / carousel. Strategies. https://learn.k20center.ou.edu/strategy/118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374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0a6042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0a6042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Teacher’s Note: </a:t>
            </a:r>
            <a:r>
              <a:rPr lang="en-US" dirty="0"/>
              <a:t>Don’t reveal the title or artist yet. Simply give students time to view the image.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da Vinci, L. (ca. 1500). </a:t>
            </a:r>
            <a:r>
              <a:rPr lang="en-US" i="1" dirty="0" err="1"/>
              <a:t>Salvator</a:t>
            </a:r>
            <a:r>
              <a:rPr lang="en-US" i="1" dirty="0"/>
              <a:t> Mundi </a:t>
            </a:r>
            <a:r>
              <a:rPr lang="en-US" i="0" dirty="0"/>
              <a:t>[Painting: Oil on walnut wood]</a:t>
            </a:r>
            <a:r>
              <a:rPr lang="en-US" i="1" dirty="0"/>
              <a:t>. </a:t>
            </a:r>
            <a:r>
              <a:rPr lang="en-US" i="0" dirty="0"/>
              <a:t>Wikimedia Commons. </a:t>
            </a:r>
            <a:r>
              <a:rPr lang="en-US" dirty="0">
                <a:hlinkClick r:id="rId3"/>
              </a:rPr>
              <a:t>https://commons.wikimedia.org/wiki/File:Leonardo_da_Vinci,_Salvator_Mundi,_c.1500,_oil_on_walnut,_45.4_%C3%97_65.6_cm.jpg</a:t>
            </a:r>
            <a:r>
              <a:rPr lang="en-US" i="1" dirty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0a6042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0a6042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Teacher’s Note: </a:t>
            </a:r>
            <a:r>
              <a:rPr lang="en-US" dirty="0"/>
              <a:t>Don’t reveal the title or artist yet. Simply give students time to view the image.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Donatello. (1411–1413). </a:t>
            </a:r>
            <a:r>
              <a:rPr lang="en-US" i="1" dirty="0"/>
              <a:t>Saint Mark </a:t>
            </a:r>
            <a:r>
              <a:rPr lang="en-US" i="0" dirty="0"/>
              <a:t>[Marble statue]</a:t>
            </a:r>
            <a:r>
              <a:rPr lang="en-US" i="1" dirty="0"/>
              <a:t>. </a:t>
            </a:r>
            <a:r>
              <a:rPr lang="en-US" i="0" dirty="0"/>
              <a:t>Wikimedia Commons. </a:t>
            </a:r>
            <a:r>
              <a:rPr lang="en-US" dirty="0">
                <a:hlinkClick r:id="rId3"/>
              </a:rPr>
              <a:t>https://commons.wikimedia.org/wiki/File:Stmark.jpg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28492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0a6042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0a6042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Teacher’s Note: </a:t>
            </a:r>
            <a:r>
              <a:rPr lang="en-US" dirty="0"/>
              <a:t>Don’t reveal the title or artist yet. Simply give students time to view the image.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Michelangelo. (1498–1499).</a:t>
            </a:r>
            <a:r>
              <a:rPr lang="en-US" i="1" dirty="0"/>
              <a:t> </a:t>
            </a:r>
            <a:r>
              <a:rPr lang="en-US" sz="1100" b="0" i="1" u="none" strike="noStrike" cap="none" dirty="0">
                <a:solidFill>
                  <a:schemeClr val="dk1"/>
                </a:solidFill>
                <a:effectLst/>
                <a:latin typeface="Arial"/>
                <a:ea typeface="Arial"/>
                <a:cs typeface="Arial"/>
                <a:sym typeface="Arial"/>
              </a:rPr>
              <a:t>Pietà </a:t>
            </a:r>
            <a:r>
              <a:rPr lang="en-US" i="0" dirty="0"/>
              <a:t>[Statue]</a:t>
            </a:r>
            <a:r>
              <a:rPr lang="en-US" i="1" dirty="0"/>
              <a:t>. </a:t>
            </a:r>
            <a:r>
              <a:rPr lang="en-US" i="0" dirty="0"/>
              <a:t>Wikimedia Commons. </a:t>
            </a:r>
            <a:r>
              <a:rPr lang="en-US" dirty="0">
                <a:hlinkClick r:id="rId3"/>
              </a:rPr>
              <a:t>https://commons.wikimedia.org/wiki/File:Michelangelo%27s_Piet%C3%A0,_St_Peter%27s_Basilica_(1498%E2%80%9399).jpg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8210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0a6042d4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0a6042d4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Teacher’s Note: </a:t>
            </a:r>
            <a:r>
              <a:rPr lang="en-US" dirty="0"/>
              <a:t>Don’t reveal the title or artist yet. Simply give students time to view the image.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Raphael. (1515). </a:t>
            </a:r>
            <a:r>
              <a:rPr lang="en-US" i="1" dirty="0"/>
              <a:t>The miraculous draught of fishes </a:t>
            </a:r>
            <a:r>
              <a:rPr lang="en-US" i="0" dirty="0"/>
              <a:t>[Painting]</a:t>
            </a:r>
            <a:r>
              <a:rPr lang="en-US" i="1" dirty="0"/>
              <a:t>. </a:t>
            </a:r>
            <a:r>
              <a:rPr lang="en-US" i="0" dirty="0"/>
              <a:t>Wikimedia Commons. </a:t>
            </a:r>
            <a:r>
              <a:rPr lang="en-US" dirty="0">
                <a:hlinkClick r:id="rId3"/>
              </a:rPr>
              <a:t>https://commons.wikimedia.org/wiki/File:V%26A_-_Raphael,_The_Miraculous_Draught_of_Fishes_(1515).jpg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1387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Four corners. Strategies. https://learn.k20center.ou.edu/strategy/138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770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Four corners. Strategies. 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3425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Four corners. Strategies. https://learn.k20center.ou.edu/strategy/138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06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871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Vufba_ZcoR0?feature=oembed" TargetMode="External"/><Relationship Id="rId5" Type="http://schemas.openxmlformats.org/officeDocument/2006/relationships/image" Target="../media/image15.jpeg"/><Relationship Id="rId4" Type="http://schemas.openxmlformats.org/officeDocument/2006/relationships/hyperlink" Target="https://www.youtube.com/watch?v=Vufba_ZcoR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R="34288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What can art tell us about history?</a:t>
            </a:r>
          </a:p>
          <a:p>
            <a:pPr marR="34288" lvl="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How does art reflect history?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lvl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Identify the characteristics of Renaissance art.</a:t>
            </a:r>
          </a:p>
          <a:p>
            <a:pPr lvl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Analyze the impact of culture on Renaissance art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199" y="646623"/>
            <a:ext cx="8229600" cy="715518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1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540F0C-B076-EE46-A4B0-6EAF66A68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125" y="369735"/>
            <a:ext cx="2991749" cy="440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D523F2-534B-634D-95A9-7ABECBC002A0}"/>
              </a:ext>
            </a:extLst>
          </p:cNvPr>
          <p:cNvSpPr txBox="1"/>
          <p:nvPr/>
        </p:nvSpPr>
        <p:spPr>
          <a:xfrm>
            <a:off x="457199" y="1536575"/>
            <a:ext cx="251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/>
              <a:t>Salvator</a:t>
            </a:r>
            <a:r>
              <a:rPr lang="en-US" sz="2400" i="1" dirty="0"/>
              <a:t> Mundi</a:t>
            </a:r>
          </a:p>
          <a:p>
            <a:endParaRPr lang="en-US" sz="1800" i="1" dirty="0"/>
          </a:p>
          <a:p>
            <a:r>
              <a:rPr lang="en-US" sz="1800" dirty="0">
                <a:solidFill>
                  <a:schemeClr val="accent2"/>
                </a:solidFill>
              </a:rPr>
              <a:t>Leonardo da Vinci</a:t>
            </a:r>
          </a:p>
        </p:txBody>
      </p:sp>
    </p:spTree>
    <p:extLst>
      <p:ext uri="{BB962C8B-B14F-4D97-AF65-F5344CB8AC3E}">
        <p14:creationId xmlns:p14="http://schemas.microsoft.com/office/powerpoint/2010/main" val="2912191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2</a:t>
            </a:r>
            <a:endParaRPr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42D624-840D-A141-8EFD-ED226F9F0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88" y="0"/>
            <a:ext cx="190023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F1984C-97AF-2447-A47A-09B99960EA2A}"/>
              </a:ext>
            </a:extLst>
          </p:cNvPr>
          <p:cNvSpPr txBox="1"/>
          <p:nvPr/>
        </p:nvSpPr>
        <p:spPr>
          <a:xfrm>
            <a:off x="455614" y="1499616"/>
            <a:ext cx="2534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Saint Mark</a:t>
            </a:r>
          </a:p>
          <a:p>
            <a:endParaRPr lang="en-US" sz="1800" i="1" dirty="0"/>
          </a:p>
          <a:p>
            <a:r>
              <a:rPr lang="en-US" sz="1800" dirty="0">
                <a:solidFill>
                  <a:schemeClr val="accent2"/>
                </a:solidFill>
              </a:rPr>
              <a:t>Donatello</a:t>
            </a:r>
          </a:p>
        </p:txBody>
      </p:sp>
    </p:spTree>
    <p:extLst>
      <p:ext uri="{BB962C8B-B14F-4D97-AF65-F5344CB8AC3E}">
        <p14:creationId xmlns:p14="http://schemas.microsoft.com/office/powerpoint/2010/main" val="1231376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3</a:t>
            </a:r>
            <a:endParaRPr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333E465-50A7-F143-9B30-1305B9A71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0"/>
            <a:ext cx="62103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CC96B7-0E4B-8C44-9355-33C68B2C226D}"/>
              </a:ext>
            </a:extLst>
          </p:cNvPr>
          <p:cNvSpPr txBox="1"/>
          <p:nvPr/>
        </p:nvSpPr>
        <p:spPr>
          <a:xfrm>
            <a:off x="457200" y="1481328"/>
            <a:ext cx="2386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dk1"/>
                </a:solidFill>
              </a:rPr>
              <a:t>Pietà</a:t>
            </a:r>
          </a:p>
          <a:p>
            <a:endParaRPr lang="en-US" sz="1800" i="1" dirty="0">
              <a:solidFill>
                <a:schemeClr val="dk1"/>
              </a:solidFill>
            </a:endParaRPr>
          </a:p>
          <a:p>
            <a:r>
              <a:rPr lang="en-US" sz="1800" dirty="0">
                <a:solidFill>
                  <a:schemeClr val="accent2"/>
                </a:solidFill>
              </a:rPr>
              <a:t>Michelangelo</a:t>
            </a:r>
          </a:p>
        </p:txBody>
      </p:sp>
    </p:spTree>
    <p:extLst>
      <p:ext uri="{BB962C8B-B14F-4D97-AF65-F5344CB8AC3E}">
        <p14:creationId xmlns:p14="http://schemas.microsoft.com/office/powerpoint/2010/main" val="1836477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4</a:t>
            </a:r>
            <a:endParaRPr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1A3184E-6700-DC49-AF7A-B8D07BE75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0"/>
            <a:ext cx="63627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158398-C18A-F84C-9C40-007C74AA0BF7}"/>
              </a:ext>
            </a:extLst>
          </p:cNvPr>
          <p:cNvSpPr txBox="1"/>
          <p:nvPr/>
        </p:nvSpPr>
        <p:spPr>
          <a:xfrm>
            <a:off x="457200" y="1453896"/>
            <a:ext cx="21214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/>
              <a:t>The Miraculous Draught of Fishes</a:t>
            </a:r>
          </a:p>
          <a:p>
            <a:endParaRPr lang="en-US" sz="1800" i="1" dirty="0"/>
          </a:p>
          <a:p>
            <a:r>
              <a:rPr lang="en-US" sz="1800" dirty="0">
                <a:solidFill>
                  <a:schemeClr val="accent2"/>
                </a:solidFill>
              </a:rPr>
              <a:t>Raphael</a:t>
            </a:r>
          </a:p>
        </p:txBody>
      </p:sp>
    </p:spTree>
    <p:extLst>
      <p:ext uri="{BB962C8B-B14F-4D97-AF65-F5344CB8AC3E}">
        <p14:creationId xmlns:p14="http://schemas.microsoft.com/office/powerpoint/2010/main" val="2662022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C3F20-C154-BA72-4E7A-4E35F0F9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03457-1632-39F1-7F5F-CA4CD1288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It’s OPTIC-al!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DEDF3DD-A219-5841-3DAA-39B846AA911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49" y="1370012"/>
            <a:ext cx="7886700" cy="3773487"/>
          </a:xfrm>
        </p:spPr>
        <p:txBody>
          <a:bodyPr wrap="square" anchor="t">
            <a:normAutofit lnSpcReduction="10000"/>
          </a:bodyPr>
          <a:lstStyle/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As a group, analyze the image you selected.</a:t>
            </a:r>
          </a:p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Answer the following questions on your handout:</a:t>
            </a:r>
          </a:p>
          <a:p>
            <a:pPr marL="977900" lvl="1" indent="-457200">
              <a:spcAft>
                <a:spcPts val="0"/>
              </a:spcAft>
              <a:buSzPts val="2600"/>
            </a:pPr>
            <a:r>
              <a:rPr lang="en-US" dirty="0"/>
              <a:t>Observations: What do you notice or observe?</a:t>
            </a:r>
          </a:p>
          <a:p>
            <a:pPr marL="977900" lvl="1" indent="-457200">
              <a:spcAft>
                <a:spcPts val="0"/>
              </a:spcAft>
              <a:buSzPts val="2600"/>
            </a:pPr>
            <a:r>
              <a:rPr lang="en-US" dirty="0"/>
              <a:t>Parts: What are the parts or details?</a:t>
            </a:r>
          </a:p>
          <a:p>
            <a:pPr marL="977900" lvl="1" indent="-457200">
              <a:spcAft>
                <a:spcPts val="0"/>
              </a:spcAft>
              <a:buSzPts val="2600"/>
            </a:pPr>
            <a:r>
              <a:rPr lang="en-US" dirty="0"/>
              <a:t>Title: What does the title tell you?</a:t>
            </a:r>
          </a:p>
          <a:p>
            <a:pPr marL="977900" lvl="1" indent="-457200">
              <a:spcAft>
                <a:spcPts val="0"/>
              </a:spcAft>
              <a:buSzPts val="2600"/>
            </a:pPr>
            <a:r>
              <a:rPr lang="en-US" dirty="0"/>
              <a:t>Interrelationships: How do the parts convey the artist’s message?</a:t>
            </a:r>
          </a:p>
          <a:p>
            <a:pPr marL="977900" lvl="1" indent="-457200">
              <a:spcAft>
                <a:spcPts val="0"/>
              </a:spcAft>
              <a:buSzPts val="2600"/>
            </a:pPr>
            <a:r>
              <a:rPr lang="en-US" dirty="0"/>
              <a:t>Conclusion: What can you tell from the artwork? What does it convey?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577E56-8372-2A1D-3712-CA3234432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4846" y="173038"/>
            <a:ext cx="1611266" cy="99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88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>
            <a:spLocks noGrp="1"/>
          </p:cNvSpPr>
          <p:nvPr>
            <p:ph type="title"/>
          </p:nvPr>
        </p:nvSpPr>
        <p:spPr>
          <a:xfrm>
            <a:off x="457200" y="822356"/>
            <a:ext cx="8229600" cy="413766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Renaissance Crash Course</a:t>
            </a:r>
            <a:endParaRPr dirty="0"/>
          </a:p>
        </p:txBody>
      </p:sp>
      <p:sp>
        <p:nvSpPr>
          <p:cNvPr id="112" name="Google Shape;112;p25"/>
          <p:cNvSpPr txBox="1">
            <a:spLocks noGrp="1"/>
          </p:cNvSpPr>
          <p:nvPr>
            <p:ph type="body" idx="1"/>
          </p:nvPr>
        </p:nvSpPr>
        <p:spPr>
          <a:xfrm>
            <a:off x="457200" y="1277983"/>
            <a:ext cx="7342632" cy="373767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5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As you watch the video:</a:t>
            </a:r>
          </a:p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Annotate your “It’s OPTIC-al Graphic Organizer.” Add any new information that you think is helpful to understanding Renaissance art.</a:t>
            </a:r>
          </a:p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Consider this question: </a:t>
            </a:r>
          </a:p>
          <a:p>
            <a:pPr marL="977900" lvl="1" indent="-457200">
              <a:spcAft>
                <a:spcPts val="0"/>
              </a:spcAft>
              <a:buSzPts val="2600"/>
            </a:pPr>
            <a:r>
              <a:rPr lang="en-US" dirty="0"/>
              <a:t>How do you think the Renaissance is reflected in the art you have viewed today?</a:t>
            </a:r>
          </a:p>
          <a:p>
            <a:pPr marL="63500" lvl="0" indent="0" algn="l" rtl="0"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422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The Renaissance: Was it a thing?</a:t>
            </a:r>
            <a:endParaRPr lang="en-US" dirty="0"/>
          </a:p>
        </p:txBody>
      </p:sp>
      <p:pic>
        <p:nvPicPr>
          <p:cNvPr id="3" name="Online Media 2" descr="The Renaissance: Was it a Thing? - Crash Course World History #22">
            <a:hlinkClick r:id="" action="ppaction://media"/>
            <a:extLst>
              <a:ext uri="{FF2B5EF4-FFF2-40B4-BE49-F238E27FC236}">
                <a16:creationId xmlns:a16="http://schemas.microsoft.com/office/drawing/2014/main" id="{8D07C43E-7BA0-B2CD-3148-6BC358A5883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47482" y="459409"/>
            <a:ext cx="6849035" cy="3869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81BD0-B553-97A7-43CE-A5C96B645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872BE-4466-BD94-A9EA-86A744C80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Anchor Chart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B64715CE-815E-3EE9-8B02-8F6E3F75307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49" y="1370012"/>
            <a:ext cx="6776197" cy="3498849"/>
          </a:xfrm>
        </p:spPr>
        <p:txBody>
          <a:bodyPr wrap="square" anchor="t">
            <a:normAutofit lnSpcReduction="10000"/>
          </a:bodyPr>
          <a:lstStyle/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Work with your small group to create a poster for your Renaissance artist.</a:t>
            </a:r>
          </a:p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Make sure to include:</a:t>
            </a:r>
          </a:p>
          <a:p>
            <a:pPr lvl="1" indent="-393700">
              <a:spcAft>
                <a:spcPts val="0"/>
              </a:spcAft>
              <a:buSzPts val="2600"/>
            </a:pPr>
            <a:r>
              <a:rPr lang="en-US" sz="2400" dirty="0"/>
              <a:t>The artist’s name</a:t>
            </a:r>
          </a:p>
          <a:p>
            <a:pPr lvl="1" indent="-393700">
              <a:spcAft>
                <a:spcPts val="0"/>
              </a:spcAft>
              <a:buSzPts val="2600"/>
            </a:pPr>
            <a:r>
              <a:rPr lang="en-US" sz="2400" dirty="0"/>
              <a:t>Graphics (pictures of the artist or their most famous works)</a:t>
            </a:r>
          </a:p>
          <a:p>
            <a:pPr lvl="1" indent="-393700">
              <a:spcAft>
                <a:spcPts val="0"/>
              </a:spcAft>
              <a:buSzPts val="2600"/>
            </a:pPr>
            <a:r>
              <a:rPr lang="en-US" sz="2400" dirty="0"/>
              <a:t>Common themes of the artist’s works</a:t>
            </a:r>
          </a:p>
          <a:p>
            <a:pPr lvl="1" indent="-393700">
              <a:spcAft>
                <a:spcPts val="0"/>
              </a:spcAft>
              <a:buSzPts val="2600"/>
            </a:pPr>
            <a:r>
              <a:rPr lang="en-US" sz="2400" dirty="0"/>
              <a:t>Description of how this </a:t>
            </a:r>
            <a:r>
              <a:rPr lang="en-US" sz="2400"/>
              <a:t>artist’s work </a:t>
            </a:r>
            <a:r>
              <a:rPr lang="en-US" sz="2400" dirty="0"/>
              <a:t>reflects the Renaissance period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0E88C5-2073-FE3D-CC76-751BAEB9F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7224" y="118821"/>
            <a:ext cx="1165412" cy="117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1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Just Ninja Turtles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34289" lvl="0">
              <a:spcBef>
                <a:spcPts val="0"/>
              </a:spcBef>
              <a:spcAft>
                <a:spcPts val="0"/>
              </a:spcAft>
              <a:buSzPts val="2600"/>
            </a:pPr>
            <a:r>
              <a:rPr lang="en-US" dirty="0"/>
              <a:t>World History and the Renaissance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203AC-6AF7-8124-5C1F-F32640E09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B2B64-B30D-B540-76F4-3BE239F8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Gallery Walk 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7131001A-513C-6CDB-72B1-509819AC163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49" y="1370012"/>
            <a:ext cx="6776197" cy="3600449"/>
          </a:xfrm>
        </p:spPr>
        <p:txBody>
          <a:bodyPr wrap="square" anchor="t">
            <a:normAutofit lnSpcReduction="10000"/>
          </a:bodyPr>
          <a:lstStyle/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Post your presentations around the room.</a:t>
            </a:r>
          </a:p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Elect a spokesperson to stay at your presentation and explain it to visitors.</a:t>
            </a:r>
          </a:p>
          <a:p>
            <a:pPr marL="520700" indent="-457200">
              <a:spcAft>
                <a:spcPts val="0"/>
              </a:spcAft>
              <a:buSzPts val="2600"/>
            </a:pPr>
            <a:r>
              <a:rPr lang="en-US" dirty="0"/>
              <a:t>The rest of your group should move clockwise around the room to view other presentations and leave feedback:</a:t>
            </a:r>
            <a:endParaRPr lang="en-US" sz="1400" dirty="0"/>
          </a:p>
          <a:p>
            <a:pPr marL="806450" lvl="1" indent="-285750">
              <a:spcAft>
                <a:spcPts val="0"/>
              </a:spcAft>
              <a:buSzPts val="2600"/>
            </a:pPr>
            <a:r>
              <a:rPr lang="en-US" sz="2400" dirty="0"/>
              <a:t>What did the group do well?</a:t>
            </a:r>
          </a:p>
          <a:p>
            <a:pPr marL="806450" lvl="1" indent="-285750">
              <a:spcAft>
                <a:spcPts val="0"/>
              </a:spcAft>
              <a:buSzPts val="2600"/>
            </a:pPr>
            <a:r>
              <a:rPr lang="en-US" sz="2400" dirty="0"/>
              <a:t>Did you find a typo or have some constructive feedback?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05C0A8-2ABC-B020-B9BB-711434406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118" y="173038"/>
            <a:ext cx="2048435" cy="103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31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1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540F0C-B076-EE46-A4B0-6EAF66A68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125" y="369735"/>
            <a:ext cx="2991749" cy="440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2</a:t>
            </a:r>
            <a:endParaRPr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42D624-840D-A141-8EFD-ED226F9F0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88" y="0"/>
            <a:ext cx="190023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94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3</a:t>
            </a:r>
            <a:endParaRPr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333E465-50A7-F143-9B30-1305B9A71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0"/>
            <a:ext cx="62103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246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4</a:t>
            </a:r>
            <a:endParaRPr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1A3184E-6700-DC49-AF7A-B8D07BE75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0"/>
            <a:ext cx="63627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8782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605EE-33B1-F853-3A50-5FF9523C2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220CB-870D-6D83-E0A8-23C04C91F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B1F59AB9-34DD-9321-A603-8F1775F3C8F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6740338" cy="3262312"/>
          </a:xfrm>
        </p:spPr>
        <p:txBody>
          <a:bodyPr wrap="square" anchor="t">
            <a:normAutofit/>
          </a:bodyPr>
          <a:lstStyle/>
          <a:p>
            <a:pPr marL="577850" lvl="0" indent="-514350"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Find the four images hanging in different locations around the room.</a:t>
            </a:r>
          </a:p>
          <a:p>
            <a:pPr marL="577850" lvl="0" indent="-514350">
              <a:spcBef>
                <a:spcPts val="0"/>
              </a:spcBef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Move to the area near the image that you like best.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5790F4-567C-30A5-F184-1A3B3C922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365" y="269489"/>
            <a:ext cx="1073824" cy="9989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9486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6794126" cy="3262312"/>
          </a:xfrm>
        </p:spPr>
        <p:txBody>
          <a:bodyPr wrap="square" anchor="t">
            <a:normAutofit/>
          </a:bodyPr>
          <a:lstStyle/>
          <a:p>
            <a:pPr marL="577850" lvl="0" indent="-514350"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Say hello to your group members!</a:t>
            </a:r>
          </a:p>
          <a:p>
            <a:pPr marL="577850" lvl="0" indent="-514350">
              <a:spcBef>
                <a:spcPts val="0"/>
              </a:spcBef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As a group, discuss why you chose this piece of art.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E9253B-F327-D709-580D-FE6650DF9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365" y="269489"/>
            <a:ext cx="1073824" cy="9989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CBF54-6F7E-65A9-4404-7F0F6BAA0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5C4F6-82E6-5BD1-7DC2-2DB97AA04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rtlCol="0" anchor="b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Four Corners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43BFAF85-AD62-23D5-67D9-933C8FEA1701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49" y="1370013"/>
            <a:ext cx="6776197" cy="3262312"/>
          </a:xfrm>
        </p:spPr>
        <p:txBody>
          <a:bodyPr wrap="square" anchor="t">
            <a:normAutofit/>
          </a:bodyPr>
          <a:lstStyle/>
          <a:p>
            <a:pPr marL="63500" lvl="0" indent="0">
              <a:spcAft>
                <a:spcPts val="0"/>
              </a:spcAft>
              <a:buSzPts val="2600"/>
              <a:buNone/>
            </a:pPr>
            <a:r>
              <a:rPr lang="en-US" dirty="0"/>
              <a:t>Elect a group spokesperson to tell the class why you selected the artwork.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F30844-A6A9-FBD4-4F51-10480A64E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365" y="269489"/>
            <a:ext cx="1073824" cy="9989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96376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223</TotalTime>
  <Words>1035</Words>
  <Application>Microsoft Macintosh PowerPoint</Application>
  <PresentationFormat>On-screen Show (16:9)</PresentationFormat>
  <Paragraphs>86</Paragraphs>
  <Slides>20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Not Just Ninja Turtles</vt:lpstr>
      <vt:lpstr>Artwork 1</vt:lpstr>
      <vt:lpstr>Artwork 2</vt:lpstr>
      <vt:lpstr>Artwork 3</vt:lpstr>
      <vt:lpstr>Artwork 4</vt:lpstr>
      <vt:lpstr>Four Corners</vt:lpstr>
      <vt:lpstr>Four Corners</vt:lpstr>
      <vt:lpstr>Four Corners</vt:lpstr>
      <vt:lpstr>Essential Questions</vt:lpstr>
      <vt:lpstr>Learning Objectives</vt:lpstr>
      <vt:lpstr>Artwork 1</vt:lpstr>
      <vt:lpstr>Artwork 2</vt:lpstr>
      <vt:lpstr>Artwork 3</vt:lpstr>
      <vt:lpstr>Artwork 4</vt:lpstr>
      <vt:lpstr>It’s OPTIC-al!</vt:lpstr>
      <vt:lpstr>The Renaissance Crash Course</vt:lpstr>
      <vt:lpstr>The Renaissance: Was it a thing?</vt:lpstr>
      <vt:lpstr>Anchor Chart</vt:lpstr>
      <vt:lpstr>Gallery Walk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 Just Ninja Turtles </dc:title>
  <dc:subject/>
  <dc:creator>Halstied, Laura E.</dc:creator>
  <cp:keywords/>
  <dc:description/>
  <cp:lastModifiedBy>Finley-Combs, Elsa C.</cp:lastModifiedBy>
  <cp:revision>8</cp:revision>
  <dcterms:created xsi:type="dcterms:W3CDTF">2026-06-09T17:47:48Z</dcterms:created>
  <dcterms:modified xsi:type="dcterms:W3CDTF">2026-08-24T20:05:14Z</dcterms:modified>
  <cp:category/>
</cp:coreProperties>
</file>