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FW1XQfHczrJDOffthmBOrN7nW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loc.gov/folklife/2017/06/ralph-ellison-invisible-folklorist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logs.loc.gov/folklife/files/2017/05/Ralph_Ellison_photo_portrait_seated.jpg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visible_Ma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Ralph_Ellison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cb3b28d5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cb3b28d5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cb3b28d5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cb3b28d5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cb3b28d5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cb3b28d5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cb3b28d5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cb3b28d5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54595D"/>
                </a:solidFill>
                <a:highlight>
                  <a:srgbClr val="F8F9FA"/>
                </a:highlight>
              </a:rPr>
              <a:t>United States Information Agency staff photographer - Stephen Winick (June 2, 2017). </a:t>
            </a:r>
            <a:r>
              <a:rPr lang="en-US" sz="1000">
                <a:solidFill>
                  <a:srgbClr val="0B0080"/>
                </a:solidFill>
                <a:highlight>
                  <a:srgbClr val="F8F9FA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Ralph Ellison, Invisible Folklorist</a:t>
            </a:r>
            <a:r>
              <a:rPr lang="en-US" sz="1000">
                <a:solidFill>
                  <a:srgbClr val="54595D"/>
                </a:solidFill>
                <a:highlight>
                  <a:srgbClr val="F8F9FA"/>
                </a:highlight>
              </a:rPr>
              <a:t>. </a:t>
            </a:r>
            <a:r>
              <a:rPr lang="en-US" sz="1000" i="1">
                <a:solidFill>
                  <a:srgbClr val="54595D"/>
                </a:solidFill>
                <a:highlight>
                  <a:srgbClr val="F8F9FA"/>
                </a:highlight>
              </a:rPr>
              <a:t>Folklife Today</a:t>
            </a:r>
            <a:r>
              <a:rPr lang="en-US" sz="1000">
                <a:solidFill>
                  <a:srgbClr val="54595D"/>
                </a:solidFill>
                <a:highlight>
                  <a:srgbClr val="F8F9FA"/>
                </a:highlight>
              </a:rPr>
              <a:t>. Library of Congress. </a:t>
            </a:r>
            <a:r>
              <a:rPr lang="en-US" sz="1000">
                <a:solidFill>
                  <a:srgbClr val="0B0080"/>
                </a:solidFill>
                <a:highlight>
                  <a:srgbClr val="F8F9FA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https://blogs.loc.gov/folklife/files/2017/05/Ralph_Ellison_photo_portrait_seated.jpg</a:t>
            </a:r>
            <a:r>
              <a:rPr lang="en-US" sz="1000">
                <a:solidFill>
                  <a:srgbClr val="54595D"/>
                </a:solidFill>
                <a:highlight>
                  <a:srgbClr val="F8F9FA"/>
                </a:highlight>
              </a:rPr>
              <a:t> The image is originally from NARA (reference number 306-PSA-61-8989).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cb3b28d5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cb3b28d5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90500" marR="190500" lvl="0" indent="0" algn="l" rtl="0">
              <a:lnSpc>
                <a:spcPct val="2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02122"/>
                </a:solidFill>
              </a:rPr>
              <a:t>First-edition dust jacket cover of </a:t>
            </a:r>
            <a:r>
              <a:rPr lang="en-US" sz="1200" i="1">
                <a:solidFill>
                  <a:srgbClr val="0B008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Invisible Man</a:t>
            </a:r>
            <a:r>
              <a:rPr lang="en-US" sz="1200">
                <a:solidFill>
                  <a:srgbClr val="202122"/>
                </a:solidFill>
              </a:rPr>
              <a:t> (1952) by the American author </a:t>
            </a:r>
            <a:r>
              <a:rPr lang="en-US" sz="1200">
                <a:solidFill>
                  <a:srgbClr val="0B0080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Ralph Ellison</a:t>
            </a:r>
            <a:r>
              <a:rPr lang="en-US" sz="1200">
                <a:solidFill>
                  <a:srgbClr val="202122"/>
                </a:solidFill>
              </a:rPr>
              <a:t>. https://en.wikipedia.org/wiki/Invisible_Man#/media/File:Invisible_Man_(1952_1st_ed_jacket_cover).jpg</a:t>
            </a:r>
            <a:endParaRPr sz="1200">
              <a:solidFill>
                <a:srgbClr val="20212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cb3b28d5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cb3b28d5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cb3b28d5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cb3b28d5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http://ralphellisonfoundation.org/school-posters/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.org/video/onr-ralph-ellis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/>
              <a:t>The Literary Work of 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/>
              <a:t>Ralph Ellison</a:t>
            </a:r>
            <a:endParaRPr sz="3600" b="1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/>
              <a:t>Oklahoma History + American Literature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cb3b28d58_0_5"/>
          <p:cNvSpPr txBox="1">
            <a:spLocks noGrp="1"/>
          </p:cNvSpPr>
          <p:nvPr>
            <p:ph type="title"/>
          </p:nvPr>
        </p:nvSpPr>
        <p:spPr>
          <a:xfrm>
            <a:off x="457200" y="369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Magnetic Statements</a:t>
            </a:r>
            <a:endParaRPr b="1" dirty="0"/>
          </a:p>
        </p:txBody>
      </p:sp>
      <p:sp>
        <p:nvSpPr>
          <p:cNvPr id="86" name="Google Shape;86;g9cb3b28d58_0_5"/>
          <p:cNvSpPr txBox="1">
            <a:spLocks noGrp="1"/>
          </p:cNvSpPr>
          <p:nvPr>
            <p:ph type="body" idx="1"/>
          </p:nvPr>
        </p:nvSpPr>
        <p:spPr>
          <a:xfrm>
            <a:off x="342400" y="955065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Review the five statements on the handout.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Choose the statement that you are most drawn to, find most compelling and/or that speaks or resonates with you the most.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Go stand by that statement and prepare to share your reasoning.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1459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cb3b28d58_0_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</a:rPr>
              <a:t>Essential Questions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2" name="Google Shape;92;g9cb3b28d58_0_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FFFFFF"/>
              </a:buClr>
              <a:buSzPts val="2600"/>
              <a:buChar char="•"/>
            </a:pPr>
            <a:r>
              <a:rPr lang="en-US">
                <a:solidFill>
                  <a:srgbClr val="FFFFFF"/>
                </a:solidFill>
              </a:rPr>
              <a:t>How does literature help us understand the human experience?  </a:t>
            </a:r>
            <a:endParaRPr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FFFFFF"/>
              </a:buClr>
              <a:buSzPts val="2600"/>
              <a:buChar char="•"/>
            </a:pPr>
            <a:r>
              <a:rPr lang="en-US">
                <a:solidFill>
                  <a:srgbClr val="FFFFFF"/>
                </a:solidFill>
              </a:rPr>
              <a:t>How have the messages of Ellison’s literary work contributed to our understanding of American society both historically and currently?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cb3b28d58_0_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Learning Objectives</a:t>
            </a:r>
            <a:endParaRPr b="1"/>
          </a:p>
        </p:txBody>
      </p:sp>
      <p:sp>
        <p:nvSpPr>
          <p:cNvPr id="98" name="Google Shape;98;g9cb3b28d58_0_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Describe the literary contributions of Ralph Ellison and the influence of his writing on society historically and currently.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cb3b28d58_0_25"/>
          <p:cNvSpPr txBox="1">
            <a:spLocks noGrp="1"/>
          </p:cNvSpPr>
          <p:nvPr>
            <p:ph type="title"/>
          </p:nvPr>
        </p:nvSpPr>
        <p:spPr>
          <a:xfrm>
            <a:off x="457200" y="19411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Ralph Ellison Video - POMS</a:t>
            </a:r>
            <a:endParaRPr b="1" dirty="0"/>
          </a:p>
        </p:txBody>
      </p:sp>
      <p:sp>
        <p:nvSpPr>
          <p:cNvPr id="104" name="Google Shape;104;g9cb3b28d58_0_25"/>
          <p:cNvSpPr txBox="1">
            <a:spLocks noGrp="1"/>
          </p:cNvSpPr>
          <p:nvPr>
            <p:ph type="body" idx="1"/>
          </p:nvPr>
        </p:nvSpPr>
        <p:spPr>
          <a:xfrm>
            <a:off x="3620225" y="1246422"/>
            <a:ext cx="46989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Please follow the link to view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Ralph Ellison Video</a:t>
            </a:r>
            <a:r>
              <a:rPr lang="en-US"/>
              <a:t>.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As you watch the video record at least one POMS to share with the class after the video is over.</a:t>
            </a:r>
            <a:endParaRPr/>
          </a:p>
        </p:txBody>
      </p:sp>
      <p:pic>
        <p:nvPicPr>
          <p:cNvPr id="105" name="Google Shape;105;g9cb3b28d58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203913"/>
            <a:ext cx="2911246" cy="3453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cb3b28d58_0_30"/>
          <p:cNvSpPr txBox="1">
            <a:spLocks noGrp="1"/>
          </p:cNvSpPr>
          <p:nvPr>
            <p:ph type="title"/>
          </p:nvPr>
        </p:nvSpPr>
        <p:spPr>
          <a:xfrm>
            <a:off x="457200" y="53601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/>
              <a:t>Invisible Man</a:t>
            </a:r>
            <a:r>
              <a:rPr lang="en-US" b="1" dirty="0"/>
              <a:t> - Prologue Analysis</a:t>
            </a:r>
            <a:endParaRPr b="1" dirty="0"/>
          </a:p>
        </p:txBody>
      </p:sp>
      <p:sp>
        <p:nvSpPr>
          <p:cNvPr id="111" name="Google Shape;111;g9cb3b28d58_0_30"/>
          <p:cNvSpPr txBox="1">
            <a:spLocks noGrp="1"/>
          </p:cNvSpPr>
          <p:nvPr>
            <p:ph type="body" idx="1"/>
          </p:nvPr>
        </p:nvSpPr>
        <p:spPr>
          <a:xfrm>
            <a:off x="457200" y="1459549"/>
            <a:ext cx="61920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Read the section of the prologue you have been assigned. 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Working with your group and using your own words, create a 1-3 sentence summary of your section of the prologue.</a:t>
            </a:r>
            <a:endParaRPr/>
          </a:p>
        </p:txBody>
      </p:sp>
      <p:pic>
        <p:nvPicPr>
          <p:cNvPr id="112" name="Google Shape;112;g9cb3b28d58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9250" y="1459549"/>
            <a:ext cx="2125407" cy="329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cb3b28d58_0_41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Chat Stations</a:t>
            </a:r>
            <a:endParaRPr b="1"/>
          </a:p>
        </p:txBody>
      </p:sp>
      <p:sp>
        <p:nvSpPr>
          <p:cNvPr id="118" name="Google Shape;118;g9cb3b28d58_0_41"/>
          <p:cNvSpPr txBox="1">
            <a:spLocks noGrp="1"/>
          </p:cNvSpPr>
          <p:nvPr>
            <p:ph type="body" idx="1"/>
          </p:nvPr>
        </p:nvSpPr>
        <p:spPr>
          <a:xfrm>
            <a:off x="112750" y="925810"/>
            <a:ext cx="7973727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You will have 3 minutes to discuss the question at each station and record your thoughts in the Chat Station Note Catcher.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time is called, rotate to the next station.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you have gone to all three stations returned to your seats and prepare to share your thoughts with the class.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cb3b28d58_0_46"/>
          <p:cNvSpPr txBox="1">
            <a:spLocks noGrp="1"/>
          </p:cNvSpPr>
          <p:nvPr>
            <p:ph type="title"/>
          </p:nvPr>
        </p:nvSpPr>
        <p:spPr>
          <a:xfrm>
            <a:off x="457200" y="13050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Exit Ticket - Poster Evaluation</a:t>
            </a:r>
            <a:endParaRPr b="1"/>
          </a:p>
        </p:txBody>
      </p:sp>
      <p:sp>
        <p:nvSpPr>
          <p:cNvPr id="124" name="Google Shape;124;g9cb3b28d58_0_46"/>
          <p:cNvSpPr txBox="1">
            <a:spLocks noGrp="1"/>
          </p:cNvSpPr>
          <p:nvPr>
            <p:ph type="body" idx="1"/>
          </p:nvPr>
        </p:nvSpPr>
        <p:spPr>
          <a:xfrm>
            <a:off x="3724275" y="1054035"/>
            <a:ext cx="4962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Based on what you have learned, explain why the artist who created this poster highlights Ralph Ellison as both a “Oklahoma and American Legend.”</a:t>
            </a:r>
            <a:endParaRPr dirty="0"/>
          </a:p>
        </p:txBody>
      </p:sp>
      <p:pic>
        <p:nvPicPr>
          <p:cNvPr id="125" name="Google Shape;125;g9cb3b28d58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54034"/>
            <a:ext cx="3066154" cy="36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Macintosh PowerPoint</Application>
  <PresentationFormat>On-screen Show (16:9)</PresentationFormat>
  <Paragraphs>34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Noto Sans Symbols</vt:lpstr>
      <vt:lpstr>Calibri</vt:lpstr>
      <vt:lpstr>Arial</vt:lpstr>
      <vt:lpstr>Constantia</vt:lpstr>
      <vt:lpstr>Georgia</vt:lpstr>
      <vt:lpstr>LEARN theme</vt:lpstr>
      <vt:lpstr>LEARN theme</vt:lpstr>
      <vt:lpstr>PowerPoint Presentation</vt:lpstr>
      <vt:lpstr>The Literary Work of  Ralph Ellison</vt:lpstr>
      <vt:lpstr>Magnetic Statements</vt:lpstr>
      <vt:lpstr>Essential Questions</vt:lpstr>
      <vt:lpstr>Learning Objectives</vt:lpstr>
      <vt:lpstr>Ralph Ellison Video - POMS</vt:lpstr>
      <vt:lpstr>Invisible Man - Prologue Analysis</vt:lpstr>
      <vt:lpstr>Chat Stations</vt:lpstr>
      <vt:lpstr>Exit Ticket - Poster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Lunsford, Janaye N.</cp:lastModifiedBy>
  <cp:revision>1</cp:revision>
  <dcterms:modified xsi:type="dcterms:W3CDTF">2021-03-22T19:45:36Z</dcterms:modified>
</cp:coreProperties>
</file>