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9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onstantia" panose="02030602050306030303" pitchFamily="18" charset="0"/>
      <p:regular r:id="rId24"/>
      <p:bold r:id="rId25"/>
      <p:italic r:id="rId26"/>
      <p:boldItalic r:id="rId27"/>
    </p:embeddedFont>
    <p:embeddedFont>
      <p:font typeface="Georgia" panose="02040502050405020303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2" roundtripDataSignature="AMtx7mjgBceeNHV4+mrShxj7btyyB2cz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52"/>
  </p:normalViewPr>
  <p:slideViewPr>
    <p:cSldViewPr snapToGrid="0">
      <p:cViewPr varScale="1">
        <p:scale>
          <a:sx n="154" d="100"/>
          <a:sy n="154" d="100"/>
        </p:scale>
        <p:origin x="9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8a770980a0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8a770980a0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a770980a0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8a770980a0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8a770980a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8a770980a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a770980a0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8a770980a0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aab47219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" name="Google Shape;175;g8aab47219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8a2e2d295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8a2e2d295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a865f283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7a865f283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333333"/>
              </a:buClr>
              <a:buSzPts val="1050"/>
              <a:buNone/>
            </a:pPr>
            <a:r>
              <a:rPr lang="en-US" sz="1050" b="1" dirty="0">
                <a:solidFill>
                  <a:srgbClr val="333333"/>
                </a:solidFill>
              </a:rPr>
              <a:t>Source: </a:t>
            </a:r>
            <a:r>
              <a:rPr lang="en-US" sz="1050" dirty="0">
                <a:solidFill>
                  <a:srgbClr val="333333"/>
                </a:solidFill>
              </a:rPr>
              <a:t>eHistory.org. (2014, June 2). The invasion of America [Video]. YouTube. </a:t>
            </a:r>
            <a:r>
              <a:rPr lang="en-US" sz="1050" u="sng" dirty="0">
                <a:solidFill>
                  <a:schemeClr val="hlink"/>
                </a:solidFill>
              </a:rPr>
              <a:t>https://youtu.be/pJxrTzfG2bo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a770980a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8a770980a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100" b="1" dirty="0">
                <a:solidFill>
                  <a:srgbClr val="333333"/>
                </a:solidFill>
              </a:rPr>
              <a:t>Source: </a:t>
            </a:r>
            <a:r>
              <a:rPr lang="en-US" sz="1100" dirty="0">
                <a:solidFill>
                  <a:srgbClr val="333333"/>
                </a:solidFill>
              </a:rPr>
              <a:t>eHistory.org. (2014, June 2). The invasion of America [Video]. YouTube. </a:t>
            </a:r>
            <a:r>
              <a:rPr lang="en-US" sz="1100" u="sng" dirty="0">
                <a:solidFill>
                  <a:schemeClr val="hlink"/>
                </a:solidFill>
              </a:rPr>
              <a:t>https://youtu.be/pJxrTzfG2bo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8a770980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g8a770980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8a770980a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g8a770980a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a770980a0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g8a770980a0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8a770980a0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g8a770980a0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a770980a0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2" name="Google Shape;122;g8a770980a0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8a770980a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8a770980a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pJxrTzfG2bo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b="1"/>
              <a:t>Allotment in Indian Territory</a:t>
            </a:r>
            <a:endParaRPr sz="3600" b="1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</a:pPr>
            <a:r>
              <a:rPr lang="en-US" dirty="0"/>
              <a:t>Oklahoma History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a770980a0_0_5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Allotment Simulation Image 4</a:t>
            </a:r>
            <a:endParaRPr b="1" dirty="0"/>
          </a:p>
        </p:txBody>
      </p:sp>
      <p:pic>
        <p:nvPicPr>
          <p:cNvPr id="3" name="Picture 2" descr="A star filled sky&#10;&#10;Description automatically generated">
            <a:extLst>
              <a:ext uri="{FF2B5EF4-FFF2-40B4-BE49-F238E27FC236}">
                <a16:creationId xmlns:a16="http://schemas.microsoft.com/office/drawing/2014/main" id="{91D1DA81-ED80-B94D-95C6-4A18A7072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485" y="1011393"/>
            <a:ext cx="2910820" cy="375803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a770980a0_0_8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Allotment Simulation Reflection</a:t>
            </a:r>
            <a:endParaRPr b="1"/>
          </a:p>
        </p:txBody>
      </p:sp>
      <p:sp>
        <p:nvSpPr>
          <p:cNvPr id="143" name="Google Shape;143;g8a770980a0_0_8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Based on what you observed from the allotment simulation, complete the following sentence: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550545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130"/>
              <a:buNone/>
            </a:pPr>
            <a:r>
              <a:rPr lang="en-US" sz="2400" b="1" i="1" dirty="0">
                <a:solidFill>
                  <a:schemeClr val="accent2"/>
                </a:solidFill>
              </a:rPr>
              <a:t>As a result of allotment … </a:t>
            </a:r>
            <a:endParaRPr sz="2400" b="1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a770980a0_0_9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Allotment in Indian Territory Article</a:t>
            </a:r>
            <a:endParaRPr b="1"/>
          </a:p>
        </p:txBody>
      </p:sp>
      <p:sp>
        <p:nvSpPr>
          <p:cNvPr id="149" name="Google Shape;149;g8a770980a0_0_9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As you read the article with your group, consider the following:</a:t>
            </a:r>
            <a:endParaRPr dirty="0"/>
          </a:p>
          <a:p>
            <a:pPr marL="474345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What was the Dawes Act of 1887?</a:t>
            </a:r>
          </a:p>
          <a:p>
            <a:pPr marL="474345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What was the Curtis Act of 1898?</a:t>
            </a:r>
            <a:endParaRPr sz="2000" dirty="0"/>
          </a:p>
          <a:p>
            <a:pPr marL="474345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Why did the U.S. government favor policies like the Dawes and Curtis acts that required Native lands to be allotted to individual owners?</a:t>
            </a:r>
            <a:endParaRPr sz="2000" dirty="0"/>
          </a:p>
          <a:p>
            <a:pPr marL="474345" indent="-34290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How did most Native American groups feel about those allotment policies?</a:t>
            </a:r>
            <a:endParaRPr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"/>
          <p:cNvSpPr/>
          <p:nvPr/>
        </p:nvSpPr>
        <p:spPr>
          <a:xfrm>
            <a:off x="6884353" y="1102253"/>
            <a:ext cx="1300237" cy="112089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5E27C"/>
          </a:solidFill>
          <a:ln w="76200" cap="flat" cmpd="sng">
            <a:solidFill>
              <a:srgbClr val="F8A4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"/>
          <p:cNvSpPr/>
          <p:nvPr/>
        </p:nvSpPr>
        <p:spPr>
          <a:xfrm>
            <a:off x="5879705" y="1662700"/>
            <a:ext cx="1300237" cy="112089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5E27C"/>
          </a:solidFill>
          <a:ln w="76200" cap="flat" cmpd="sng">
            <a:solidFill>
              <a:srgbClr val="F8A4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"/>
          <p:cNvSpPr/>
          <p:nvPr/>
        </p:nvSpPr>
        <p:spPr>
          <a:xfrm>
            <a:off x="5879705" y="2768498"/>
            <a:ext cx="1300237" cy="112089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5E27C"/>
          </a:solidFill>
          <a:ln w="76200" cap="flat" cmpd="sng">
            <a:solidFill>
              <a:srgbClr val="F8A4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"/>
          <p:cNvSpPr/>
          <p:nvPr/>
        </p:nvSpPr>
        <p:spPr>
          <a:xfrm>
            <a:off x="4874076" y="3328945"/>
            <a:ext cx="1300237" cy="112089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5E27C"/>
          </a:solidFill>
          <a:ln w="76200" cap="flat" cmpd="sng">
            <a:solidFill>
              <a:srgbClr val="F8A4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Honeycomb Harvest</a:t>
            </a:r>
            <a:endParaRPr b="1"/>
          </a:p>
        </p:txBody>
      </p:sp>
      <p:sp>
        <p:nvSpPr>
          <p:cNvPr id="159" name="Google Shape;159;p3"/>
          <p:cNvSpPr txBox="1">
            <a:spLocks noGrp="1"/>
          </p:cNvSpPr>
          <p:nvPr>
            <p:ph type="body" idx="1"/>
          </p:nvPr>
        </p:nvSpPr>
        <p:spPr>
          <a:xfrm>
            <a:off x="457200" y="1451600"/>
            <a:ext cx="4326600" cy="3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Arrange the hexagons to show how the key concepts from the Allotment in Indian Territory article relate to one another. </a:t>
            </a:r>
            <a:endParaRPr dirty="0"/>
          </a:p>
        </p:txBody>
      </p:sp>
      <p:sp>
        <p:nvSpPr>
          <p:cNvPr id="160" name="Google Shape;160;p3"/>
          <p:cNvSpPr txBox="1"/>
          <p:nvPr/>
        </p:nvSpPr>
        <p:spPr>
          <a:xfrm>
            <a:off x="5009876" y="3669343"/>
            <a:ext cx="1019159" cy="37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U.S. Government</a:t>
            </a:r>
            <a:endParaRPr sz="1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3"/>
          <p:cNvSpPr txBox="1"/>
          <p:nvPr/>
        </p:nvSpPr>
        <p:spPr>
          <a:xfrm>
            <a:off x="6079822" y="3137395"/>
            <a:ext cx="9000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Dawes Act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3"/>
          <p:cNvSpPr txBox="1"/>
          <p:nvPr/>
        </p:nvSpPr>
        <p:spPr>
          <a:xfrm>
            <a:off x="6997471" y="1464528"/>
            <a:ext cx="1074000" cy="379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Tribal Nations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3"/>
          <p:cNvSpPr txBox="1"/>
          <p:nvPr/>
        </p:nvSpPr>
        <p:spPr>
          <a:xfrm>
            <a:off x="6417452" y="1279600"/>
            <a:ext cx="10740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3"/>
          <p:cNvSpPr txBox="1"/>
          <p:nvPr/>
        </p:nvSpPr>
        <p:spPr>
          <a:xfrm>
            <a:off x="6054452" y="2055156"/>
            <a:ext cx="9000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Allotment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4869336" y="2238243"/>
            <a:ext cx="1300237" cy="1120894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5E27C"/>
          </a:solidFill>
          <a:ln w="76200" cap="flat" cmpd="sng">
            <a:solidFill>
              <a:srgbClr val="F8A47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"/>
          <p:cNvSpPr txBox="1"/>
          <p:nvPr/>
        </p:nvSpPr>
        <p:spPr>
          <a:xfrm>
            <a:off x="4955035" y="2604096"/>
            <a:ext cx="1074000" cy="3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Curtis Act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8a770980a0_0_10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Allotment and the Supreme Court</a:t>
            </a:r>
            <a:endParaRPr b="1"/>
          </a:p>
        </p:txBody>
      </p:sp>
      <p:sp>
        <p:nvSpPr>
          <p:cNvPr id="172" name="Google Shape;172;g8a770980a0_0_10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75692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How does the history of allotment relate to the ruling in the case of McGirt v. Oklahoma?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aab47219e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Allotment and the Supreme Court</a:t>
            </a:r>
            <a:endParaRPr/>
          </a:p>
        </p:txBody>
      </p:sp>
      <p:sp>
        <p:nvSpPr>
          <p:cNvPr id="178" name="Google Shape;178;g8aab47219e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009467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indent="0">
              <a:buNone/>
            </a:pPr>
            <a:r>
              <a:rPr lang="en-US" sz="2400" dirty="0"/>
              <a:t>Prepare a response to this question with your group and find at least one piece of text evidence from the Supreme Court opinion to support your response.</a:t>
            </a:r>
            <a:endParaRPr sz="2400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 dirty="0"/>
          </a:p>
          <a:p>
            <a:pPr marL="537845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30"/>
              <a:buNone/>
            </a:pPr>
            <a:r>
              <a:rPr lang="en-US" sz="2400" b="1" i="1" dirty="0">
                <a:solidFill>
                  <a:schemeClr val="accent2"/>
                </a:solidFill>
              </a:rPr>
              <a:t>How does the history of allotment relate to the ruling in the case of McGirt v. Oklahoma?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8a2e2d2953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Emoji Reflection</a:t>
            </a:r>
            <a:endParaRPr b="1"/>
          </a:p>
        </p:txBody>
      </p:sp>
      <p:sp>
        <p:nvSpPr>
          <p:cNvPr id="184" name="Google Shape;184;g8a2e2d2953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4834467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0" lvl="0" indent="-5143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Choose three emojis that you think best represent:</a:t>
            </a:r>
          </a:p>
          <a:p>
            <a:pPr lvl="1" indent="-284163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U.S. government’s perspective </a:t>
            </a:r>
            <a:r>
              <a:rPr lang="en-US" dirty="0"/>
              <a:t>toward allotment.</a:t>
            </a:r>
          </a:p>
          <a:p>
            <a:pPr lvl="1" indent="-284163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chemeClr val="accent2"/>
                </a:solidFill>
              </a:rPr>
              <a:t>Native Americans’ perspective </a:t>
            </a:r>
            <a:r>
              <a:rPr lang="en-US" dirty="0"/>
              <a:t>toward allotment.</a:t>
            </a:r>
          </a:p>
          <a:p>
            <a:pPr marL="577850" indent="-514350">
              <a:lnSpc>
                <a:spcPct val="115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Write a response to justify each set of choices.</a:t>
            </a:r>
            <a:endParaRPr dirty="0"/>
          </a:p>
        </p:txBody>
      </p:sp>
      <p:pic>
        <p:nvPicPr>
          <p:cNvPr id="3" name="Picture 2" descr="Emoji Reflection strategy card">
            <a:extLst>
              <a:ext uri="{FF2B5EF4-FFF2-40B4-BE49-F238E27FC236}">
                <a16:creationId xmlns:a16="http://schemas.microsoft.com/office/drawing/2014/main" id="{F3BAA8FE-FEB2-49AB-B503-5F09E52869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63" t="1623" b="-1"/>
          <a:stretch/>
        </p:blipFill>
        <p:spPr>
          <a:xfrm rot="540000">
            <a:off x="5496728" y="707368"/>
            <a:ext cx="2549278" cy="326441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a865f2836_0_2"/>
          <p:cNvSpPr txBox="1">
            <a:spLocks noGrp="1"/>
          </p:cNvSpPr>
          <p:nvPr>
            <p:ph type="title"/>
          </p:nvPr>
        </p:nvSpPr>
        <p:spPr>
          <a:xfrm>
            <a:off x="457200" y="169333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Tribal Nations Land Loss</a:t>
            </a:r>
            <a:endParaRPr dirty="0"/>
          </a:p>
        </p:txBody>
      </p:sp>
      <p:pic>
        <p:nvPicPr>
          <p:cNvPr id="2" name="Online Media 1" title="The Invasion of America">
            <a:hlinkClick r:id="" action="ppaction://media"/>
            <a:extLst>
              <a:ext uri="{FF2B5EF4-FFF2-40B4-BE49-F238E27FC236}">
                <a16:creationId xmlns:a16="http://schemas.microsoft.com/office/drawing/2014/main" id="{2011EC45-5891-4279-8994-7EAEA854531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4000" y="1384300"/>
            <a:ext cx="6096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8a770980a0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/>
              <a:t>Tribal Nations Land Loss</a:t>
            </a:r>
            <a:endParaRPr b="1"/>
          </a:p>
        </p:txBody>
      </p:sp>
      <p:sp>
        <p:nvSpPr>
          <p:cNvPr id="92" name="Google Shape;92;g8a770980a0_0_1"/>
          <p:cNvSpPr txBox="1">
            <a:spLocks noGrp="1"/>
          </p:cNvSpPr>
          <p:nvPr>
            <p:ph type="body" idx="1"/>
          </p:nvPr>
        </p:nvSpPr>
        <p:spPr>
          <a:xfrm>
            <a:off x="457200" y="3193950"/>
            <a:ext cx="8157633" cy="15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5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What types of U.S. government policies made the land loss shown in the video a reality?</a:t>
            </a:r>
            <a:endParaRPr dirty="0"/>
          </a:p>
        </p:txBody>
      </p:sp>
      <p:pic>
        <p:nvPicPr>
          <p:cNvPr id="93" name="Google Shape;93;g8a770980a0_0_1"/>
          <p:cNvPicPr preferRelativeResize="0"/>
          <p:nvPr/>
        </p:nvPicPr>
        <p:blipFill rotWithShape="1">
          <a:blip r:embed="rId3">
            <a:alphaModFix/>
          </a:blip>
          <a:srcRect b="4104"/>
          <a:stretch/>
        </p:blipFill>
        <p:spPr>
          <a:xfrm>
            <a:off x="0" y="1549075"/>
            <a:ext cx="3007400" cy="160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8a770980a0_0_1"/>
          <p:cNvPicPr preferRelativeResize="0"/>
          <p:nvPr/>
        </p:nvPicPr>
        <p:blipFill rotWithShape="1">
          <a:blip r:embed="rId4">
            <a:alphaModFix/>
          </a:blip>
          <a:srcRect b="4104"/>
          <a:stretch/>
        </p:blipFill>
        <p:spPr>
          <a:xfrm>
            <a:off x="3051050" y="1549075"/>
            <a:ext cx="3041900" cy="160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g8a770980a0_0_1"/>
          <p:cNvPicPr preferRelativeResize="0"/>
          <p:nvPr/>
        </p:nvPicPr>
        <p:blipFill rotWithShape="1">
          <a:blip r:embed="rId5">
            <a:alphaModFix/>
          </a:blip>
          <a:srcRect b="3558"/>
          <a:stretch/>
        </p:blipFill>
        <p:spPr>
          <a:xfrm>
            <a:off x="6136600" y="1553825"/>
            <a:ext cx="3007400" cy="16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a770980a0_0_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Policies That Resulted in Tribal Land Loss</a:t>
            </a:r>
            <a:endParaRPr b="1" dirty="0"/>
          </a:p>
        </p:txBody>
      </p:sp>
      <p:sp>
        <p:nvSpPr>
          <p:cNvPr id="101" name="Google Shape;101;g8a770980a0_0_1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The Doctrine of Discovery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Treaties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Land Cessions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Violent Engagements/Military Campaigns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Removal</a:t>
            </a: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Reservations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a770980a0_0_15"/>
          <p:cNvSpPr txBox="1">
            <a:spLocks noGrp="1"/>
          </p:cNvSpPr>
          <p:nvPr>
            <p:ph type="title"/>
          </p:nvPr>
        </p:nvSpPr>
        <p:spPr>
          <a:xfrm>
            <a:off x="530352" y="541503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Essential Questions</a:t>
            </a:r>
            <a:endParaRPr b="1" dirty="0"/>
          </a:p>
        </p:txBody>
      </p:sp>
      <p:sp>
        <p:nvSpPr>
          <p:cNvPr id="107" name="Google Shape;107;g8a770980a0_0_15"/>
          <p:cNvSpPr txBox="1">
            <a:spLocks noGrp="1"/>
          </p:cNvSpPr>
          <p:nvPr>
            <p:ph type="body" idx="1"/>
          </p:nvPr>
        </p:nvSpPr>
        <p:spPr>
          <a:xfrm>
            <a:off x="530352" y="1563345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i="1" dirty="0"/>
              <a:t>How have the policies and decisions of the U.S. government affected tribal sovereignty?</a:t>
            </a:r>
            <a:endParaRPr i="1" dirty="0"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i="1" dirty="0"/>
              <a:t>How did the policy of allotment affect tribal nations in Indian Territory?</a:t>
            </a:r>
            <a:endParaRPr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a770980a0_0_20"/>
          <p:cNvSpPr txBox="1">
            <a:spLocks noGrp="1"/>
          </p:cNvSpPr>
          <p:nvPr>
            <p:ph type="title"/>
          </p:nvPr>
        </p:nvSpPr>
        <p:spPr>
          <a:xfrm>
            <a:off x="530352" y="452294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Learning Objectives</a:t>
            </a:r>
            <a:endParaRPr b="1" dirty="0"/>
          </a:p>
        </p:txBody>
      </p:sp>
      <p:sp>
        <p:nvSpPr>
          <p:cNvPr id="113" name="Google Shape;113;g8a770980a0_0_20"/>
          <p:cNvSpPr txBox="1">
            <a:spLocks noGrp="1"/>
          </p:cNvSpPr>
          <p:nvPr>
            <p:ph type="body" idx="1"/>
          </p:nvPr>
        </p:nvSpPr>
        <p:spPr>
          <a:xfrm>
            <a:off x="530352" y="1474136"/>
            <a:ext cx="7363492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Identify and describe the major pieces of allotment legislation, such as the Dawes Act of 1887 and the Curtis Act of 1898, and evaluate how allotment affected Indian Territory.</a:t>
            </a:r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bg1"/>
              </a:buClr>
              <a:buSzPts val="2600"/>
              <a:buChar char="•"/>
            </a:pPr>
            <a:r>
              <a:rPr lang="en-US" dirty="0"/>
              <a:t>Identify and represent the differing perspectives on allotment in Indian Territory.</a:t>
            </a:r>
            <a:endParaRPr dirty="0"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a770980a0_0_3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Allotment Simulation Image 1</a:t>
            </a:r>
            <a:endParaRPr b="1" dirty="0"/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A92952BE-DA58-E74A-8EB0-FC80132FD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809" y="1011393"/>
            <a:ext cx="2903936" cy="37580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a770980a0_0_3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Allotment Simulation Image 2</a:t>
            </a:r>
            <a:endParaRPr b="1" dirty="0"/>
          </a:p>
        </p:txBody>
      </p:sp>
      <p:pic>
        <p:nvPicPr>
          <p:cNvPr id="7" name="Picture 6" descr="A picture containing computer&#10;&#10;Description automatically generated">
            <a:extLst>
              <a:ext uri="{FF2B5EF4-FFF2-40B4-BE49-F238E27FC236}">
                <a16:creationId xmlns:a16="http://schemas.microsoft.com/office/drawing/2014/main" id="{6155E020-CAD8-C448-86A6-A14831307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285" y="857400"/>
            <a:ext cx="3118561" cy="40408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a770980a0_0_4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b="1" dirty="0"/>
              <a:t>Allotment Simulation Image 3</a:t>
            </a:r>
            <a:endParaRPr b="1" dirty="0"/>
          </a:p>
        </p:txBody>
      </p:sp>
      <p:pic>
        <p:nvPicPr>
          <p:cNvPr id="3" name="Picture 2" descr="A star in the background&#10;&#10;Description automatically generated">
            <a:extLst>
              <a:ext uri="{FF2B5EF4-FFF2-40B4-BE49-F238E27FC236}">
                <a16:creationId xmlns:a16="http://schemas.microsoft.com/office/drawing/2014/main" id="{EEEA8237-9D7C-2141-8FA8-83328BB41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829" y="1011393"/>
            <a:ext cx="2903936" cy="37491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452</Words>
  <Application>Microsoft Macintosh PowerPoint</Application>
  <PresentationFormat>On-screen Show (16:9)</PresentationFormat>
  <Paragraphs>54</Paragraphs>
  <Slides>16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Constantia</vt:lpstr>
      <vt:lpstr>Noto Sans Symbols</vt:lpstr>
      <vt:lpstr>Georgia</vt:lpstr>
      <vt:lpstr>Calibri</vt:lpstr>
      <vt:lpstr>LEARN theme</vt:lpstr>
      <vt:lpstr>LEARN theme</vt:lpstr>
      <vt:lpstr>Allotment in Indian Territory</vt:lpstr>
      <vt:lpstr>Tribal Nations Land Loss</vt:lpstr>
      <vt:lpstr>Tribal Nations Land Loss</vt:lpstr>
      <vt:lpstr>Policies That Resulted in Tribal Land Loss</vt:lpstr>
      <vt:lpstr>Essential Questions</vt:lpstr>
      <vt:lpstr>Learning Objectives</vt:lpstr>
      <vt:lpstr>Allotment Simulation Image 1</vt:lpstr>
      <vt:lpstr>Allotment Simulation Image 2</vt:lpstr>
      <vt:lpstr>Allotment Simulation Image 3</vt:lpstr>
      <vt:lpstr>Allotment Simulation Image 4</vt:lpstr>
      <vt:lpstr>Allotment Simulation Reflection</vt:lpstr>
      <vt:lpstr>Allotment in Indian Territory Article</vt:lpstr>
      <vt:lpstr>Honeycomb Harvest</vt:lpstr>
      <vt:lpstr>Allotment and the Supreme Court</vt:lpstr>
      <vt:lpstr>Allotment and the Supreme Court</vt:lpstr>
      <vt:lpstr>Emoji 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Allotment in Indian Territory</dc:title>
  <dc:creator>K20 Center</dc:creator>
  <cp:lastModifiedBy>Lunsford, Janaye N.</cp:lastModifiedBy>
  <cp:revision>8</cp:revision>
  <dcterms:modified xsi:type="dcterms:W3CDTF">2020-09-22T16:33:14Z</dcterms:modified>
</cp:coreProperties>
</file>