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20"/>
  </p:notesMasterIdLst>
  <p:sldIdLst>
    <p:sldId id="256" r:id="rId3"/>
    <p:sldId id="270" r:id="rId4"/>
    <p:sldId id="265" r:id="rId5"/>
    <p:sldId id="260" r:id="rId6"/>
    <p:sldId id="268" r:id="rId7"/>
    <p:sldId id="262" r:id="rId8"/>
    <p:sldId id="263" r:id="rId9"/>
    <p:sldId id="271" r:id="rId10"/>
    <p:sldId id="272" r:id="rId11"/>
    <p:sldId id="273" r:id="rId12"/>
    <p:sldId id="274" r:id="rId13"/>
    <p:sldId id="261" r:id="rId14"/>
    <p:sldId id="264" r:id="rId15"/>
    <p:sldId id="275" r:id="rId16"/>
    <p:sldId id="276" r:id="rId17"/>
    <p:sldId id="277" r:id="rId18"/>
    <p:sldId id="278" r:id="rId19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91"/>
    <p:restoredTop sz="84979"/>
  </p:normalViewPr>
  <p:slideViewPr>
    <p:cSldViewPr snapToGrid="0">
      <p:cViewPr varScale="1">
        <p:scale>
          <a:sx n="136" d="100"/>
          <a:sy n="136" d="100"/>
        </p:scale>
        <p:origin x="12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adq5dl2G8Q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adq5dl2G8Q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EmperorTigerstar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(2016, November 25). The loss of Native American lands within the US: Every year [Video]. YouTube.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https://www.youtube.com/watch?v=Zadq5dl2G8Q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003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EmperorTigerstar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(2016, November 25). The loss of Native American lands within the US: Every year [Video]. YouTube.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https://www.youtube.com/watch?v=Zadq5dl2G8Q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377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063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5615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384C1E7-5E3D-A621-C2AF-8355619A0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00CFF90-44AF-7644-A3CC-9BC9ACF5E8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16" r:id="rId11"/>
    <p:sldLayoutId id="2147483710" r:id="rId12"/>
    <p:sldLayoutId id="2147483711" r:id="rId13"/>
    <p:sldLayoutId id="2147483712" r:id="rId14"/>
    <p:sldLayoutId id="2147483713" r:id="rId15"/>
    <p:sldLayoutId id="2147483714" r:id="rId16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9.xml"/><Relationship Id="rId1" Type="http://schemas.openxmlformats.org/officeDocument/2006/relationships/video" Target="https://www.youtube.com/embed/Zadq5dl2G8Q?feature=oembed" TargetMode="External"/><Relationship Id="rId5" Type="http://schemas.openxmlformats.org/officeDocument/2006/relationships/image" Target="../media/image9.jpeg"/><Relationship Id="rId4" Type="http://schemas.openxmlformats.org/officeDocument/2006/relationships/hyperlink" Target="https://www.youtube.com/watch?v=Zadq5dl2G8Q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317AE-90E9-E79B-B136-1941111F3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3F87E-B873-FA2E-C989-A70C4D6D4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Allotment Simulation Image 3</a:t>
            </a:r>
          </a:p>
        </p:txBody>
      </p:sp>
      <p:pic>
        <p:nvPicPr>
          <p:cNvPr id="3" name="Picture 2" descr="A star in the background&#10;&#10;Description automatically generated">
            <a:extLst>
              <a:ext uri="{FF2B5EF4-FFF2-40B4-BE49-F238E27FC236}">
                <a16:creationId xmlns:a16="http://schemas.microsoft.com/office/drawing/2014/main" id="{75E31985-31C8-790C-B450-02EAB44AC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1493" y="1268413"/>
            <a:ext cx="2903936" cy="374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53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D4F86-5FB5-075C-EFFD-F13E4CF08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9B830-9C37-4A02-DAE2-8A39B8919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Allotment Simulation Image 4</a:t>
            </a:r>
          </a:p>
        </p:txBody>
      </p:sp>
      <p:pic>
        <p:nvPicPr>
          <p:cNvPr id="3" name="Picture 2" descr="A star filled sky&#10;&#10;Description automatically generated">
            <a:extLst>
              <a:ext uri="{FF2B5EF4-FFF2-40B4-BE49-F238E27FC236}">
                <a16:creationId xmlns:a16="http://schemas.microsoft.com/office/drawing/2014/main" id="{0E8BE737-5051-1E5F-EDED-7A76E2CDE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3088" y="1268413"/>
            <a:ext cx="2910820" cy="375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737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C29A3-7235-F5BF-4F84-F81F112E1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Allotment Simulation Reflection 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C34E89F6-1372-9578-38BE-2A6057865010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49" y="1370013"/>
            <a:ext cx="6935125" cy="3262312"/>
          </a:xfrm>
        </p:spPr>
        <p:txBody>
          <a:bodyPr/>
          <a:lstStyle/>
          <a:p>
            <a:pPr marL="520700" indent="-457200">
              <a:spcAft>
                <a:spcPts val="0"/>
              </a:spcAft>
              <a:buSzPts val="2600"/>
            </a:pPr>
            <a:r>
              <a:rPr lang="en-US" dirty="0"/>
              <a:t>Based on what you observed from the allotment simulation, complete the following sentence:</a:t>
            </a:r>
          </a:p>
          <a:p>
            <a:pPr marL="63500" indent="0">
              <a:spcAft>
                <a:spcPts val="0"/>
              </a:spcAft>
              <a:buSzPts val="2600"/>
              <a:buNone/>
            </a:pPr>
            <a:endParaRPr lang="en-US" dirty="0"/>
          </a:p>
          <a:p>
            <a:pPr marL="63500" indent="0">
              <a:spcAft>
                <a:spcPts val="0"/>
              </a:spcAft>
              <a:buSzPts val="2600"/>
              <a:buNone/>
            </a:pPr>
            <a:r>
              <a:rPr lang="en-US" dirty="0"/>
              <a:t>As a result of allotment…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5D84C-B1B9-7487-2919-4DBFDC69B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5887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Allotment in Indian Territory Article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01687CA-0FFD-B396-81EB-DB04465691A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109662"/>
            <a:ext cx="7886700" cy="3262312"/>
          </a:xfrm>
        </p:spPr>
        <p:txBody>
          <a:bodyPr/>
          <a:lstStyle/>
          <a:p>
            <a:pPr marL="63500" lvl="0" indent="0">
              <a:spcAft>
                <a:spcPts val="0"/>
              </a:spcAft>
              <a:buSzPts val="2600"/>
              <a:buNone/>
            </a:pPr>
            <a:r>
              <a:rPr lang="en-US" dirty="0"/>
              <a:t>As you read the article with your group, consider the following:</a:t>
            </a:r>
          </a:p>
          <a:p>
            <a:pPr marL="474345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What was the Dawes Act of 1887?</a:t>
            </a:r>
          </a:p>
          <a:p>
            <a:pPr marL="474345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What was the Curtis Act of 1898?</a:t>
            </a:r>
          </a:p>
          <a:p>
            <a:pPr marL="474345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Why did the U.S. government favor policies like the Dawes and Curtis Acts that required Native lands to be allotted to individual owners?</a:t>
            </a:r>
          </a:p>
          <a:p>
            <a:pPr marL="474345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How did most Native American groups feel about those allotment policies?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F0579-3EE0-4B15-FE88-323D9DB0A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56496-323B-4D9B-E0D8-3C9CA0E00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5887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Honeycomb Harvest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7714E08B-4F4D-45F0-8922-764C1A7633D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109662"/>
            <a:ext cx="4298457" cy="3262312"/>
          </a:xfrm>
        </p:spPr>
        <p:txBody>
          <a:bodyPr/>
          <a:lstStyle/>
          <a:p>
            <a:pPr lvl="0" indent="-393700">
              <a:spcAft>
                <a:spcPts val="0"/>
              </a:spcAft>
              <a:buSzPts val="2600"/>
              <a:buChar char="•"/>
            </a:pPr>
            <a:r>
              <a:rPr lang="en-US" dirty="0"/>
              <a:t>Arrange the hexagons to show how the key concepts from the Allotment in Indian Territory article relate to one another. </a:t>
            </a:r>
          </a:p>
        </p:txBody>
      </p:sp>
      <p:sp>
        <p:nvSpPr>
          <p:cNvPr id="3" name="Google Shape;155;p3">
            <a:extLst>
              <a:ext uri="{FF2B5EF4-FFF2-40B4-BE49-F238E27FC236}">
                <a16:creationId xmlns:a16="http://schemas.microsoft.com/office/drawing/2014/main" id="{C41DE8F1-BE96-11F5-4455-D4BAAD5AB88A}"/>
              </a:ext>
            </a:extLst>
          </p:cNvPr>
          <p:cNvSpPr/>
          <p:nvPr/>
        </p:nvSpPr>
        <p:spPr>
          <a:xfrm>
            <a:off x="7154197" y="612774"/>
            <a:ext cx="1300237" cy="1120894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5E27C"/>
          </a:solidFill>
          <a:ln w="76200" cap="flat" cmpd="sng">
            <a:solidFill>
              <a:srgbClr val="F8A4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56;p3">
            <a:extLst>
              <a:ext uri="{FF2B5EF4-FFF2-40B4-BE49-F238E27FC236}">
                <a16:creationId xmlns:a16="http://schemas.microsoft.com/office/drawing/2014/main" id="{09294F2F-DFC0-C27C-112B-5D851C8AD6E5}"/>
              </a:ext>
            </a:extLst>
          </p:cNvPr>
          <p:cNvSpPr/>
          <p:nvPr/>
        </p:nvSpPr>
        <p:spPr>
          <a:xfrm>
            <a:off x="7354315" y="2359907"/>
            <a:ext cx="1300237" cy="1120894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5E27C"/>
          </a:solidFill>
          <a:ln w="76200" cap="flat" cmpd="sng">
            <a:solidFill>
              <a:srgbClr val="F8A4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61;p3">
            <a:extLst>
              <a:ext uri="{FF2B5EF4-FFF2-40B4-BE49-F238E27FC236}">
                <a16:creationId xmlns:a16="http://schemas.microsoft.com/office/drawing/2014/main" id="{0EF24A3C-A583-79D7-7200-CDBD04D3B928}"/>
              </a:ext>
            </a:extLst>
          </p:cNvPr>
          <p:cNvSpPr txBox="1"/>
          <p:nvPr/>
        </p:nvSpPr>
        <p:spPr>
          <a:xfrm>
            <a:off x="7554433" y="2728804"/>
            <a:ext cx="9000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Dawes Act</a:t>
            </a:r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63;p3">
            <a:extLst>
              <a:ext uri="{FF2B5EF4-FFF2-40B4-BE49-F238E27FC236}">
                <a16:creationId xmlns:a16="http://schemas.microsoft.com/office/drawing/2014/main" id="{B1100A22-AA8B-A07D-B550-5D837CB49FA6}"/>
              </a:ext>
            </a:extLst>
          </p:cNvPr>
          <p:cNvSpPr txBox="1"/>
          <p:nvPr/>
        </p:nvSpPr>
        <p:spPr>
          <a:xfrm>
            <a:off x="6417452" y="1279600"/>
            <a:ext cx="10740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64;p3">
            <a:extLst>
              <a:ext uri="{FF2B5EF4-FFF2-40B4-BE49-F238E27FC236}">
                <a16:creationId xmlns:a16="http://schemas.microsoft.com/office/drawing/2014/main" id="{EDCB2DAA-4DBD-158D-C95C-B1DEB8B3FC39}"/>
              </a:ext>
            </a:extLst>
          </p:cNvPr>
          <p:cNvSpPr txBox="1"/>
          <p:nvPr/>
        </p:nvSpPr>
        <p:spPr>
          <a:xfrm>
            <a:off x="7354315" y="953596"/>
            <a:ext cx="9000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Allotment</a:t>
            </a:r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54;p3">
            <a:extLst>
              <a:ext uri="{FF2B5EF4-FFF2-40B4-BE49-F238E27FC236}">
                <a16:creationId xmlns:a16="http://schemas.microsoft.com/office/drawing/2014/main" id="{2BF812C2-EAEE-1418-5169-7C14D075B9DE}"/>
              </a:ext>
            </a:extLst>
          </p:cNvPr>
          <p:cNvSpPr/>
          <p:nvPr/>
        </p:nvSpPr>
        <p:spPr>
          <a:xfrm>
            <a:off x="5185029" y="662732"/>
            <a:ext cx="1300237" cy="1120894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5E27C"/>
          </a:solidFill>
          <a:ln w="76200" cap="flat" cmpd="sng">
            <a:solidFill>
              <a:srgbClr val="F8A4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62;p3">
            <a:extLst>
              <a:ext uri="{FF2B5EF4-FFF2-40B4-BE49-F238E27FC236}">
                <a16:creationId xmlns:a16="http://schemas.microsoft.com/office/drawing/2014/main" id="{702FB4B9-E24F-4036-DA6B-9197B513EB12}"/>
              </a:ext>
            </a:extLst>
          </p:cNvPr>
          <p:cNvSpPr txBox="1"/>
          <p:nvPr/>
        </p:nvSpPr>
        <p:spPr>
          <a:xfrm>
            <a:off x="5298147" y="1025485"/>
            <a:ext cx="1074000" cy="379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Tribal Nations</a:t>
            </a:r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57;p3">
            <a:extLst>
              <a:ext uri="{FF2B5EF4-FFF2-40B4-BE49-F238E27FC236}">
                <a16:creationId xmlns:a16="http://schemas.microsoft.com/office/drawing/2014/main" id="{0803B93B-0770-793E-D341-0210C4E9398B}"/>
              </a:ext>
            </a:extLst>
          </p:cNvPr>
          <p:cNvSpPr/>
          <p:nvPr/>
        </p:nvSpPr>
        <p:spPr>
          <a:xfrm>
            <a:off x="5344697" y="2283337"/>
            <a:ext cx="1300237" cy="1120894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5E27C"/>
          </a:solidFill>
          <a:ln w="76200" cap="flat" cmpd="sng">
            <a:solidFill>
              <a:srgbClr val="F8A4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0;p3">
            <a:extLst>
              <a:ext uri="{FF2B5EF4-FFF2-40B4-BE49-F238E27FC236}">
                <a16:creationId xmlns:a16="http://schemas.microsoft.com/office/drawing/2014/main" id="{413B31BF-1A1D-8805-D19A-ADE26C705D8B}"/>
              </a:ext>
            </a:extLst>
          </p:cNvPr>
          <p:cNvSpPr txBox="1"/>
          <p:nvPr/>
        </p:nvSpPr>
        <p:spPr>
          <a:xfrm>
            <a:off x="5466107" y="2586383"/>
            <a:ext cx="1019159" cy="379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U.S. Government</a:t>
            </a:r>
            <a:endParaRPr sz="11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5;p3">
            <a:extLst>
              <a:ext uri="{FF2B5EF4-FFF2-40B4-BE49-F238E27FC236}">
                <a16:creationId xmlns:a16="http://schemas.microsoft.com/office/drawing/2014/main" id="{9EADFC68-6FAF-8A76-CCA6-525B3BD6E9D4}"/>
              </a:ext>
            </a:extLst>
          </p:cNvPr>
          <p:cNvSpPr/>
          <p:nvPr/>
        </p:nvSpPr>
        <p:spPr>
          <a:xfrm>
            <a:off x="6398639" y="3644177"/>
            <a:ext cx="1300237" cy="1120894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5E27C"/>
          </a:solidFill>
          <a:ln w="76200" cap="flat" cmpd="sng">
            <a:solidFill>
              <a:srgbClr val="F8A4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66;p3">
            <a:extLst>
              <a:ext uri="{FF2B5EF4-FFF2-40B4-BE49-F238E27FC236}">
                <a16:creationId xmlns:a16="http://schemas.microsoft.com/office/drawing/2014/main" id="{08123D2F-FCA8-1525-D499-E5C844FB9B2A}"/>
              </a:ext>
            </a:extLst>
          </p:cNvPr>
          <p:cNvSpPr txBox="1"/>
          <p:nvPr/>
        </p:nvSpPr>
        <p:spPr>
          <a:xfrm>
            <a:off x="6511757" y="3988874"/>
            <a:ext cx="10740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Curtis Act</a:t>
            </a:r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6697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BF17B-6FF7-772E-6592-1565BCC4C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A216A-ED71-251A-3145-8A2BCBDF2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5887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Allotment and the Supreme Court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DFA8006B-145A-1D79-C147-4BCE92F608F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109662"/>
            <a:ext cx="7886700" cy="3262312"/>
          </a:xfrm>
        </p:spPr>
        <p:txBody>
          <a:bodyPr/>
          <a:lstStyle/>
          <a:p>
            <a:pPr marL="63500" lvl="0" indent="0">
              <a:spcAft>
                <a:spcPts val="0"/>
              </a:spcAft>
              <a:buSzPts val="2600"/>
              <a:buNone/>
            </a:pPr>
            <a:r>
              <a:rPr lang="en-US" dirty="0"/>
              <a:t>How does the history of allotment relate to the ruling in the case of </a:t>
            </a:r>
            <a:r>
              <a:rPr lang="en-US" i="1" dirty="0"/>
              <a:t>McGirt v. Oklahoma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37879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FC2E5-CEB8-FC22-A98F-F0A90ECFA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C32FA-B927-9565-4957-AB848BB8B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5887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Allotment and the Supreme Court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7E9B17FE-1F82-A041-7B7D-EEE09D17921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109662"/>
            <a:ext cx="7886700" cy="3262312"/>
          </a:xfrm>
        </p:spPr>
        <p:txBody>
          <a:bodyPr/>
          <a:lstStyle/>
          <a:p>
            <a:pPr marL="520700" indent="-457200"/>
            <a:r>
              <a:rPr lang="en-US" sz="2800" dirty="0"/>
              <a:t>Prepare a response to this question with your group and find at least one piece of text evidence from the Supreme Court opinion to support your response.</a:t>
            </a:r>
          </a:p>
          <a:p>
            <a:pPr marL="977900" lvl="1" indent="-457200"/>
            <a:r>
              <a:rPr lang="en-US" sz="2800" dirty="0"/>
              <a:t>How does the history of allotment relate to the ruling in the case of </a:t>
            </a:r>
            <a:r>
              <a:rPr lang="en-US" sz="2800" i="1" dirty="0"/>
              <a:t>McGirt v. Oklahoma</a:t>
            </a:r>
            <a:r>
              <a:rPr lang="en-US" sz="2800" dirty="0"/>
              <a:t>?</a:t>
            </a:r>
          </a:p>
          <a:p>
            <a:pPr marL="6350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967881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F95E7-4B5B-AE4F-92F1-DE71BBD81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1B1CB-0976-E9F8-D0F8-807E02FD5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5887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Emoji Reflection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6306F296-9E4A-78BC-FA3D-6B95374EE65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109662"/>
            <a:ext cx="6686550" cy="3262312"/>
          </a:xfrm>
        </p:spPr>
        <p:txBody>
          <a:bodyPr/>
          <a:lstStyle/>
          <a:p>
            <a:pPr marL="577850" lvl="0" indent="-514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+mj-lt"/>
              <a:buAutoNum type="arabicPeriod"/>
            </a:pPr>
            <a:r>
              <a:rPr lang="en-US" dirty="0"/>
              <a:t>Choose three emojis that you think best represent:</a:t>
            </a:r>
          </a:p>
          <a:p>
            <a:pPr lvl="1" indent="-284163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The </a:t>
            </a:r>
            <a:r>
              <a:rPr lang="en-US" b="1" dirty="0"/>
              <a:t>U.S. government’s perspective </a:t>
            </a:r>
            <a:r>
              <a:rPr lang="en-US" dirty="0"/>
              <a:t>toward allotment.</a:t>
            </a:r>
          </a:p>
          <a:p>
            <a:pPr lvl="1" indent="-284163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The </a:t>
            </a:r>
            <a:r>
              <a:rPr lang="en-US" b="1" dirty="0"/>
              <a:t>Tribal Nations’ perspectives </a:t>
            </a:r>
            <a:r>
              <a:rPr lang="en-US" dirty="0"/>
              <a:t>toward allotment.</a:t>
            </a:r>
          </a:p>
          <a:p>
            <a:pPr marL="577850" indent="-514350">
              <a:lnSpc>
                <a:spcPct val="115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Write a response to justify each set of choices.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BAFB32-182B-5452-3493-5C61A2C77F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8922" y="347662"/>
            <a:ext cx="23749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567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Allotment in Indian Territory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Oklahoma History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744173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77305-E72B-0511-2B0D-1ADF58108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63" y="4329113"/>
            <a:ext cx="7635875" cy="573087"/>
          </a:xfrm>
        </p:spPr>
        <p:txBody>
          <a:bodyPr rtlCol="0">
            <a:normAutofit fontScale="90000"/>
          </a:bodyPr>
          <a:lstStyle/>
          <a:p>
            <a:pPr fontAlgn="auto">
              <a:defRPr/>
            </a:pPr>
            <a:r>
              <a:rPr lang="en-US" u="sng" dirty="0">
                <a:hlinkClick r:id="rId4"/>
              </a:rPr>
              <a:t>The Loss of Native American Lands Within the US: Every Year</a:t>
            </a:r>
            <a:endParaRPr lang="en-US" dirty="0"/>
          </a:p>
        </p:txBody>
      </p:sp>
      <p:pic>
        <p:nvPicPr>
          <p:cNvPr id="3" name="Online Media 2" descr="The Loss of Native American Lands Within the US: Every Year">
            <a:hlinkClick r:id="" action="ppaction://media"/>
            <a:extLst>
              <a:ext uri="{FF2B5EF4-FFF2-40B4-BE49-F238E27FC236}">
                <a16:creationId xmlns:a16="http://schemas.microsoft.com/office/drawing/2014/main" id="{940EEBCD-966F-1C3F-427A-16202842E22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914400" y="298725"/>
            <a:ext cx="7378262" cy="4168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Tribal Nations and Land Loss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4DCF3-5765-F520-027B-45A112FB6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319" y="1414956"/>
            <a:ext cx="2539862" cy="16396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F22817-5A07-7B49-397C-740386051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2337" y="1414956"/>
            <a:ext cx="2578539" cy="16396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8E52A39-AA27-B8A7-ACA0-CE69FC68F2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334" y="1414955"/>
            <a:ext cx="2589965" cy="163961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CE34E1E-32FC-A832-541A-D59C0A7F0441}"/>
              </a:ext>
            </a:extLst>
          </p:cNvPr>
          <p:cNvSpPr txBox="1"/>
          <p:nvPr/>
        </p:nvSpPr>
        <p:spPr>
          <a:xfrm>
            <a:off x="438334" y="3201112"/>
            <a:ext cx="819254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500" lvl="0">
              <a:spcBef>
                <a:spcPts val="520"/>
              </a:spcBef>
              <a:spcAft>
                <a:spcPts val="0"/>
              </a:spcAft>
              <a:buSzPts val="2600"/>
            </a:pPr>
            <a:r>
              <a:rPr lang="en-US" sz="2600" dirty="0"/>
              <a:t>What types of U.S. government policies made the land loss shown in the video a reality?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33BAE-1DF4-B7E6-7446-204B8152F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Policies that Resulted in Tribal Land Loss</a:t>
            </a:r>
          </a:p>
        </p:txBody>
      </p:sp>
      <p:sp>
        <p:nvSpPr>
          <p:cNvPr id="26626" name="Content Placeholder 2">
            <a:extLst>
              <a:ext uri="{FF2B5EF4-FFF2-40B4-BE49-F238E27FC236}">
                <a16:creationId xmlns:a16="http://schemas.microsoft.com/office/drawing/2014/main" id="{211D2316-70BB-F47B-A80C-7D37793BEAB7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28650" y="1370013"/>
            <a:ext cx="7886700" cy="3262312"/>
          </a:xfrm>
        </p:spPr>
        <p:txBody>
          <a:bodyPr/>
          <a:lstStyle/>
          <a:p>
            <a:pPr marL="457200" lvl="0" indent="-393700">
              <a:spcAft>
                <a:spcPts val="0"/>
              </a:spcAft>
              <a:buSzPts val="2600"/>
              <a:buChar char="•"/>
            </a:pPr>
            <a:r>
              <a:rPr lang="en-US" dirty="0"/>
              <a:t>The Doctrine of Discovery</a:t>
            </a:r>
          </a:p>
          <a:p>
            <a:pPr marL="457200" lvl="0" indent="-39370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Treaties</a:t>
            </a:r>
          </a:p>
          <a:p>
            <a:pPr marL="457200" lvl="0" indent="-39370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Land Cessions</a:t>
            </a:r>
          </a:p>
          <a:p>
            <a:pPr marL="457200" lvl="0" indent="-39370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Violent Engagements/Military Campaigns</a:t>
            </a:r>
          </a:p>
          <a:p>
            <a:pPr marL="457200" lvl="0" indent="-39370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Removal</a:t>
            </a:r>
          </a:p>
          <a:p>
            <a:pPr marL="457200" lvl="0" indent="-39370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Reservations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1303337"/>
            <a:ext cx="7886700" cy="863655"/>
          </a:xfrm>
        </p:spPr>
        <p:txBody>
          <a:bodyPr/>
          <a:lstStyle/>
          <a:p>
            <a:r>
              <a:rPr lang="en-US" altLang="en-US" dirty="0"/>
              <a:t>Essential Questions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30238" y="2166992"/>
            <a:ext cx="7885112" cy="1397000"/>
          </a:xfrm>
        </p:spPr>
        <p:txBody>
          <a:bodyPr/>
          <a:lstStyle/>
          <a:p>
            <a:r>
              <a:rPr lang="en-US" dirty="0"/>
              <a:t>How have the policies and decisions of the U.S. government affected tribal sovereignty? </a:t>
            </a:r>
          </a:p>
          <a:p>
            <a:r>
              <a:rPr lang="en-US" dirty="0"/>
              <a:t>How did the policy of allotment affect tribes in Indian Territory?</a:t>
            </a:r>
            <a:endParaRPr lang="en-US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2300" y="77021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2300" y="2171590"/>
            <a:ext cx="7885112" cy="1397000"/>
          </a:xfrm>
        </p:spPr>
        <p:txBody>
          <a:bodyPr rtlCol="0">
            <a:noAutofit/>
          </a:bodyPr>
          <a:lstStyle/>
          <a:p>
            <a:r>
              <a:rPr lang="en-US" dirty="0"/>
              <a:t>Explore the major pieces of allotment legislation, such as the Dawes Act of 1887 and the Curtis Act of 1898, and evaluate how allotment affected Indian Territory.</a:t>
            </a:r>
          </a:p>
          <a:p>
            <a:r>
              <a:rPr lang="en-US" dirty="0"/>
              <a:t>Describe the differing perspectives on allotment in Indian Territory.</a:t>
            </a:r>
            <a:endParaRPr lang="en-US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05593-3EA8-FF71-0D60-71D6C7B09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94739"/>
            <a:ext cx="7886700" cy="993775"/>
          </a:xfrm>
        </p:spPr>
        <p:txBody>
          <a:bodyPr/>
          <a:lstStyle/>
          <a:p>
            <a:r>
              <a:rPr lang="en-US" dirty="0"/>
              <a:t>Allotment Simulation Image 1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4253FA8-A3AE-25DA-C8E1-424B24465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5310" y="1268413"/>
            <a:ext cx="2903936" cy="375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893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5A33B-F976-7651-4C9E-4B5DF9B91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C01E6-37CC-CB24-7D3C-C22835161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8845"/>
            <a:ext cx="7886700" cy="993775"/>
          </a:xfrm>
        </p:spPr>
        <p:txBody>
          <a:bodyPr/>
          <a:lstStyle/>
          <a:p>
            <a:r>
              <a:rPr lang="en-US" dirty="0"/>
              <a:t>Allotment Simulation Image 2</a:t>
            </a:r>
          </a:p>
        </p:txBody>
      </p:sp>
      <p:pic>
        <p:nvPicPr>
          <p:cNvPr id="3" name="Picture 2" descr="A picture containing computer&#10;&#10;Description automatically generated">
            <a:extLst>
              <a:ext uri="{FF2B5EF4-FFF2-40B4-BE49-F238E27FC236}">
                <a16:creationId xmlns:a16="http://schemas.microsoft.com/office/drawing/2014/main" id="{8B7EF09E-AD68-32EF-BEBD-2A51AEF88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307" y="1102620"/>
            <a:ext cx="3118561" cy="404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78312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2955A4EC-A41F-924E-8A5C-EC8D30BCF2B0}" vid="{C1FC503B-5766-4541-B590-824E08429B9B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2955A4EC-A41F-924E-8A5C-EC8D30BCF2B0}" vid="{D45ADE69-AC46-AB4B-AFB7-4F6B3A12186F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1230</TotalTime>
  <Words>476</Words>
  <Application>Microsoft Macintosh PowerPoint</Application>
  <PresentationFormat>On-screen Show (16:9)</PresentationFormat>
  <Paragraphs>53</Paragraphs>
  <Slides>17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Allotment in Indian Territory</vt:lpstr>
      <vt:lpstr>The Loss of Native American Lands Within the US: Every Year</vt:lpstr>
      <vt:lpstr>Tribal Nations and Land Loss</vt:lpstr>
      <vt:lpstr>Policies that Resulted in Tribal Land Loss</vt:lpstr>
      <vt:lpstr>Essential Questions</vt:lpstr>
      <vt:lpstr>Learning Objectives</vt:lpstr>
      <vt:lpstr>Allotment Simulation Image 1</vt:lpstr>
      <vt:lpstr>Allotment Simulation Image 2</vt:lpstr>
      <vt:lpstr>Allotment Simulation Image 3</vt:lpstr>
      <vt:lpstr>Allotment Simulation Image 4</vt:lpstr>
      <vt:lpstr>Allotment Simulation Reflection </vt:lpstr>
      <vt:lpstr>Allotment in Indian Territory Article</vt:lpstr>
      <vt:lpstr>Honeycomb Harvest</vt:lpstr>
      <vt:lpstr>Allotment and the Supreme Court</vt:lpstr>
      <vt:lpstr>Allotment and the Supreme Court</vt:lpstr>
      <vt:lpstr>Emoji Reflection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Gracia, Ann M.</dc:creator>
  <cp:keywords/>
  <dc:description/>
  <cp:lastModifiedBy>Gracia, Ann M.</cp:lastModifiedBy>
  <cp:revision>10</cp:revision>
  <dcterms:created xsi:type="dcterms:W3CDTF">2025-08-05T20:58:42Z</dcterms:created>
  <dcterms:modified xsi:type="dcterms:W3CDTF">2026-07-09T16:26:32Z</dcterms:modified>
  <cp:category/>
</cp:coreProperties>
</file>