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0" roundtripDataSignature="AMtx7mjJ+cHuWJ+9psxP/pA7ZrIS+enjB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A131B68-F359-41E5-9D7A-54DCA7CBAB33}">
  <a:tblStyle styleId="{FA131B68-F359-41E5-9D7A-54DCA7CBAB33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60" d="100"/>
          <a:sy n="160" d="100"/>
        </p:scale>
        <p:origin x="7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United_States_presidential_election_maps#/media/File:ElectoralCollege1860.svg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eea2ae7d7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3eea2ae7d7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>
                <a:solidFill>
                  <a:srgbClr val="3E5C61"/>
                </a:solidFill>
                <a:latin typeface="Calibri"/>
                <a:ea typeface="Calibri"/>
                <a:cs typeface="Calibri"/>
                <a:sym typeface="Calibri"/>
              </a:rPr>
              <a:t>Source: </a:t>
            </a:r>
            <a:r>
              <a:rPr lang="en-US" sz="1400" i="0">
                <a:solidFill>
                  <a:srgbClr val="3E5C61"/>
                </a:solidFill>
                <a:latin typeface="Calibri"/>
                <a:ea typeface="Calibri"/>
                <a:cs typeface="Calibri"/>
                <a:sym typeface="Calibri"/>
              </a:rPr>
              <a:t>Pew Research Center. (2011, April 8). Civil War at 150: Still divisive, still relevant. https://www.pewresearch.org/politics/2011/04/08/civil-war-at-150-still-relevant-still-divisive/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>
                <a:solidFill>
                  <a:srgbClr val="3E5C61"/>
                </a:solidFill>
                <a:latin typeface="Calibri"/>
                <a:ea typeface="Calibri"/>
                <a:cs typeface="Calibri"/>
                <a:sym typeface="Calibri"/>
              </a:rPr>
              <a:t>Source: </a:t>
            </a:r>
            <a:r>
              <a:rPr lang="en-US" sz="1400" i="0">
                <a:solidFill>
                  <a:srgbClr val="3E5C61"/>
                </a:solidFill>
                <a:latin typeface="Calibri"/>
                <a:ea typeface="Calibri"/>
                <a:cs typeface="Calibri"/>
                <a:sym typeface="Calibri"/>
              </a:rPr>
              <a:t>Pew Research Center. (2011, April 8). Civil War at 150: Still divisive, still relevant. https://www.pewresearch.org/politics/2011/04/08/civil-war-at-150-still-relevant-still-divisive/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AndyHogan14. (2011, November 8). </a:t>
            </a:r>
            <a:r>
              <a:rPr lang="en-US" sz="14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1860 Electoral College</a:t>
            </a:r>
            <a:r>
              <a:rPr lang="en-US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[Map]. Wikimedia Commons.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https://commons.wikimedia.org/wiki/United_States_presidential_election_maps#/media/File:ElectoralCollege1860.svg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structional Strategy">
  <p:cSld name="Instructional Strateg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24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24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4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25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25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26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26"/>
          <p:cNvSpPr txBox="1"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 b="1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6"/>
          <p:cNvSpPr txBox="1">
            <a:spLocks noGrp="1"/>
          </p:cNvSpPr>
          <p:nvPr>
            <p:ph type="body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6"/>
          <p:cNvSpPr txBox="1">
            <a:spLocks noGrp="1"/>
          </p:cNvSpPr>
          <p:nvPr>
            <p:ph type="body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 b="1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26"/>
          <p:cNvSpPr txBox="1">
            <a:spLocks noGrp="1"/>
          </p:cNvSpPr>
          <p:nvPr>
            <p:ph type="body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27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27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7"/>
          <p:cNvSpPr txBox="1"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Blue Background">
  <p:cSld name="Content - Blue Background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28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28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" name="Google Shape;59;p28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28"/>
          <p:cNvSpPr txBox="1">
            <a:spLocks noGrp="1"/>
          </p:cNvSpPr>
          <p:nvPr>
            <p:ph type="body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Red Background">
  <p:cSld name="Content - Red Background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29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2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" name="Google Shape;64;p29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29"/>
          <p:cNvSpPr txBox="1">
            <a:spLocks noGrp="1"/>
          </p:cNvSpPr>
          <p:nvPr>
            <p:ph type="body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30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6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6"/>
          <p:cNvSpPr txBox="1"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body" idx="1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1 Column">
  <p:cSld name="Content - 1 Column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17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7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7"/>
          <p:cNvSpPr txBox="1">
            <a:spLocks noGrp="1"/>
          </p:cNvSpPr>
          <p:nvPr>
            <p:ph type="body" idx="1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Font typeface="Calibri"/>
              <a:buAutoNum type="arabicPeriod"/>
              <a:defRPr/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SzPts val="2600"/>
              <a:buFont typeface="Calibri"/>
              <a:buAutoNum type="alphaLcPeriod"/>
              <a:defRPr/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SzPts val="2600"/>
              <a:buFont typeface="Calibri"/>
              <a:buAutoNum type="romanLcPeriod"/>
              <a:defRPr/>
            </a:lvl3pPr>
            <a:lvl4pPr marL="1828800" lvl="3" indent="-42672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3120"/>
              <a:buFont typeface="Arial"/>
              <a:buChar char="•"/>
              <a:defRPr/>
            </a:lvl4pPr>
            <a:lvl5pPr marL="2286000" lvl="4" indent="-36068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2080"/>
              <a:buFont typeface="Courier New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ive(s)">
  <p:cSld name="Objective(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18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8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8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  <a:defRPr>
                <a:solidFill>
                  <a:schemeClr val="lt1"/>
                </a:solidFill>
              </a:defRPr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Char char="o"/>
              <a:defRPr>
                <a:solidFill>
                  <a:schemeClr val="lt1"/>
                </a:solidFill>
              </a:defRPr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  <a:defRPr>
                <a:solidFill>
                  <a:schemeClr val="lt1"/>
                </a:solidFill>
              </a:defRPr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19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9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">
  <p:cSld name="Cover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With Cover Image">
  <p:cSld name="Title - With Cover Imag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21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21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1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  <a:defRPr>
                <a:solidFill>
                  <a:schemeClr val="lt1"/>
                </a:solidFill>
              </a:defRPr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Char char="o"/>
              <a:defRPr>
                <a:solidFill>
                  <a:schemeClr val="lt1"/>
                </a:solidFill>
              </a:defRPr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  <a:defRPr>
                <a:solidFill>
                  <a:schemeClr val="lt1"/>
                </a:solidFill>
              </a:defRPr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- 1 Column" type="obj">
  <p:cSld name="OBJEC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22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22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2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2 column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23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23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3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3"/>
          <p:cNvSpPr txBox="1">
            <a:spLocks noGrp="1"/>
          </p:cNvSpPr>
          <p:nvPr>
            <p:ph type="body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Font typeface="Calibri"/>
              <a:buAutoNum type="arabicPeriod"/>
              <a:defRPr/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SzPts val="2600"/>
              <a:buFont typeface="Calibri"/>
              <a:buAutoNum type="alphaLcPeriod"/>
              <a:defRPr/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SzPts val="2600"/>
              <a:buFont typeface="Calibri"/>
              <a:buAutoNum type="romanLcPeriod"/>
              <a:defRPr/>
            </a:lvl3pPr>
            <a:lvl4pPr marL="1828800" lvl="3" indent="-42672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3120"/>
              <a:buFont typeface="Arial"/>
              <a:buChar char="•"/>
              <a:defRPr/>
            </a:lvl4pPr>
            <a:lvl5pPr marL="2286000" lvl="4" indent="-36068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2080"/>
              <a:buFont typeface="Courier New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rgbClr val="971D20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spcBef>
                <a:spcPts val="340"/>
              </a:spcBef>
              <a:spcAft>
                <a:spcPts val="0"/>
              </a:spcAft>
              <a:buClr>
                <a:srgbClr val="E8BF3C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971D20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0680" algn="l" rtl="0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208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0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Why-Lighting</a:t>
            </a:r>
            <a:endParaRPr dirty="0"/>
          </a:p>
        </p:txBody>
      </p:sp>
      <p:sp>
        <p:nvSpPr>
          <p:cNvPr id="129" name="Google Shape;129;p10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393192">
              <a:buSzPts val="2800"/>
            </a:pPr>
            <a:r>
              <a:rPr lang="en-US" dirty="0"/>
              <a:t>Read the excerpt from either the Constitution of the Confederate States of America (CSA) or the “Cornerstone Speech.”</a:t>
            </a:r>
            <a:endParaRPr dirty="0"/>
          </a:p>
          <a:p>
            <a:pPr marL="457200" lvl="0" indent="-393192" algn="l" rtl="0">
              <a:spcAft>
                <a:spcPts val="0"/>
              </a:spcAft>
              <a:buSzPts val="2800"/>
              <a:buChar char="●"/>
            </a:pPr>
            <a:r>
              <a:rPr lang="en-US" dirty="0"/>
              <a:t>Highlight pieces of the text that explain </a:t>
            </a:r>
            <a:r>
              <a:rPr lang="en-US" i="1" dirty="0"/>
              <a:t>why</a:t>
            </a:r>
            <a:r>
              <a:rPr lang="en-US" dirty="0"/>
              <a:t> the Southern states seceded from the Union.</a:t>
            </a:r>
            <a:endParaRPr dirty="0"/>
          </a:p>
          <a:p>
            <a:pPr lvl="0" indent="-393192">
              <a:buSzPts val="2800"/>
            </a:pPr>
            <a:r>
              <a:rPr lang="en-US" dirty="0"/>
              <a:t>Add a note explaining why you highlighted each passage.</a:t>
            </a:r>
            <a:endParaRPr dirty="0"/>
          </a:p>
        </p:txBody>
      </p:sp>
      <p:pic>
        <p:nvPicPr>
          <p:cNvPr id="130" name="Google Shape;13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61239" y="-253488"/>
            <a:ext cx="2050026" cy="2050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eea2ae7d72_0_0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Why Did the Southern States Secede?</a:t>
            </a:r>
            <a:endParaRPr dirty="0"/>
          </a:p>
        </p:txBody>
      </p:sp>
      <p:sp>
        <p:nvSpPr>
          <p:cNvPr id="136" name="Google Shape;136;g3eea2ae7d72_0_0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Aft>
                <a:spcPts val="0"/>
              </a:spcAft>
              <a:buSzPts val="2600"/>
              <a:buChar char="●"/>
            </a:pPr>
            <a:r>
              <a:rPr lang="en-US" dirty="0"/>
              <a:t>As a class, create a </a:t>
            </a:r>
            <a:r>
              <a:rPr lang="en-US" b="1" dirty="0"/>
              <a:t>claim</a:t>
            </a:r>
            <a:r>
              <a:rPr lang="en-US" dirty="0"/>
              <a:t> responding to this question.</a:t>
            </a:r>
            <a:endParaRPr dirty="0"/>
          </a:p>
          <a:p>
            <a:pPr>
              <a:lnSpc>
                <a:spcPct val="115000"/>
              </a:lnSpc>
            </a:pPr>
            <a:r>
              <a:rPr lang="en-US" dirty="0"/>
              <a:t>Use textual </a:t>
            </a:r>
            <a:r>
              <a:rPr lang="en-US" b="1" dirty="0"/>
              <a:t>evidence</a:t>
            </a:r>
            <a:r>
              <a:rPr lang="en-US" dirty="0"/>
              <a:t> from the documents you analyzed to support your claim.</a:t>
            </a:r>
            <a:endParaRPr dirty="0"/>
          </a:p>
          <a:p>
            <a:pPr marL="457200" lvl="0" indent="-393700" algn="l" rtl="0">
              <a:lnSpc>
                <a:spcPct val="115000"/>
              </a:lnSpc>
              <a:spcAft>
                <a:spcPts val="0"/>
              </a:spcAft>
              <a:buSzPts val="2600"/>
              <a:buChar char="●"/>
            </a:pPr>
            <a:r>
              <a:rPr lang="en-US" dirty="0"/>
              <a:t>State your </a:t>
            </a:r>
            <a:r>
              <a:rPr lang="en-US" b="1" dirty="0"/>
              <a:t>reasoning</a:t>
            </a:r>
            <a:r>
              <a:rPr lang="en-US" dirty="0"/>
              <a:t> by explaining how your evidence supports the claim.</a:t>
            </a:r>
            <a:endParaRPr dirty="0"/>
          </a:p>
          <a:p>
            <a:pPr marL="457200" lvl="0" indent="0" algn="l" rtl="0">
              <a:spcAft>
                <a:spcPts val="0"/>
              </a:spcAft>
              <a:buNone/>
            </a:pPr>
            <a:endParaRPr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1" name="Google Shape;141;p11"/>
          <p:cNvGraphicFramePr/>
          <p:nvPr>
            <p:extLst>
              <p:ext uri="{D42A27DB-BD31-4B8C-83A1-F6EECF244321}">
                <p14:modId xmlns:p14="http://schemas.microsoft.com/office/powerpoint/2010/main" val="1317006751"/>
              </p:ext>
            </p:extLst>
          </p:nvPr>
        </p:nvGraphicFramePr>
        <p:xfrm>
          <a:off x="344032" y="370814"/>
          <a:ext cx="8057600" cy="4065300"/>
        </p:xfrm>
        <a:graphic>
          <a:graphicData uri="http://schemas.openxmlformats.org/drawingml/2006/table">
            <a:tbl>
              <a:tblPr firstRow="1" bandRow="1">
                <a:noFill/>
                <a:tableStyleId>{FA131B68-F359-41E5-9D7A-54DCA7CBAB33}</a:tableStyleId>
              </a:tblPr>
              <a:tblGrid>
                <a:gridCol w="3759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5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2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5850">
                <a:tc grid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          </a:ext>
                          </a:extLst>
                        </a:rPr>
                        <a:t>Do you think the U.S. Civil War is…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u="none" strike="noStrike" cap="none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Estimated Percentages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Actual Percentages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Still relevant to American politics and political life?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Important historically but has little relevance today?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Don’t know </a:t>
                      </a:r>
                      <a:endParaRPr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100">
                <a:tc grid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What is your impression of the main cause of the U.S. Civil War? 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7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Estimated Percentages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Actual Percentages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7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Mainly about states’ rights</a:t>
                      </a:r>
                      <a:endParaRPr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7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Mainly about slavery</a:t>
                      </a:r>
                      <a:endParaRPr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7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Both equally (volunteered response)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7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Neither/Don’t know</a:t>
                      </a:r>
                      <a:endParaRPr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6" name="Google Shape;146;p12"/>
          <p:cNvGraphicFramePr/>
          <p:nvPr>
            <p:extLst>
              <p:ext uri="{D42A27DB-BD31-4B8C-83A1-F6EECF244321}">
                <p14:modId xmlns:p14="http://schemas.microsoft.com/office/powerpoint/2010/main" val="4070659322"/>
              </p:ext>
            </p:extLst>
          </p:nvPr>
        </p:nvGraphicFramePr>
        <p:xfrm>
          <a:off x="344032" y="370814"/>
          <a:ext cx="6102025" cy="4206350"/>
        </p:xfrm>
        <a:graphic>
          <a:graphicData uri="http://schemas.openxmlformats.org/drawingml/2006/table">
            <a:tbl>
              <a:tblPr firstRow="1" bandRow="1">
                <a:noFill/>
                <a:tableStyleId>{FA131B68-F359-41E5-9D7A-54DCA7CBAB33}</a:tableStyleId>
              </a:tblPr>
              <a:tblGrid>
                <a:gridCol w="284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2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2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500">
                <a:tc grid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Do you think the U.S. Civil War is…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5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Estimated Percentages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Actual Percentages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Still relevant to American politics and political life?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56%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5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Important historically but has little relevance today?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39%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Don’t know 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5%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500">
                <a:tc grid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What is your impression of the main cause of the U.S. Civil War? 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Estimated Percentages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Actual Percentages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5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Mainly about states’ rights</a:t>
                      </a:r>
                      <a:endParaRPr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48%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5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Mainly about slavery</a:t>
                      </a:r>
                      <a:endParaRPr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38%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5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Both equally (volunteered response)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9%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5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Neither/Don’t know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6%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47" name="Google Shape;147;p12"/>
          <p:cNvSpPr txBox="1"/>
          <p:nvPr/>
        </p:nvSpPr>
        <p:spPr>
          <a:xfrm>
            <a:off x="6166832" y="1041558"/>
            <a:ext cx="2814035" cy="2684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>
              <a:spcBef>
                <a:spcPts val="520"/>
              </a:spcBef>
              <a:buClr>
                <a:srgbClr val="971D20"/>
              </a:buClr>
              <a:buSzPts val="2600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How do the survey results compare with your group’s estimates?</a:t>
            </a: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3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/>
            <a:r>
              <a:rPr lang="en-US" dirty="0"/>
              <a:t>S-I-T: Surprising-Interesting-Troubling</a:t>
            </a:r>
            <a:endParaRPr dirty="0"/>
          </a:p>
        </p:txBody>
      </p:sp>
      <p:sp>
        <p:nvSpPr>
          <p:cNvPr id="153" name="Google Shape;153;p13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spcAft>
                <a:spcPts val="0"/>
              </a:spcAft>
              <a:buSzPts val="2800"/>
              <a:buChar char="●"/>
            </a:pPr>
            <a:r>
              <a:rPr lang="en-US" dirty="0"/>
              <a:t>What is something from the lesson that is…</a:t>
            </a:r>
            <a:endParaRPr dirty="0"/>
          </a:p>
          <a:p>
            <a:pPr marL="914400" lvl="1" indent="-393700" algn="l" rtl="0">
              <a:spcBef>
                <a:spcPts val="400"/>
              </a:spcBef>
              <a:spcAft>
                <a:spcPts val="0"/>
              </a:spcAft>
              <a:buSzPts val="2600"/>
              <a:buChar char="○"/>
            </a:pPr>
            <a:r>
              <a:rPr lang="en-US" dirty="0"/>
              <a:t>Surprising?</a:t>
            </a:r>
            <a:endParaRPr dirty="0"/>
          </a:p>
          <a:p>
            <a:pPr marL="914400" lvl="1" indent="-393700" algn="l" rtl="0">
              <a:spcBef>
                <a:spcPts val="400"/>
              </a:spcBef>
              <a:spcAft>
                <a:spcPts val="0"/>
              </a:spcAft>
              <a:buSzPts val="2600"/>
              <a:buChar char="○"/>
            </a:pPr>
            <a:r>
              <a:rPr lang="en-US" dirty="0"/>
              <a:t>Interesting?</a:t>
            </a:r>
            <a:endParaRPr dirty="0"/>
          </a:p>
          <a:p>
            <a:pPr marL="914400" lvl="1" indent="-393700" algn="l" rtl="0">
              <a:spcBef>
                <a:spcPts val="400"/>
              </a:spcBef>
              <a:spcAft>
                <a:spcPts val="0"/>
              </a:spcAft>
              <a:buSzPts val="2600"/>
              <a:buChar char="○"/>
            </a:pPr>
            <a:r>
              <a:rPr lang="en-US" dirty="0"/>
              <a:t>Troubling?</a:t>
            </a:r>
            <a:endParaRPr dirty="0"/>
          </a:p>
        </p:txBody>
      </p:sp>
      <p:pic>
        <p:nvPicPr>
          <p:cNvPr id="154" name="Google Shape;15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87490" y="0"/>
            <a:ext cx="1679836" cy="18394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"/>
          <p:cNvSpPr txBox="1">
            <a:spLocks noGrp="1"/>
          </p:cNvSpPr>
          <p:nvPr>
            <p:ph type="title"/>
          </p:nvPr>
        </p:nvSpPr>
        <p:spPr>
          <a:xfrm>
            <a:off x="3945466" y="1084476"/>
            <a:ext cx="4565121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Why Did the Southern States Secede?</a:t>
            </a:r>
            <a:endParaRPr dirty="0"/>
          </a:p>
        </p:txBody>
      </p:sp>
      <p:sp>
        <p:nvSpPr>
          <p:cNvPr id="77" name="Google Shape;77;p2"/>
          <p:cNvSpPr txBox="1">
            <a:spLocks noGrp="1"/>
          </p:cNvSpPr>
          <p:nvPr>
            <p:ph type="body" idx="1"/>
          </p:nvPr>
        </p:nvSpPr>
        <p:spPr>
          <a:xfrm>
            <a:off x="3944799" y="3332519"/>
            <a:ext cx="456420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en-US" dirty="0"/>
              <a:t>The U.S. Civil War</a:t>
            </a:r>
            <a:endParaRPr dirty="0"/>
          </a:p>
        </p:txBody>
      </p:sp>
      <p:sp>
        <p:nvSpPr>
          <p:cNvPr id="78" name="Google Shape;78;p2"/>
          <p:cNvSpPr/>
          <p:nvPr/>
        </p:nvSpPr>
        <p:spPr>
          <a:xfrm>
            <a:off x="744173" y="1312133"/>
            <a:ext cx="2922311" cy="2519234"/>
          </a:xfrm>
          <a:prstGeom prst="hexagon">
            <a:avLst>
              <a:gd name="adj" fmla="val 25000"/>
              <a:gd name="vf" fmla="val 115470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List-Group-Label</a:t>
            </a:r>
            <a:endParaRPr dirty="0"/>
          </a:p>
        </p:txBody>
      </p:sp>
      <p:sp>
        <p:nvSpPr>
          <p:cNvPr id="84" name="Google Shape;84;p3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393192"/>
            <a:r>
              <a:rPr lang="en-US" sz="2400" dirty="0"/>
              <a:t>Create a label that describes what the items have in common.</a:t>
            </a:r>
            <a:endParaRPr dirty="0"/>
          </a:p>
          <a:p>
            <a:pPr lvl="1" indent="-356616" algn="l" rtl="0">
              <a:spcBef>
                <a:spcPts val="40"/>
              </a:spcBef>
              <a:spcAft>
                <a:spcPts val="0"/>
              </a:spcAft>
              <a:buSzPts val="2600"/>
              <a:buChar char="o"/>
            </a:pPr>
            <a:r>
              <a:rPr lang="en-US" sz="2400" dirty="0"/>
              <a:t>The compromise of 1850</a:t>
            </a:r>
            <a:endParaRPr dirty="0"/>
          </a:p>
          <a:p>
            <a:pPr lvl="1" indent="-356616" algn="l" rtl="0">
              <a:spcBef>
                <a:spcPts val="40"/>
              </a:spcBef>
              <a:spcAft>
                <a:spcPts val="0"/>
              </a:spcAft>
              <a:buSzPts val="2600"/>
              <a:buChar char="o"/>
            </a:pPr>
            <a:r>
              <a:rPr lang="en-US" sz="2400" dirty="0"/>
              <a:t>Publication of </a:t>
            </a:r>
            <a:r>
              <a:rPr lang="en-US" sz="2400" i="1" dirty="0"/>
              <a:t>Uncle Tom’s Cabin</a:t>
            </a:r>
            <a:endParaRPr dirty="0"/>
          </a:p>
          <a:p>
            <a:pPr lvl="1" indent="-356616" algn="l" rtl="0">
              <a:spcBef>
                <a:spcPts val="40"/>
              </a:spcBef>
              <a:spcAft>
                <a:spcPts val="0"/>
              </a:spcAft>
              <a:buSzPts val="2600"/>
              <a:buChar char="o"/>
            </a:pPr>
            <a:r>
              <a:rPr lang="en-US" sz="2400" dirty="0"/>
              <a:t>Kansas-Nebraska Act</a:t>
            </a:r>
            <a:endParaRPr dirty="0"/>
          </a:p>
          <a:p>
            <a:pPr lvl="1" indent="-356616" algn="l" rtl="0">
              <a:spcBef>
                <a:spcPts val="40"/>
              </a:spcBef>
              <a:spcAft>
                <a:spcPts val="0"/>
              </a:spcAft>
              <a:buSzPts val="2600"/>
              <a:buChar char="o"/>
            </a:pPr>
            <a:r>
              <a:rPr lang="en-US" sz="2400" i="1" dirty="0"/>
              <a:t>Dred Scott v. Sandford</a:t>
            </a:r>
            <a:endParaRPr dirty="0"/>
          </a:p>
          <a:p>
            <a:pPr lvl="1" indent="-356616" algn="l" rtl="0">
              <a:spcBef>
                <a:spcPts val="40"/>
              </a:spcBef>
              <a:spcAft>
                <a:spcPts val="0"/>
              </a:spcAft>
              <a:buSzPts val="2600"/>
              <a:buChar char="o"/>
            </a:pPr>
            <a:r>
              <a:rPr lang="en-US" sz="2400" dirty="0"/>
              <a:t>John Brown’s Raid on Harpers Ferry</a:t>
            </a:r>
            <a:endParaRPr dirty="0"/>
          </a:p>
          <a:p>
            <a:pPr lvl="1" indent="-356616" algn="l" rtl="0">
              <a:spcBef>
                <a:spcPts val="40"/>
              </a:spcBef>
              <a:spcAft>
                <a:spcPts val="0"/>
              </a:spcAft>
              <a:buSzPts val="2600"/>
              <a:buChar char="o"/>
            </a:pPr>
            <a:r>
              <a:rPr lang="en-US" sz="2400" dirty="0"/>
              <a:t>The election of 1860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"/>
          <p:cNvSpPr txBox="1">
            <a:spLocks noGrp="1"/>
          </p:cNvSpPr>
          <p:nvPr>
            <p:ph type="title"/>
          </p:nvPr>
        </p:nvSpPr>
        <p:spPr>
          <a:xfrm>
            <a:off x="623888" y="560388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Essential Questions</a:t>
            </a:r>
            <a:endParaRPr/>
          </a:p>
        </p:txBody>
      </p:sp>
      <p:sp>
        <p:nvSpPr>
          <p:cNvPr id="90" name="Google Shape;90;p4"/>
          <p:cNvSpPr txBox="1">
            <a:spLocks noGrp="1"/>
          </p:cNvSpPr>
          <p:nvPr>
            <p:ph type="body" idx="1"/>
          </p:nvPr>
        </p:nvSpPr>
        <p:spPr>
          <a:xfrm>
            <a:off x="623888" y="2808288"/>
            <a:ext cx="788511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spcAft>
                <a:spcPts val="0"/>
              </a:spcAft>
              <a:buSzPts val="2600"/>
              <a:buChar char="•"/>
            </a:pPr>
            <a:r>
              <a:rPr lang="en-US" dirty="0"/>
              <a:t>What was the principal cause of the Civil War?</a:t>
            </a:r>
            <a:endParaRPr dirty="0"/>
          </a:p>
          <a:p>
            <a:pPr marL="457200" lvl="0" indent="-393700" algn="l" rtl="0">
              <a:spcAft>
                <a:spcPts val="0"/>
              </a:spcAft>
              <a:buSzPts val="2600"/>
              <a:buChar char="•"/>
            </a:pPr>
            <a:r>
              <a:rPr lang="en-US" dirty="0"/>
              <a:t>Why did the Southern states secede from the Union to form the Confederate States of America?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"/>
          <p:cNvSpPr txBox="1">
            <a:spLocks noGrp="1"/>
          </p:cNvSpPr>
          <p:nvPr>
            <p:ph type="title"/>
          </p:nvPr>
        </p:nvSpPr>
        <p:spPr>
          <a:xfrm>
            <a:off x="623888" y="560388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Learning Objectives</a:t>
            </a:r>
            <a:endParaRPr dirty="0"/>
          </a:p>
        </p:txBody>
      </p:sp>
      <p:sp>
        <p:nvSpPr>
          <p:cNvPr id="96" name="Google Shape;96;p5"/>
          <p:cNvSpPr txBox="1">
            <a:spLocks noGrp="1"/>
          </p:cNvSpPr>
          <p:nvPr>
            <p:ph type="body" idx="1"/>
          </p:nvPr>
        </p:nvSpPr>
        <p:spPr>
          <a:xfrm>
            <a:off x="623887" y="2808288"/>
            <a:ext cx="8233865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spcAft>
                <a:spcPts val="0"/>
              </a:spcAft>
              <a:buSzPts val="2600"/>
              <a:buChar char="•"/>
            </a:pPr>
            <a:r>
              <a:rPr lang="en-US" dirty="0"/>
              <a:t>Evaluate the central cause of the U.S. Civil War.</a:t>
            </a:r>
            <a:endParaRPr dirty="0"/>
          </a:p>
          <a:p>
            <a:pPr>
              <a:buFont typeface="NTR"/>
              <a:buChar char="•"/>
            </a:pPr>
            <a:r>
              <a:rPr lang="en-US" dirty="0"/>
              <a:t>Explain, using textual evidence, why the Southern states seceded to form the Confederate States of America.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Election of 1860 and Secession</a:t>
            </a:r>
            <a:endParaRPr dirty="0"/>
          </a:p>
        </p:txBody>
      </p:sp>
      <p:sp>
        <p:nvSpPr>
          <p:cNvPr id="102" name="Google Shape;102;p6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0584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After the election of 1860, seven slaveholding states seceded from the Union.</a:t>
            </a:r>
            <a:endParaRPr dirty="0"/>
          </a:p>
          <a:p>
            <a:pPr marL="100584" lvl="0" indent="0" algn="l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  <p:pic>
        <p:nvPicPr>
          <p:cNvPr id="103" name="Google Shape;10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198" y="2302967"/>
            <a:ext cx="4626962" cy="2689412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6"/>
          <p:cNvSpPr txBox="1"/>
          <p:nvPr/>
        </p:nvSpPr>
        <p:spPr>
          <a:xfrm>
            <a:off x="5271676" y="2735698"/>
            <a:ext cx="3056158" cy="1138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Secede: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to formally break away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Ordinances of Secession</a:t>
            </a:r>
            <a:endParaRPr dirty="0"/>
          </a:p>
        </p:txBody>
      </p:sp>
      <p:sp>
        <p:nvSpPr>
          <p:cNvPr id="110" name="Google Shape;110;p7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spcAft>
                <a:spcPts val="0"/>
              </a:spcAft>
              <a:buSzPts val="2400"/>
              <a:buChar char="●"/>
            </a:pPr>
            <a:r>
              <a:rPr lang="en-US" dirty="0"/>
              <a:t>States that seceded made formal declarations of secession, which explained their decisions to break away from the United States. </a:t>
            </a:r>
            <a:endParaRPr dirty="0"/>
          </a:p>
          <a:p>
            <a:pPr lvl="0" indent="-393192">
              <a:buSzPts val="2400"/>
            </a:pPr>
            <a:r>
              <a:rPr lang="en-US" dirty="0"/>
              <a:t>Read and analyze one ordinance of secession from South Carolina, Mississippi, or Texas. 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8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Why-Lighting</a:t>
            </a:r>
            <a:endParaRPr dirty="0"/>
          </a:p>
        </p:txBody>
      </p:sp>
      <p:sp>
        <p:nvSpPr>
          <p:cNvPr id="116" name="Google Shape;116;p8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spcAft>
                <a:spcPts val="0"/>
              </a:spcAft>
              <a:buSzPts val="2800"/>
              <a:buChar char="●"/>
            </a:pPr>
            <a:r>
              <a:rPr lang="en-US" dirty="0"/>
              <a:t>Read the ordinance of secession with your group.</a:t>
            </a:r>
            <a:endParaRPr dirty="0"/>
          </a:p>
          <a:p>
            <a:pPr marL="457200" lvl="0" indent="-393192" algn="l" rtl="0">
              <a:spcAft>
                <a:spcPts val="0"/>
              </a:spcAft>
              <a:buSzPts val="2800"/>
              <a:buChar char="●"/>
            </a:pPr>
            <a:r>
              <a:rPr lang="en-US" dirty="0"/>
              <a:t>Highlight pieces of the text that explain </a:t>
            </a:r>
            <a:r>
              <a:rPr lang="en-US" i="1" dirty="0"/>
              <a:t>why </a:t>
            </a:r>
            <a:r>
              <a:rPr lang="en-US" dirty="0"/>
              <a:t>that state seceded from the Union.</a:t>
            </a:r>
            <a:endParaRPr dirty="0"/>
          </a:p>
          <a:p>
            <a:pPr lvl="0" indent="-393192">
              <a:buSzPts val="2800"/>
            </a:pPr>
            <a:r>
              <a:rPr lang="en-US" dirty="0"/>
              <a:t>Add a note explaining why you highlighted each passage.</a:t>
            </a:r>
            <a:endParaRPr dirty="0"/>
          </a:p>
        </p:txBody>
      </p:sp>
      <p:pic>
        <p:nvPicPr>
          <p:cNvPr id="117" name="Google Shape;117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61239" y="-253488"/>
            <a:ext cx="2050026" cy="2050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9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Text Evidence of Secession</a:t>
            </a:r>
            <a:endParaRPr dirty="0"/>
          </a:p>
        </p:txBody>
      </p:sp>
      <p:sp>
        <p:nvSpPr>
          <p:cNvPr id="123" name="Google Shape;123;p9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-393192">
              <a:buSzPts val="2400"/>
            </a:pPr>
            <a:r>
              <a:rPr lang="en-US" dirty="0"/>
              <a:t>Circle the state whose ordinance your group analyzed.</a:t>
            </a:r>
          </a:p>
          <a:p>
            <a:pPr lvl="0" indent="-393192">
              <a:buSzPts val="2400"/>
            </a:pPr>
            <a:r>
              <a:rPr lang="en-US" dirty="0"/>
              <a:t>Summarize why the state left the Union. </a:t>
            </a:r>
            <a:endParaRPr dirty="0"/>
          </a:p>
          <a:p>
            <a:pPr marL="457200" lvl="0" indent="-393192" algn="l" rtl="0">
              <a:spcAft>
                <a:spcPts val="0"/>
              </a:spcAft>
              <a:buSzPts val="2400"/>
              <a:buChar char="●"/>
            </a:pPr>
            <a:r>
              <a:rPr lang="en-US" dirty="0"/>
              <a:t>Include relevant textual evidence from the document.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647</Words>
  <Application>Microsoft Macintosh PowerPoint</Application>
  <PresentationFormat>On-screen Show (16:9)</PresentationFormat>
  <Paragraphs>81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Courier New</vt:lpstr>
      <vt:lpstr>NTR</vt:lpstr>
      <vt:lpstr>Custom Design</vt:lpstr>
      <vt:lpstr>PowerPoint Presentation</vt:lpstr>
      <vt:lpstr>Why Did the Southern States Secede?</vt:lpstr>
      <vt:lpstr>List-Group-Label</vt:lpstr>
      <vt:lpstr>Essential Questions</vt:lpstr>
      <vt:lpstr>Learning Objectives</vt:lpstr>
      <vt:lpstr>Election of 1860 and Secession</vt:lpstr>
      <vt:lpstr>Ordinances of Secession</vt:lpstr>
      <vt:lpstr>Why-Lighting</vt:lpstr>
      <vt:lpstr>Text Evidence of Secession</vt:lpstr>
      <vt:lpstr>Why-Lighting</vt:lpstr>
      <vt:lpstr>Why Did the Southern States Secede?</vt:lpstr>
      <vt:lpstr>PowerPoint Presentation</vt:lpstr>
      <vt:lpstr>PowerPoint Presentation</vt:lpstr>
      <vt:lpstr>S-I-T: Surprising-Interesting-Troubling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Did the Southern States Secede</dc:title>
  <dc:subject/>
  <dc:creator>K20 Center</dc:creator>
  <cp:keywords/>
  <dc:description/>
  <cp:lastModifiedBy>Gracia, Ann M.</cp:lastModifiedBy>
  <cp:revision>7</cp:revision>
  <dcterms:created xsi:type="dcterms:W3CDTF">2025-08-05T20:58:42Z</dcterms:created>
  <dcterms:modified xsi:type="dcterms:W3CDTF">2026-07-13T14:15:26Z</dcterms:modified>
  <cp:category/>
</cp:coreProperties>
</file>