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6" r:id="rId2"/>
  </p:sldMasterIdLst>
  <p:notesMasterIdLst>
    <p:notesMasterId r:id="rId16"/>
  </p:notesMasterIdLst>
  <p:sldIdLst>
    <p:sldId id="256" r:id="rId3"/>
    <p:sldId id="257" r:id="rId4"/>
    <p:sldId id="261" r:id="rId5"/>
    <p:sldId id="258" r:id="rId6"/>
    <p:sldId id="259" r:id="rId7"/>
    <p:sldId id="260" r:id="rId8"/>
    <p:sldId id="262" r:id="rId9"/>
    <p:sldId id="263" r:id="rId10"/>
    <p:sldId id="264" r:id="rId11"/>
    <p:sldId id="265" r:id="rId12"/>
    <p:sldId id="266" r:id="rId13"/>
    <p:sldId id="267" r:id="rId14"/>
    <p:sldId id="268"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9" roundtripDataSignature="AMtx7mjTJXqHnpFm5pZ4DQpRLYO3S50D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88163" autoAdjust="0"/>
  </p:normalViewPr>
  <p:slideViewPr>
    <p:cSldViewPr snapToGrid="0">
      <p:cViewPr varScale="1">
        <p:scale>
          <a:sx n="150" d="100"/>
          <a:sy n="150" d="100"/>
        </p:scale>
        <p:origin x="1064"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customschemas.google.com/relationships/presentationmetadata" Target="meta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b1f0d31b30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b1f0d31b30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b1f0d31b30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b1f0d31b30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b1f0d31b30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b1f0d31b30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b1f0d31b30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b1f0d31b30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af3a1fe060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af3a1fe060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b="1" dirty="0"/>
              <a:t>Video Source: </a:t>
            </a:r>
            <a:r>
              <a:rPr lang="en-US" dirty="0"/>
              <a:t>Hildegard von </a:t>
            </a:r>
            <a:r>
              <a:rPr lang="en-US" dirty="0" err="1"/>
              <a:t>Blingin</a:t>
            </a:r>
            <a:r>
              <a:rPr lang="en-US" dirty="0"/>
              <a:t>'.</a:t>
            </a:r>
            <a:r>
              <a:rPr lang="en-US" b="1" dirty="0"/>
              <a:t> </a:t>
            </a:r>
            <a:r>
              <a:rPr lang="en-US" dirty="0"/>
              <a:t>(2020, July 9). Jolene, By Dolly Parton (</a:t>
            </a:r>
            <a:r>
              <a:rPr lang="en-US" dirty="0" err="1"/>
              <a:t>Bardcore</a:t>
            </a:r>
            <a:r>
              <a:rPr lang="en-US" dirty="0"/>
              <a:t>/Medieval style) [Video]. YouTube</a:t>
            </a:r>
            <a:r>
              <a:rPr lang="en-US" sz="1100" b="0" i="0" u="none" strike="noStrike" cap="none" dirty="0">
                <a:solidFill>
                  <a:schemeClr val="dk1"/>
                </a:solidFill>
                <a:latin typeface="Arial"/>
                <a:cs typeface="Arial"/>
                <a:sym typeface="Arial"/>
              </a:rPr>
              <a:t>. https://www.youtube.com/watch?v=ugqQlB5fpuc</a:t>
            </a:r>
          </a:p>
          <a:p>
            <a:pPr marL="0" lvl="0" indent="0" algn="l" rtl="0">
              <a:lnSpc>
                <a:spcPct val="115000"/>
              </a:lnSpc>
              <a:spcBef>
                <a:spcPts val="1200"/>
              </a:spcBef>
              <a:spcAft>
                <a:spcPts val="0"/>
              </a:spcAft>
              <a:buClr>
                <a:schemeClr val="dk1"/>
              </a:buClr>
              <a:buSzPts val="1100"/>
              <a:buFont typeface="Arial"/>
              <a:buNone/>
            </a:pPr>
            <a:endParaRPr lang="en-US" dirty="0"/>
          </a:p>
          <a:p>
            <a:pPr marL="0" lvl="0" indent="0" algn="l" rtl="0">
              <a:lnSpc>
                <a:spcPct val="115000"/>
              </a:lnSpc>
              <a:spcBef>
                <a:spcPts val="1200"/>
              </a:spcBef>
              <a:spcAft>
                <a:spcPts val="0"/>
              </a:spcAft>
              <a:buClr>
                <a:schemeClr val="dk1"/>
              </a:buClr>
              <a:buSzPts val="1100"/>
              <a:buFont typeface="Arial"/>
              <a:buNone/>
            </a:pPr>
            <a:endParaRPr dirty="0"/>
          </a:p>
          <a:p>
            <a:pPr marL="0" lvl="0" indent="0" algn="l" rtl="0">
              <a:spcBef>
                <a:spcPts val="120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af3a1fe060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af3a1fe060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b="1" dirty="0"/>
              <a:t>Video Source: </a:t>
            </a:r>
            <a:r>
              <a:rPr lang="en-US" dirty="0"/>
              <a:t>BBC. (2014, June 29). Dolly Parton performs Jolene at Glastonbury - BBC [Video]. YouTube.</a:t>
            </a:r>
            <a:r>
              <a:rPr lang="en-US" dirty="0">
                <a:uFill>
                  <a:noFill/>
                </a:uFill>
              </a:rPr>
              <a:t> https://www.youtube.com/watch?v=nwBNBcFAFso</a:t>
            </a:r>
          </a:p>
          <a:p>
            <a:pPr marL="0" lvl="0" indent="0" algn="l" rtl="0">
              <a:spcBef>
                <a:spcPts val="1200"/>
              </a:spcBef>
              <a:spcAft>
                <a:spcPts val="0"/>
              </a:spcAft>
              <a:buNone/>
            </a:pP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7" name="Google Shape;97;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lt1"/>
              </a:buClr>
              <a:buSzPts val="1100"/>
              <a:buFont typeface="Arial"/>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9" name="Google Shape;10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b1f0d31b30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b1f0d31b30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b1f0d31b30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b1f0d31b30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1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2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24"/>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1" name="Google Shape;51;p24"/>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2" name="Google Shape;52;p24"/>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53" name="Google Shape;53;p2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24"/>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25"/>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spcBef>
                <a:spcPts val="420"/>
              </a:spcBef>
              <a:spcAft>
                <a:spcPts val="0"/>
              </a:spcAft>
              <a:buSzPts val="2100"/>
              <a:buNone/>
              <a:defRPr sz="2100"/>
            </a:lvl1pPr>
            <a:lvl2pPr marL="914400" lvl="1" indent="-333851" algn="l">
              <a:spcBef>
                <a:spcPts val="390"/>
              </a:spcBef>
              <a:spcAft>
                <a:spcPts val="0"/>
              </a:spcAft>
              <a:buSzPts val="1658"/>
              <a:buChar char="⚫"/>
              <a:defRPr sz="1950"/>
            </a:lvl2pPr>
            <a:lvl3pPr marL="1371600" lvl="2" indent="-308610" algn="l">
              <a:spcBef>
                <a:spcPts val="360"/>
              </a:spcBef>
              <a:spcAft>
                <a:spcPts val="0"/>
              </a:spcAft>
              <a:buSzPts val="1260"/>
              <a:buChar char="⚫"/>
              <a:defRPr sz="1800"/>
            </a:lvl3pPr>
            <a:lvl4pPr marL="1828800" lvl="3" indent="-290512" algn="l">
              <a:spcBef>
                <a:spcPts val="300"/>
              </a:spcBef>
              <a:spcAft>
                <a:spcPts val="0"/>
              </a:spcAft>
              <a:buSzPts val="975"/>
              <a:buChar char="⚫"/>
              <a:defRPr sz="1500"/>
            </a:lvl4pPr>
            <a:lvl5pPr marL="2286000" lvl="4" indent="-284321" algn="l">
              <a:spcBef>
                <a:spcPts val="270"/>
              </a:spcBef>
              <a:spcAft>
                <a:spcPts val="0"/>
              </a:spcAft>
              <a:buSzPts val="877"/>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7" name="Google Shape;57;p25"/>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30200" algn="l">
              <a:spcBef>
                <a:spcPts val="320"/>
              </a:spcBef>
              <a:spcAft>
                <a:spcPts val="0"/>
              </a:spcAft>
              <a:buSzPts val="1600"/>
              <a:buFont typeface="Arial"/>
              <a:buChar char="•"/>
              <a:defRPr sz="1600"/>
            </a:lvl2pPr>
            <a:lvl3pPr marL="1371600" lvl="2" indent="-317500" algn="l">
              <a:spcBef>
                <a:spcPts val="280"/>
              </a:spcBef>
              <a:spcAft>
                <a:spcPts val="0"/>
              </a:spcAft>
              <a:buSzPts val="1400"/>
              <a:buFont typeface="Arial"/>
              <a:buChar char="•"/>
              <a:defRPr sz="1400"/>
            </a:lvl3pPr>
            <a:lvl4pPr marL="1828800" lvl="3" indent="-311150" algn="l">
              <a:spcBef>
                <a:spcPts val="260"/>
              </a:spcBef>
              <a:spcAft>
                <a:spcPts val="0"/>
              </a:spcAft>
              <a:buSzPts val="1300"/>
              <a:buFont typeface="Arial"/>
              <a:buChar char="•"/>
              <a:defRPr sz="13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58" name="Google Shape;58;p2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2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2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26"/>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rm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2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2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2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2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2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3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15"/>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5"/>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pic>
        <p:nvPicPr>
          <p:cNvPr id="81" name="Google Shape;81;p15"/>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17"/>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85" name="Google Shape;85;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1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spcBef>
                <a:spcPts val="520"/>
              </a:spcBef>
              <a:spcAft>
                <a:spcPts val="0"/>
              </a:spcAft>
              <a:buClr>
                <a:schemeClr val="accent4"/>
              </a:buClr>
              <a:buSzPts val="2600"/>
              <a:buFont typeface="Arial"/>
              <a:buChar char="•"/>
              <a:defRPr sz="2600"/>
            </a:lvl1pPr>
            <a:lvl2pPr marL="914400" lvl="1" indent="-355600" algn="l">
              <a:spcBef>
                <a:spcPts val="400"/>
              </a:spcBef>
              <a:spcAft>
                <a:spcPts val="0"/>
              </a:spcAft>
              <a:buSzPts val="2000"/>
              <a:buFont typeface="Arial"/>
              <a:buChar char="•"/>
              <a:defRPr sz="2000"/>
            </a:lvl2pPr>
            <a:lvl3pPr marL="1371600" lvl="2" indent="-336550" algn="l">
              <a:spcBef>
                <a:spcPts val="340"/>
              </a:spcBef>
              <a:spcAft>
                <a:spcPts val="0"/>
              </a:spcAft>
              <a:buSzPts val="1700"/>
              <a:buFont typeface="Arial"/>
              <a:buChar char="•"/>
              <a:defRPr sz="1700"/>
            </a:lvl3pPr>
            <a:lvl4pPr marL="1828800" lvl="3" indent="-323850" algn="l">
              <a:spcBef>
                <a:spcPts val="300"/>
              </a:spcBef>
              <a:spcAft>
                <a:spcPts val="0"/>
              </a:spcAft>
              <a:buSzPts val="1500"/>
              <a:buFont typeface="Arial"/>
              <a:buChar char="•"/>
              <a:defRPr/>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12" name="Google Shape;12;p1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1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19"/>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1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9"/>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18" name="Google Shape;18;p19"/>
          <p:cNvSpPr>
            <a:spLocks noGrp="1"/>
          </p:cNvSpPr>
          <p:nvPr>
            <p:ph type="pic" idx="2"/>
          </p:nvPr>
        </p:nvSpPr>
        <p:spPr>
          <a:xfrm>
            <a:off x="5911850" y="1663336"/>
            <a:ext cx="1828800" cy="1828009"/>
          </a:xfrm>
          <a:prstGeom prst="rect">
            <a:avLst/>
          </a:prstGeom>
          <a:noFill/>
          <a:ln>
            <a:noFill/>
          </a:ln>
        </p:spPr>
        <p:txBody>
          <a:bodyPr spcFirstLastPara="1" wrap="square" lIns="91425" tIns="45700" rIns="91425" bIns="45700" anchor="t" anchorCtr="0">
            <a:norm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2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20"/>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20"/>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23" name="Google Shape;23;p20"/>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txBody>
          <a:bodyPr spcFirstLastPara="1" wrap="square" lIns="91425" tIns="45700" rIns="91425" bIns="45700" anchor="t" anchorCtr="0">
            <a:norm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21"/>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2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2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21"/>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spcBef>
                <a:spcPts val="520"/>
              </a:spcBef>
              <a:spcAft>
                <a:spcPts val="0"/>
              </a:spcAft>
              <a:buSzPts val="2600"/>
              <a:buNone/>
              <a:defRPr b="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29" name="Google Shape;29;p21"/>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spcBef>
                <a:spcPts val="320"/>
              </a:spcBef>
              <a:spcAft>
                <a:spcPts val="0"/>
              </a:spcAft>
              <a:buSzPts val="1600"/>
              <a:buNone/>
              <a:defRPr sz="1600" b="1" i="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pic>
        <p:nvPicPr>
          <p:cNvPr id="30" name="Google Shape;30;p21" descr="A picture containing icon&#10;&#10;Description automatically generated"/>
          <p:cNvPicPr preferRelativeResize="0"/>
          <p:nvPr/>
        </p:nvPicPr>
        <p:blipFill rotWithShape="1">
          <a:blip r:embed="rId3">
            <a:alphaModFix/>
          </a:blip>
          <a:srcRect l="34179" t="21571" r="32617" b="56088"/>
          <a:stretch/>
        </p:blipFill>
        <p:spPr>
          <a:xfrm>
            <a:off x="1828288" y="1352281"/>
            <a:ext cx="639651" cy="536620"/>
          </a:xfrm>
          <a:prstGeom prst="rect">
            <a:avLst/>
          </a:prstGeom>
          <a:solidFill>
            <a:srgbClr val="1C3C58"/>
          </a:solid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14"/>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4"/>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pic>
        <p:nvPicPr>
          <p:cNvPr id="34" name="Google Shape;34;p14"/>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22"/>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spcBef>
                <a:spcPts val="520"/>
              </a:spcBef>
              <a:spcAft>
                <a:spcPts val="0"/>
              </a:spcAft>
              <a:buClr>
                <a:schemeClr val="accent4"/>
              </a:buClr>
              <a:buSzPts val="2600"/>
              <a:buFont typeface="Calibri"/>
              <a:buAutoNum type="arabicPeriod"/>
              <a:defRPr sz="2600"/>
            </a:lvl1pPr>
            <a:lvl2pPr marL="914400" lvl="1" indent="-355600" algn="l">
              <a:spcBef>
                <a:spcPts val="400"/>
              </a:spcBef>
              <a:spcAft>
                <a:spcPts val="0"/>
              </a:spcAft>
              <a:buClr>
                <a:schemeClr val="accent4"/>
              </a:buClr>
              <a:buSzPts val="2000"/>
              <a:buFont typeface="Calibri"/>
              <a:buAutoNum type="alphaLcParenR"/>
              <a:defRPr sz="2000"/>
            </a:lvl2pPr>
            <a:lvl3pPr marL="1371600" lvl="2" indent="-336550" algn="l">
              <a:spcBef>
                <a:spcPts val="340"/>
              </a:spcBef>
              <a:spcAft>
                <a:spcPts val="0"/>
              </a:spcAft>
              <a:buClr>
                <a:schemeClr val="accent4"/>
              </a:buClr>
              <a:buSzPts val="1700"/>
              <a:buFont typeface="Calibri"/>
              <a:buAutoNum type="romanLcPeriod"/>
              <a:defRPr sz="1700"/>
            </a:lvl3pPr>
            <a:lvl4pPr marL="1828800" lvl="3" indent="-323850" algn="l">
              <a:spcBef>
                <a:spcPts val="300"/>
              </a:spcBef>
              <a:spcAft>
                <a:spcPts val="0"/>
              </a:spcAft>
              <a:buSzPts val="1500"/>
              <a:buFont typeface="Calibri"/>
              <a:buAutoNum type="arabicPeriod"/>
              <a:defRPr/>
            </a:lvl4pPr>
            <a:lvl5pPr marL="2286000" lvl="4" indent="-314325" algn="l">
              <a:spcBef>
                <a:spcPts val="270"/>
              </a:spcBef>
              <a:spcAft>
                <a:spcPts val="0"/>
              </a:spcAft>
              <a:buSzPts val="1350"/>
              <a:buFont typeface="Calibri"/>
              <a:buAutoNum type="arabicPeriod"/>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37" name="Google Shape;37;p2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2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16"/>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16"/>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42" name="Google Shape;42;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23"/>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23"/>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46" name="Google Shape;46;p2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23"/>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3"/>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7" name="Google Shape;77;p13"/>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7" r:id="rId1"/>
    <p:sldLayoutId id="2147483668" r:id="rId2"/>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youtube.com/watch?v=ugqQlB5fpuc" TargetMode="External"/><Relationship Id="rId2" Type="http://schemas.openxmlformats.org/officeDocument/2006/relationships/notesSlide" Target="../notesSlides/notesSlide2.xml"/><Relationship Id="rId1" Type="http://schemas.openxmlformats.org/officeDocument/2006/relationships/slideLayout" Target="../slideLayouts/slideLayout15.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v=nwBNBcFAFso" TargetMode="External"/><Relationship Id="rId2" Type="http://schemas.openxmlformats.org/officeDocument/2006/relationships/notesSlide" Target="../notesSlides/notesSlide3.xml"/><Relationship Id="rId1" Type="http://schemas.openxmlformats.org/officeDocument/2006/relationships/slideLayout" Target="../slideLayouts/slideLayout15.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gb1f0d31b30_0_12"/>
          <p:cNvSpPr txBox="1">
            <a:spLocks noGrp="1"/>
          </p:cNvSpPr>
          <p:nvPr>
            <p:ph type="body" idx="1"/>
          </p:nvPr>
        </p:nvSpPr>
        <p:spPr>
          <a:xfrm>
            <a:off x="457200" y="1309350"/>
            <a:ext cx="6142616" cy="3434100"/>
          </a:xfrm>
          <a:prstGeom prst="rect">
            <a:avLst/>
          </a:prstGeom>
        </p:spPr>
        <p:txBody>
          <a:bodyPr spcFirstLastPara="1" wrap="square" lIns="91425" tIns="45700" rIns="91425" bIns="45700" anchor="t" anchorCtr="0">
            <a:noAutofit/>
          </a:bodyPr>
          <a:lstStyle/>
          <a:p>
            <a:pPr marL="539750" lvl="0" indent="-457200" algn="l" rtl="0">
              <a:spcBef>
                <a:spcPts val="520"/>
              </a:spcBef>
              <a:spcAft>
                <a:spcPts val="0"/>
              </a:spcAft>
              <a:buSzPts val="2300"/>
              <a:buFont typeface="+mj-lt"/>
              <a:buAutoNum type="arabicPeriod"/>
            </a:pPr>
            <a:r>
              <a:rPr lang="en-US" dirty="0"/>
              <a:t>Form a group with others who have the same handout number (1, 2, 3, or 4). </a:t>
            </a:r>
          </a:p>
          <a:p>
            <a:pPr marL="539750" indent="-457200">
              <a:spcBef>
                <a:spcPts val="0"/>
              </a:spcBef>
              <a:buSzPts val="2300"/>
              <a:buFont typeface="+mj-lt"/>
              <a:buAutoNum type="arabicPeriod"/>
            </a:pPr>
            <a:r>
              <a:rPr lang="en-US" dirty="0"/>
              <a:t>Why-Light your passages:</a:t>
            </a:r>
          </a:p>
          <a:p>
            <a:pPr marL="855663" lvl="1" indent="-228600">
              <a:spcBef>
                <a:spcPts val="0"/>
              </a:spcBef>
              <a:buSzPct val="100000"/>
            </a:pPr>
            <a:r>
              <a:rPr lang="en-US" sz="1700" dirty="0"/>
              <a:t>Highlight areas that are difficult to understand.</a:t>
            </a:r>
          </a:p>
          <a:p>
            <a:pPr marL="855663" lvl="1" indent="-228600">
              <a:spcBef>
                <a:spcPts val="0"/>
              </a:spcBef>
              <a:buSzPct val="100000"/>
            </a:pPr>
            <a:r>
              <a:rPr lang="en-US" sz="1700" dirty="0"/>
              <a:t>Highlight words you’ve never seen before. </a:t>
            </a:r>
            <a:endParaRPr sz="1700" dirty="0"/>
          </a:p>
          <a:p>
            <a:pPr marL="855663" lvl="1" indent="-228600">
              <a:spcBef>
                <a:spcPts val="0"/>
              </a:spcBef>
              <a:buSzPct val="100000"/>
            </a:pPr>
            <a:r>
              <a:rPr lang="en-US" sz="1700" dirty="0"/>
              <a:t>In the margins, hypothesize what you think those areas or words mean.</a:t>
            </a:r>
          </a:p>
          <a:p>
            <a:pPr marL="539750" indent="-457200">
              <a:spcBef>
                <a:spcPts val="0"/>
              </a:spcBef>
              <a:buSzPts val="2300"/>
              <a:buFont typeface="+mj-lt"/>
              <a:buAutoNum type="arabicPeriod"/>
            </a:pPr>
            <a:r>
              <a:rPr lang="en-US" dirty="0"/>
              <a:t>Discuss with your group members.</a:t>
            </a:r>
            <a:endParaRPr dirty="0"/>
          </a:p>
        </p:txBody>
      </p:sp>
      <p:sp>
        <p:nvSpPr>
          <p:cNvPr id="143" name="Google Shape;143;gb1f0d31b30_0_12"/>
          <p:cNvSpPr txBox="1">
            <a:spLocks noGrp="1"/>
          </p:cNvSpPr>
          <p:nvPr>
            <p:ph type="title"/>
          </p:nvPr>
        </p:nvSpPr>
        <p:spPr>
          <a:xfrm>
            <a:off x="457200" y="307247"/>
            <a:ext cx="8229600" cy="857400"/>
          </a:xfrm>
          <a:prstGeom prst="rect">
            <a:avLst/>
          </a:prstGeom>
        </p:spPr>
        <p:txBody>
          <a:bodyPr spcFirstLastPara="1" wrap="square" lIns="0" tIns="45700" rIns="0" bIns="0" anchor="b" anchorCtr="0">
            <a:noAutofit/>
          </a:bodyPr>
          <a:lstStyle/>
          <a:p>
            <a:pPr marL="0" lvl="0" indent="0" algn="l" rtl="0">
              <a:spcBef>
                <a:spcPts val="0"/>
              </a:spcBef>
              <a:spcAft>
                <a:spcPts val="0"/>
              </a:spcAft>
              <a:buNone/>
            </a:pPr>
            <a:r>
              <a:rPr lang="en-US" dirty="0"/>
              <a:t>Why-Lighting</a:t>
            </a:r>
            <a:endParaRPr dirty="0"/>
          </a:p>
        </p:txBody>
      </p:sp>
      <p:pic>
        <p:nvPicPr>
          <p:cNvPr id="144" name="Google Shape;144;gb1f0d31b30_0_12"/>
          <p:cNvPicPr preferRelativeResize="0">
            <a:picLocks noChangeAspect="1"/>
          </p:cNvPicPr>
          <p:nvPr/>
        </p:nvPicPr>
        <p:blipFill rotWithShape="1">
          <a:blip r:embed="rId3">
            <a:alphaModFix/>
          </a:blip>
          <a:srcRect l="6972" t="17229" r="5608" b="48576"/>
          <a:stretch/>
        </p:blipFill>
        <p:spPr>
          <a:xfrm>
            <a:off x="6755802" y="1164648"/>
            <a:ext cx="1930998" cy="97926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gb1f0d31b30_0_17"/>
          <p:cNvSpPr txBox="1">
            <a:spLocks noGrp="1"/>
          </p:cNvSpPr>
          <p:nvPr>
            <p:ph type="body" idx="1"/>
          </p:nvPr>
        </p:nvSpPr>
        <p:spPr>
          <a:xfrm>
            <a:off x="457200" y="932585"/>
            <a:ext cx="5376900" cy="2548417"/>
          </a:xfrm>
          <a:prstGeom prst="rect">
            <a:avLst/>
          </a:prstGeom>
        </p:spPr>
        <p:txBody>
          <a:bodyPr spcFirstLastPara="1" wrap="square" lIns="91425" tIns="45700" rIns="91425" bIns="45700" anchor="t" anchorCtr="0">
            <a:noAutofit/>
          </a:bodyPr>
          <a:lstStyle/>
          <a:p>
            <a:pPr marL="577850" lvl="0" indent="-514350" algn="l" rtl="0">
              <a:spcBef>
                <a:spcPts val="520"/>
              </a:spcBef>
              <a:spcAft>
                <a:spcPts val="0"/>
              </a:spcAft>
              <a:buSzPts val="2600"/>
              <a:buFont typeface="+mj-lt"/>
              <a:buAutoNum type="arabicPeriod"/>
            </a:pPr>
            <a:r>
              <a:rPr lang="en-US" dirty="0"/>
              <a:t>Form new groups with someone who has each handout (1, 2, 3, and 4) represented. </a:t>
            </a:r>
            <a:endParaRPr dirty="0"/>
          </a:p>
          <a:p>
            <a:pPr marL="577850" lvl="0" indent="-514350" algn="l" rtl="0">
              <a:spcBef>
                <a:spcPts val="0"/>
              </a:spcBef>
              <a:spcAft>
                <a:spcPts val="0"/>
              </a:spcAft>
              <a:buSzPts val="2600"/>
              <a:buFont typeface="+mj-lt"/>
              <a:buAutoNum type="arabicPeriod"/>
            </a:pPr>
            <a:r>
              <a:rPr lang="en-US" dirty="0"/>
              <a:t>Work together to translate your excerpts into student-friendly language. </a:t>
            </a:r>
            <a:endParaRPr dirty="0"/>
          </a:p>
        </p:txBody>
      </p:sp>
      <p:sp>
        <p:nvSpPr>
          <p:cNvPr id="150" name="Google Shape;150;gb1f0d31b30_0_17"/>
          <p:cNvSpPr txBox="1">
            <a:spLocks noGrp="1"/>
          </p:cNvSpPr>
          <p:nvPr>
            <p:ph type="title"/>
          </p:nvPr>
        </p:nvSpPr>
        <p:spPr>
          <a:xfrm>
            <a:off x="457200" y="0"/>
            <a:ext cx="8229600" cy="857400"/>
          </a:xfrm>
          <a:prstGeom prst="rect">
            <a:avLst/>
          </a:prstGeom>
        </p:spPr>
        <p:txBody>
          <a:bodyPr spcFirstLastPara="1" wrap="square" lIns="0" tIns="45700" rIns="0" bIns="0" anchor="b" anchorCtr="0">
            <a:noAutofit/>
          </a:bodyPr>
          <a:lstStyle/>
          <a:p>
            <a:pPr marL="0" lvl="0" indent="0" algn="l" rtl="0">
              <a:spcBef>
                <a:spcPts val="0"/>
              </a:spcBef>
              <a:spcAft>
                <a:spcPts val="0"/>
              </a:spcAft>
              <a:buNone/>
            </a:pPr>
            <a:r>
              <a:rPr lang="en-US" dirty="0"/>
              <a:t>Jigsaw</a:t>
            </a:r>
            <a:endParaRPr dirty="0"/>
          </a:p>
        </p:txBody>
      </p:sp>
      <p:pic>
        <p:nvPicPr>
          <p:cNvPr id="151" name="Google Shape;151;gb1f0d31b30_0_17"/>
          <p:cNvPicPr preferRelativeResize="0">
            <a:picLocks noChangeAspect="1"/>
          </p:cNvPicPr>
          <p:nvPr/>
        </p:nvPicPr>
        <p:blipFill rotWithShape="1">
          <a:blip r:embed="rId3">
            <a:alphaModFix/>
          </a:blip>
          <a:srcRect l="25604" t="12247" r="23842" b="65464"/>
          <a:stretch/>
        </p:blipFill>
        <p:spPr>
          <a:xfrm>
            <a:off x="6831106" y="1164647"/>
            <a:ext cx="1855694" cy="14751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TextBox 1">
            <a:extLst>
              <a:ext uri="{FF2B5EF4-FFF2-40B4-BE49-F238E27FC236}">
                <a16:creationId xmlns:a16="http://schemas.microsoft.com/office/drawing/2014/main" id="{912915AC-9D23-49A5-9BCA-96DA08FBF634}"/>
              </a:ext>
            </a:extLst>
          </p:cNvPr>
          <p:cNvSpPr txBox="1"/>
          <p:nvPr/>
        </p:nvSpPr>
        <p:spPr>
          <a:xfrm>
            <a:off x="1949823" y="3989231"/>
            <a:ext cx="5244353" cy="861774"/>
          </a:xfrm>
          <a:prstGeom prst="rect">
            <a:avLst/>
          </a:prstGeom>
          <a:solidFill>
            <a:schemeClr val="accent2"/>
          </a:solidFill>
        </p:spPr>
        <p:txBody>
          <a:bodyPr wrap="square" rtlCol="0">
            <a:spAutoFit/>
          </a:bodyPr>
          <a:lstStyle/>
          <a:p>
            <a:pPr algn="ctr"/>
            <a:r>
              <a:rPr lang="en-US" sz="1800" dirty="0">
                <a:solidFill>
                  <a:schemeClr val="bg1"/>
                </a:solidFill>
                <a:latin typeface="Calibri" panose="020F0502020204030204" pitchFamily="34" charset="0"/>
                <a:cs typeface="Calibri" panose="020F0502020204030204" pitchFamily="34" charset="0"/>
              </a:rPr>
              <a:t>Be sure to think about this question as you translate: </a:t>
            </a:r>
            <a:br>
              <a:rPr lang="en-US" sz="1800" dirty="0">
                <a:solidFill>
                  <a:schemeClr val="bg1"/>
                </a:solidFill>
                <a:latin typeface="Calibri" panose="020F0502020204030204" pitchFamily="34" charset="0"/>
                <a:cs typeface="Calibri" panose="020F0502020204030204" pitchFamily="34" charset="0"/>
              </a:rPr>
            </a:br>
            <a:r>
              <a:rPr lang="en-US" sz="1800" i="1" dirty="0">
                <a:solidFill>
                  <a:schemeClr val="bg1"/>
                </a:solidFill>
                <a:latin typeface="Calibri" panose="020F0502020204030204" pitchFamily="34" charset="0"/>
                <a:cs typeface="Calibri" panose="020F0502020204030204" pitchFamily="34" charset="0"/>
              </a:rPr>
              <a:t>How does language change over time? </a:t>
            </a:r>
          </a:p>
          <a:p>
            <a:endParaRPr lang="en-US"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gb1f0d31b30_0_22"/>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Autofit/>
          </a:bodyPr>
          <a:lstStyle/>
          <a:p>
            <a:r>
              <a:rPr lang="en-US" dirty="0"/>
              <a:t>Once everyone in your group has finished translating, read your passages out loud in numbered order. </a:t>
            </a:r>
            <a:endParaRPr dirty="0"/>
          </a:p>
          <a:p>
            <a:pPr>
              <a:spcBef>
                <a:spcPts val="0"/>
              </a:spcBef>
            </a:pPr>
            <a:r>
              <a:rPr lang="en-US" dirty="0"/>
              <a:t>If parts of your passages don’t make sense, re-translate them and try again! </a:t>
            </a:r>
            <a:endParaRPr dirty="0"/>
          </a:p>
        </p:txBody>
      </p:sp>
      <p:sp>
        <p:nvSpPr>
          <p:cNvPr id="157" name="Google Shape;157;gb1f0d31b30_0_22"/>
          <p:cNvSpPr txBox="1">
            <a:spLocks noGrp="1"/>
          </p:cNvSpPr>
          <p:nvPr>
            <p:ph type="title"/>
          </p:nvPr>
        </p:nvSpPr>
        <p:spPr>
          <a:xfrm>
            <a:off x="457200" y="307247"/>
            <a:ext cx="8229600" cy="857400"/>
          </a:xfrm>
          <a:prstGeom prst="rect">
            <a:avLst/>
          </a:prstGeom>
        </p:spPr>
        <p:txBody>
          <a:bodyPr spcFirstLastPara="1" wrap="square" lIns="0" tIns="45700" rIns="0" bIns="0" anchor="b" anchorCtr="0">
            <a:noAutofit/>
          </a:bodyPr>
          <a:lstStyle/>
          <a:p>
            <a:pPr marL="0" lvl="0" indent="0" algn="l" rtl="0">
              <a:spcBef>
                <a:spcPts val="0"/>
              </a:spcBef>
              <a:spcAft>
                <a:spcPts val="0"/>
              </a:spcAft>
              <a:buNone/>
            </a:pPr>
            <a:r>
              <a:rPr lang="en-US"/>
              <a:t>Read Aloud</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gb1f0d31b30_0_27"/>
          <p:cNvSpPr txBox="1">
            <a:spLocks noGrp="1"/>
          </p:cNvSpPr>
          <p:nvPr>
            <p:ph type="body" idx="1"/>
          </p:nvPr>
        </p:nvSpPr>
        <p:spPr>
          <a:xfrm>
            <a:off x="457199" y="1309350"/>
            <a:ext cx="5593307" cy="3434100"/>
          </a:xfrm>
          <a:prstGeom prst="rect">
            <a:avLst/>
          </a:prstGeom>
        </p:spPr>
        <p:txBody>
          <a:bodyPr spcFirstLastPara="1" wrap="square" lIns="91425" tIns="45700" rIns="91425" bIns="45700" anchor="t" anchorCtr="0">
            <a:noAutofit/>
          </a:bodyPr>
          <a:lstStyle/>
          <a:p>
            <a:pPr marL="577850" lvl="0" indent="-514350" algn="l" rtl="0">
              <a:spcBef>
                <a:spcPts val="520"/>
              </a:spcBef>
              <a:spcAft>
                <a:spcPts val="0"/>
              </a:spcAft>
              <a:buSzPts val="2600"/>
              <a:buFont typeface="+mj-lt"/>
              <a:buAutoNum type="arabicPeriod"/>
            </a:pPr>
            <a:r>
              <a:rPr lang="en-US" dirty="0"/>
              <a:t>Take a look at your original passages. Now that you have translated them into modern English, you have made them </a:t>
            </a:r>
            <a:br>
              <a:rPr lang="en-US" dirty="0"/>
            </a:br>
            <a:r>
              <a:rPr lang="en-US" dirty="0"/>
              <a:t>easier to understand. </a:t>
            </a:r>
            <a:endParaRPr dirty="0"/>
          </a:p>
          <a:p>
            <a:pPr marL="577850" lvl="0" indent="-514350" algn="l" rtl="0">
              <a:spcBef>
                <a:spcPts val="0"/>
              </a:spcBef>
              <a:spcAft>
                <a:spcPts val="0"/>
              </a:spcAft>
              <a:buSzPts val="2600"/>
              <a:buFont typeface="+mj-lt"/>
              <a:buAutoNum type="arabicPeriod"/>
            </a:pPr>
            <a:r>
              <a:rPr lang="en-US" dirty="0"/>
              <a:t>Using a black marker and the original passage, create Blackout Poetry to summarize its meaning. </a:t>
            </a:r>
            <a:endParaRPr dirty="0"/>
          </a:p>
        </p:txBody>
      </p:sp>
      <p:sp>
        <p:nvSpPr>
          <p:cNvPr id="163" name="Google Shape;163;gb1f0d31b30_0_27"/>
          <p:cNvSpPr txBox="1">
            <a:spLocks noGrp="1"/>
          </p:cNvSpPr>
          <p:nvPr>
            <p:ph type="title"/>
          </p:nvPr>
        </p:nvSpPr>
        <p:spPr>
          <a:xfrm>
            <a:off x="457200" y="307247"/>
            <a:ext cx="8229600" cy="857400"/>
          </a:xfrm>
          <a:prstGeom prst="rect">
            <a:avLst/>
          </a:prstGeom>
        </p:spPr>
        <p:txBody>
          <a:bodyPr spcFirstLastPara="1" wrap="square" lIns="0" tIns="45700" rIns="0" bIns="0" anchor="b" anchorCtr="0">
            <a:noAutofit/>
          </a:bodyPr>
          <a:lstStyle/>
          <a:p>
            <a:pPr marL="0" lvl="0" indent="0" algn="l" rtl="0">
              <a:spcBef>
                <a:spcPts val="0"/>
              </a:spcBef>
              <a:spcAft>
                <a:spcPts val="0"/>
              </a:spcAft>
              <a:buNone/>
            </a:pPr>
            <a:r>
              <a:rPr lang="en-US"/>
              <a:t>Blackout Poetry</a:t>
            </a:r>
            <a:endParaRPr/>
          </a:p>
        </p:txBody>
      </p:sp>
      <p:pic>
        <p:nvPicPr>
          <p:cNvPr id="164" name="Google Shape;164;gb1f0d31b30_0_27"/>
          <p:cNvPicPr preferRelativeResize="0">
            <a:picLocks noChangeAspect="1"/>
          </p:cNvPicPr>
          <p:nvPr/>
        </p:nvPicPr>
        <p:blipFill rotWithShape="1">
          <a:blip r:embed="rId3">
            <a:alphaModFix/>
          </a:blip>
          <a:srcRect t="13926" b="60247"/>
          <a:stretch/>
        </p:blipFill>
        <p:spPr>
          <a:xfrm>
            <a:off x="5961900" y="1309350"/>
            <a:ext cx="2724900" cy="11861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Google Shape;94;gaf3a1fe060_0_1" descr="Jolene, By Dolly Parton (Bardcore/Medieval Style)&#10;&#10;Good morrow! I have descended from my cloister once more with another offering for the ravenous rabble. &#10;&#10;Silliness aside, I want to thank you all again for helping to make such a wholesome part of the internet. I live for your hilarious comments and witty imaginings, and only wish I had more time to devote to this. I'm back to work, so I can't aspire to weekly videos, but I do endeavour to continue making these. &#10;&#10;The art is a composite/partial paint over of three different sources, including: MS Bodley 264, and Lausanne, Bibliothèque Cantonale et Universitaire U 964 - Biblia Porta fol. 178r, and one other that I've had no luck tracking down.&#10;&#10;Lyrics:&#10;Jolene, Jolene, Jolene, Jolene&#10;I beg of thee, pray take not my lord&#10;Jolene, Jolene, Jolene, Jolene&#10;I fear, from thee, ‘twould take naught but a word&#10;Thy beauty is beyond compare&#10;With flaming locks of auburn hair&#10;With ivory skin and eyes of emerald green&#10;Thy smile is like a breath of Spring&#10;Thy voice is soft like Summer rain&#10;And I cannot compete with thee&#10;Jolene&#10;He talketh of thee in his sleep&#10;And alas, I cannot keep&#10;From weeping when I hear thy name&#10;Jolene&#10;Although it is so plain to see&#10;How little he doth mean to thee &#10;My love for him is boundless as the sea&#10;Jolene, Jolene, Jolene, Jolene&#10;I beg of thee, oh please take not my lord&#10;Jolene, Jolene, Jolene, Jolene&#10;I fear, from you, ‘twould take naught but a word&#10;Thou couldst have thy choice of men&#10;But I could never love again&#10;He is the only one for me&#10;Jolene&#10;I would risk both life and limb&#10;To spend my only days with him&#10;My happiness is at thy whim, &#10;Jolene&#10;Jolene, Jolene, Jolene, Jolene&#10;I beg of thee, pray take not my lord&#10;Jolene, Jolene, Jolene, Jolene&#10;I fear, from thee, ‘twould take naught but a word" title="Jolene (Bardcore | Medieval Style)">
            <a:hlinkClick r:id="rId3"/>
          </p:cNvPr>
          <p:cNvPicPr preferRelativeResize="0"/>
          <p:nvPr/>
        </p:nvPicPr>
        <p:blipFill>
          <a:blip r:embed="rId4">
            <a:alphaModFix/>
          </a:blip>
          <a:stretch>
            <a:fillRect/>
          </a:stretch>
        </p:blipFill>
        <p:spPr>
          <a:xfrm>
            <a:off x="1656488" y="385113"/>
            <a:ext cx="5831024" cy="43732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fade">
                                      <p:cBhvr>
                                        <p:cTn id="7" dur="1000"/>
                                        <p:tgtEl>
                                          <p:spTgt spid="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pic>
        <p:nvPicPr>
          <p:cNvPr id="117" name="Google Shape;117;gaf3a1fe060_0_5" descr="Subscribe and 🔔 to OFFICIAL BBC YouTube 👉 https://bit.ly/2IXqEIn&#10;Stream original BBC programmes FIRST on BBC iPlayer 👉 https://bbc.in/2J18jYJ&#10;&#10;Dolly Parton performs a her crowd-pleasing classic Jolene at Glastonbury 2014&#10;&#10;Glastonbury | 2014 | BBC&#10;&#10;#BBCGlastonbury #GlastonburyFestival #BBC&#10;&#10;All our TV channels and S4C are available to watch live through BBC iPlayer, although some programmes may not be available to stream online due to rights. If you would like to read more on what types of programmes are available to watch live, check the 'Are all programmes that are broadcast available on BBC iPlayer?' FAQ 👉 https://bbc.in/2m8ks6v." title="Dolly Parton performs Jolene at Glastonbury - BBC">
            <a:hlinkClick r:id="rId3"/>
          </p:cNvPr>
          <p:cNvPicPr preferRelativeResize="0"/>
          <p:nvPr/>
        </p:nvPicPr>
        <p:blipFill>
          <a:blip r:embed="rId4">
            <a:alphaModFix/>
          </a:blip>
          <a:stretch>
            <a:fillRect/>
          </a:stretch>
        </p:blipFill>
        <p:spPr>
          <a:xfrm>
            <a:off x="1656488" y="385113"/>
            <a:ext cx="5831024" cy="43732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7"/>
                                        </p:tgtEl>
                                        <p:attrNameLst>
                                          <p:attrName>style.visibility</p:attrName>
                                        </p:attrNameLst>
                                      </p:cBhvr>
                                      <p:to>
                                        <p:strVal val="visible"/>
                                      </p:to>
                                    </p:set>
                                    <p:animEffect transition="in" filter="fade">
                                      <p:cBhvr>
                                        <p:cTn id="7" dur="10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p>
            <a:pPr marL="0" lvl="0" indent="0" algn="l" rtl="0">
              <a:spcBef>
                <a:spcPts val="0"/>
              </a:spcBef>
              <a:spcAft>
                <a:spcPts val="0"/>
              </a:spcAft>
              <a:buClr>
                <a:schemeClr val="lt1"/>
              </a:buClr>
              <a:buSzPts val="5000"/>
              <a:buFont typeface="Calibri"/>
              <a:buNone/>
            </a:pPr>
            <a:r>
              <a:rPr lang="en-US"/>
              <a:t>Wherefore Art Thou So Difficult, Shakespeare? </a:t>
            </a:r>
            <a:endParaRPr/>
          </a:p>
        </p:txBody>
      </p:sp>
      <p:sp>
        <p:nvSpPr>
          <p:cNvPr id="100" name="Google Shape;100;p2"/>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p>
            <a:pPr marL="0" marR="34289" lvl="0" indent="0" algn="l" rtl="0">
              <a:spcBef>
                <a:spcPts val="0"/>
              </a:spcBef>
              <a:spcAft>
                <a:spcPts val="0"/>
              </a:spcAft>
              <a:buSzPts val="2600"/>
              <a:buNone/>
            </a:pPr>
            <a:r>
              <a:rPr lang="en-US"/>
              <a:t>Understanding Shakespeare</a:t>
            </a:r>
            <a:endParaRPr/>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3"/>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a:t>Essential Question</a:t>
            </a:r>
            <a:endParaRPr/>
          </a:p>
        </p:txBody>
      </p:sp>
      <p:sp>
        <p:nvSpPr>
          <p:cNvPr id="106" name="Google Shape;106;p3"/>
          <p:cNvSpPr txBox="1">
            <a:spLocks noGrp="1"/>
          </p:cNvSpPr>
          <p:nvPr>
            <p:ph type="body" idx="1"/>
          </p:nvPr>
        </p:nvSpPr>
        <p:spPr>
          <a:xfrm>
            <a:off x="493958" y="2160427"/>
            <a:ext cx="7772400" cy="1132284"/>
          </a:xfrm>
          <a:prstGeom prst="rect">
            <a:avLst/>
          </a:prstGeom>
          <a:noFill/>
          <a:ln>
            <a:noFill/>
          </a:ln>
        </p:spPr>
        <p:txBody>
          <a:bodyPr spcFirstLastPara="1" wrap="square" lIns="45700" tIns="45700" rIns="45700" bIns="45700" anchor="t" anchorCtr="0">
            <a:normAutofit/>
          </a:bodyPr>
          <a:lstStyle/>
          <a:p>
            <a:pPr marL="55563" lvl="0" indent="0" algn="l" rtl="0">
              <a:spcBef>
                <a:spcPts val="0"/>
              </a:spcBef>
              <a:spcAft>
                <a:spcPts val="0"/>
              </a:spcAft>
              <a:buSzPts val="2600"/>
              <a:buNone/>
            </a:pPr>
            <a:r>
              <a:rPr lang="en-US"/>
              <a:t>How does language change over time?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4"/>
          <p:cNvSpPr txBox="1">
            <a:spLocks noGrp="1"/>
          </p:cNvSpPr>
          <p:nvPr>
            <p:ph type="title"/>
          </p:nvPr>
        </p:nvSpPr>
        <p:spPr>
          <a:xfrm>
            <a:off x="530352" y="411818"/>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dirty="0"/>
              <a:t>Lesson Objectives</a:t>
            </a:r>
            <a:endParaRPr dirty="0"/>
          </a:p>
        </p:txBody>
      </p:sp>
      <p:sp>
        <p:nvSpPr>
          <p:cNvPr id="112" name="Google Shape;112;p4"/>
          <p:cNvSpPr txBox="1">
            <a:spLocks noGrp="1"/>
          </p:cNvSpPr>
          <p:nvPr>
            <p:ph type="body" idx="1"/>
          </p:nvPr>
        </p:nvSpPr>
        <p:spPr>
          <a:xfrm>
            <a:off x="530352" y="1689831"/>
            <a:ext cx="7772400" cy="2498009"/>
          </a:xfrm>
          <a:prstGeom prst="rect">
            <a:avLst/>
          </a:prstGeom>
          <a:noFill/>
          <a:ln>
            <a:noFill/>
          </a:ln>
        </p:spPr>
        <p:txBody>
          <a:bodyPr spcFirstLastPara="1" wrap="square" lIns="45700" tIns="45700" rIns="45700" bIns="45700" anchor="t" anchorCtr="0">
            <a:noAutofit/>
          </a:bodyPr>
          <a:lstStyle/>
          <a:p>
            <a:pPr marL="63500" lvl="0" indent="0" algn="l" rtl="0">
              <a:spcBef>
                <a:spcPts val="0"/>
              </a:spcBef>
              <a:spcAft>
                <a:spcPts val="0"/>
              </a:spcAft>
              <a:buSzPts val="2600"/>
              <a:buNone/>
            </a:pPr>
            <a:r>
              <a:rPr lang="en-US" sz="2400" dirty="0"/>
              <a:t>After completing this lesson, you will be able to:</a:t>
            </a:r>
            <a:endParaRPr sz="2400" dirty="0"/>
          </a:p>
          <a:p>
            <a:pPr marL="419100" indent="-342900">
              <a:spcBef>
                <a:spcPts val="0"/>
              </a:spcBef>
              <a:buSzPts val="2400"/>
            </a:pPr>
            <a:r>
              <a:rPr lang="en-US" sz="2400" dirty="0"/>
              <a:t>Analyze texts to understand words used in Shakespearean English. </a:t>
            </a:r>
            <a:endParaRPr sz="2400" dirty="0"/>
          </a:p>
          <a:p>
            <a:pPr marL="419100" indent="-342900">
              <a:spcBef>
                <a:spcPts val="0"/>
              </a:spcBef>
              <a:buSzPts val="2400"/>
            </a:pPr>
            <a:r>
              <a:rPr lang="en-US" sz="2400" dirty="0"/>
              <a:t>Use contextual clues and inferences to understand Shakespearean English. </a:t>
            </a:r>
            <a:endParaRPr sz="2400" dirty="0"/>
          </a:p>
          <a:p>
            <a:pPr marL="419100" indent="-342900">
              <a:spcBef>
                <a:spcPts val="0"/>
              </a:spcBef>
              <a:buSzPts val="2400"/>
            </a:pPr>
            <a:r>
              <a:rPr lang="en-US" sz="2400" dirty="0"/>
              <a:t>Translate Shakespearean English into Modern English.</a:t>
            </a:r>
            <a:endParaRPr sz="2400"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5"/>
          <p:cNvSpPr txBox="1">
            <a:spLocks noGrp="1"/>
          </p:cNvSpPr>
          <p:nvPr>
            <p:ph type="body" idx="1"/>
          </p:nvPr>
        </p:nvSpPr>
        <p:spPr>
          <a:xfrm>
            <a:off x="457200" y="1309350"/>
            <a:ext cx="5653200" cy="3434100"/>
          </a:xfrm>
          <a:prstGeom prst="rect">
            <a:avLst/>
          </a:prstGeom>
          <a:noFill/>
          <a:ln>
            <a:noFill/>
          </a:ln>
        </p:spPr>
        <p:txBody>
          <a:bodyPr spcFirstLastPara="1" wrap="square" lIns="91425" tIns="45700" rIns="91425" bIns="45700" anchor="t" anchorCtr="0">
            <a:normAutofit/>
          </a:bodyPr>
          <a:lstStyle/>
          <a:p>
            <a:pPr marL="577850" lvl="0" indent="-514350" algn="l" rtl="0">
              <a:spcBef>
                <a:spcPts val="0"/>
              </a:spcBef>
              <a:spcAft>
                <a:spcPts val="0"/>
              </a:spcAft>
              <a:buSzPts val="2600"/>
              <a:buFont typeface="+mj-lt"/>
              <a:buAutoNum type="arabicPeriod"/>
            </a:pPr>
            <a:r>
              <a:rPr lang="en-US" dirty="0"/>
              <a:t>On the </a:t>
            </a:r>
            <a:r>
              <a:rPr lang="en-US" i="1" dirty="0"/>
              <a:t>Jolene</a:t>
            </a:r>
            <a:r>
              <a:rPr lang="en-US" dirty="0"/>
              <a:t> Lyric Comparison handout, compare the medieval and modern lyrics side-by-side.</a:t>
            </a:r>
            <a:endParaRPr dirty="0"/>
          </a:p>
          <a:p>
            <a:pPr marL="577850" lvl="0" indent="-514350" algn="l" rtl="0">
              <a:spcBef>
                <a:spcPts val="0"/>
              </a:spcBef>
              <a:spcAft>
                <a:spcPts val="0"/>
              </a:spcAft>
              <a:buSzPts val="2600"/>
              <a:buFont typeface="+mj-lt"/>
              <a:buAutoNum type="arabicPeriod"/>
            </a:pPr>
            <a:r>
              <a:rPr lang="en-US" dirty="0"/>
              <a:t>For each stanza, mark the areas that have changed. </a:t>
            </a:r>
            <a:endParaRPr dirty="0"/>
          </a:p>
          <a:p>
            <a:pPr marL="577850" lvl="0" indent="-514350" algn="l" rtl="0">
              <a:spcBef>
                <a:spcPts val="0"/>
              </a:spcBef>
              <a:spcAft>
                <a:spcPts val="0"/>
              </a:spcAft>
              <a:buSzPts val="2600"/>
              <a:buFont typeface="+mj-lt"/>
              <a:buAutoNum type="arabicPeriod"/>
            </a:pPr>
            <a:r>
              <a:rPr lang="en-US" dirty="0"/>
              <a:t>Write down any ideas you might have about the changes in the margin.  </a:t>
            </a:r>
            <a:endParaRPr dirty="0"/>
          </a:p>
        </p:txBody>
      </p:sp>
      <p:sp>
        <p:nvSpPr>
          <p:cNvPr id="123" name="Google Shape;123;p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spcBef>
                <a:spcPts val="0"/>
              </a:spcBef>
              <a:spcAft>
                <a:spcPts val="0"/>
              </a:spcAft>
              <a:buClr>
                <a:schemeClr val="accent4"/>
              </a:buClr>
              <a:buSzPts val="3600"/>
              <a:buFont typeface="Calibri"/>
              <a:buNone/>
            </a:pPr>
            <a:r>
              <a:rPr lang="en-US"/>
              <a:t>Stop and Jot</a:t>
            </a:r>
            <a:endParaRPr/>
          </a:p>
        </p:txBody>
      </p:sp>
      <p:pic>
        <p:nvPicPr>
          <p:cNvPr id="124" name="Google Shape;124;p5"/>
          <p:cNvPicPr preferRelativeResize="0">
            <a:picLocks noChangeAspect="1"/>
          </p:cNvPicPr>
          <p:nvPr/>
        </p:nvPicPr>
        <p:blipFill rotWithShape="1">
          <a:blip r:embed="rId3">
            <a:alphaModFix/>
          </a:blip>
          <a:srcRect l="27230" t="17272" r="27591" b="53128"/>
          <a:stretch/>
        </p:blipFill>
        <p:spPr>
          <a:xfrm>
            <a:off x="6650188" y="1309350"/>
            <a:ext cx="2036612" cy="17961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gb1f0d31b30_0_1"/>
          <p:cNvSpPr txBox="1">
            <a:spLocks noGrp="1"/>
          </p:cNvSpPr>
          <p:nvPr>
            <p:ph type="body" idx="1"/>
          </p:nvPr>
        </p:nvSpPr>
        <p:spPr>
          <a:xfrm>
            <a:off x="457200" y="1309350"/>
            <a:ext cx="5566500" cy="3434100"/>
          </a:xfrm>
          <a:prstGeom prst="rect">
            <a:avLst/>
          </a:prstGeom>
        </p:spPr>
        <p:txBody>
          <a:bodyPr spcFirstLastPara="1" wrap="square" lIns="91425" tIns="45700" rIns="91425" bIns="45700" anchor="t" anchorCtr="0">
            <a:noAutofit/>
          </a:bodyPr>
          <a:lstStyle/>
          <a:p>
            <a:pPr marL="63500" lvl="0" indent="0" algn="l" rtl="0">
              <a:spcBef>
                <a:spcPts val="520"/>
              </a:spcBef>
              <a:spcAft>
                <a:spcPts val="0"/>
              </a:spcAft>
              <a:buSzPts val="2600"/>
              <a:buNone/>
            </a:pPr>
            <a:r>
              <a:rPr lang="en-US" dirty="0"/>
              <a:t>With an elbow partner, note of any trends you see between the two translations. For example:</a:t>
            </a:r>
            <a:endParaRPr dirty="0"/>
          </a:p>
          <a:p>
            <a:pPr marL="558800" indent="-457200">
              <a:spcBef>
                <a:spcPts val="0"/>
              </a:spcBef>
              <a:buSzPts val="2000"/>
              <a:buFont typeface="Arial" panose="020B0604020202020204" pitchFamily="34" charset="0"/>
              <a:buChar char="•"/>
            </a:pPr>
            <a:r>
              <a:rPr lang="en-US" dirty="0"/>
              <a:t>Is “thee” used to replace a specific word? </a:t>
            </a:r>
            <a:endParaRPr dirty="0"/>
          </a:p>
          <a:p>
            <a:pPr marL="558800" indent="-457200">
              <a:spcBef>
                <a:spcPts val="0"/>
              </a:spcBef>
              <a:buSzPts val="2000"/>
              <a:buFont typeface="Arial" panose="020B0604020202020204" pitchFamily="34" charset="0"/>
              <a:buChar char="•"/>
            </a:pPr>
            <a:r>
              <a:rPr lang="en-US" dirty="0"/>
              <a:t>Is “</a:t>
            </a:r>
            <a:r>
              <a:rPr lang="en-US" dirty="0" err="1"/>
              <a:t>th</a:t>
            </a:r>
            <a:r>
              <a:rPr lang="en-US" dirty="0"/>
              <a:t>” added to the end of some words? </a:t>
            </a:r>
            <a:endParaRPr dirty="0"/>
          </a:p>
        </p:txBody>
      </p:sp>
      <p:sp>
        <p:nvSpPr>
          <p:cNvPr id="130" name="Google Shape;130;gb1f0d31b30_0_1"/>
          <p:cNvSpPr txBox="1">
            <a:spLocks noGrp="1"/>
          </p:cNvSpPr>
          <p:nvPr>
            <p:ph type="title"/>
          </p:nvPr>
        </p:nvSpPr>
        <p:spPr>
          <a:xfrm>
            <a:off x="457200" y="307247"/>
            <a:ext cx="8229600" cy="857400"/>
          </a:xfrm>
          <a:prstGeom prst="rect">
            <a:avLst/>
          </a:prstGeom>
        </p:spPr>
        <p:txBody>
          <a:bodyPr spcFirstLastPara="1" wrap="square" lIns="0" tIns="45700" rIns="0" bIns="0" anchor="b" anchorCtr="0">
            <a:noAutofit/>
          </a:bodyPr>
          <a:lstStyle/>
          <a:p>
            <a:pPr marL="0" lvl="0" indent="0" algn="l" rtl="0">
              <a:spcBef>
                <a:spcPts val="0"/>
              </a:spcBef>
              <a:spcAft>
                <a:spcPts val="0"/>
              </a:spcAft>
              <a:buNone/>
            </a:pPr>
            <a:r>
              <a:rPr lang="en-US"/>
              <a:t>Elbow Partners</a:t>
            </a:r>
            <a:endParaRPr/>
          </a:p>
        </p:txBody>
      </p:sp>
      <p:pic>
        <p:nvPicPr>
          <p:cNvPr id="131" name="Google Shape;131;gb1f0d31b30_0_1"/>
          <p:cNvPicPr preferRelativeResize="0"/>
          <p:nvPr/>
        </p:nvPicPr>
        <p:blipFill rotWithShape="1">
          <a:blip r:embed="rId3">
            <a:alphaModFix/>
          </a:blip>
          <a:srcRect l="10762" t="16773" r="12700" b="50786"/>
          <a:stretch/>
        </p:blipFill>
        <p:spPr>
          <a:xfrm>
            <a:off x="6616889" y="1164647"/>
            <a:ext cx="2069911" cy="1191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gb1f0d31b30_0_7"/>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Autofit/>
          </a:bodyPr>
          <a:lstStyle/>
          <a:p>
            <a:pPr marL="63500" lvl="0" indent="0" algn="l" rtl="0">
              <a:spcBef>
                <a:spcPts val="520"/>
              </a:spcBef>
              <a:spcAft>
                <a:spcPts val="0"/>
              </a:spcAft>
              <a:buSzPts val="2600"/>
              <a:buNone/>
            </a:pPr>
            <a:r>
              <a:rPr lang="en-US" dirty="0"/>
              <a:t>If you were reading a passage only in Middle English or Shakespeare’s English, how would you work out what was being said? </a:t>
            </a:r>
          </a:p>
          <a:p>
            <a:pPr marL="63500" lvl="0" indent="0" algn="l" rtl="0">
              <a:spcBef>
                <a:spcPts val="520"/>
              </a:spcBef>
              <a:spcAft>
                <a:spcPts val="0"/>
              </a:spcAft>
              <a:buSzPts val="2600"/>
              <a:buNone/>
            </a:pPr>
            <a:endParaRPr dirty="0"/>
          </a:p>
          <a:p>
            <a:pPr marL="577850" lvl="0" indent="-514350" algn="l" rtl="0">
              <a:spcBef>
                <a:spcPts val="0"/>
              </a:spcBef>
              <a:spcAft>
                <a:spcPts val="0"/>
              </a:spcAft>
              <a:buSzPts val="2600"/>
              <a:buFont typeface="+mj-lt"/>
              <a:buAutoNum type="arabicPeriod"/>
            </a:pPr>
            <a:r>
              <a:rPr lang="en-US" dirty="0"/>
              <a:t>Discuss with your partner. </a:t>
            </a:r>
            <a:endParaRPr dirty="0"/>
          </a:p>
          <a:p>
            <a:pPr marL="577850" lvl="0" indent="-514350" algn="l" rtl="0">
              <a:spcBef>
                <a:spcPts val="0"/>
              </a:spcBef>
              <a:spcAft>
                <a:spcPts val="0"/>
              </a:spcAft>
              <a:buSzPts val="2600"/>
              <a:buFont typeface="+mj-lt"/>
              <a:buAutoNum type="arabicPeriod"/>
            </a:pPr>
            <a:r>
              <a:rPr lang="en-US" dirty="0"/>
              <a:t>Share out with </a:t>
            </a:r>
            <a:r>
              <a:rPr lang="en-US"/>
              <a:t>the class. </a:t>
            </a:r>
            <a:endParaRPr dirty="0"/>
          </a:p>
        </p:txBody>
      </p:sp>
      <p:sp>
        <p:nvSpPr>
          <p:cNvPr id="137" name="Google Shape;137;gb1f0d31b30_0_7"/>
          <p:cNvSpPr txBox="1">
            <a:spLocks noGrp="1"/>
          </p:cNvSpPr>
          <p:nvPr>
            <p:ph type="title"/>
          </p:nvPr>
        </p:nvSpPr>
        <p:spPr>
          <a:xfrm>
            <a:off x="457200" y="307247"/>
            <a:ext cx="8229600" cy="857400"/>
          </a:xfrm>
          <a:prstGeom prst="rect">
            <a:avLst/>
          </a:prstGeom>
        </p:spPr>
        <p:txBody>
          <a:bodyPr spcFirstLastPara="1" wrap="square" lIns="0" tIns="45700" rIns="0" bIns="0" anchor="b" anchorCtr="0">
            <a:noAutofit/>
          </a:bodyPr>
          <a:lstStyle/>
          <a:p>
            <a:pPr marL="0" lvl="0" indent="0" algn="l" rtl="0">
              <a:spcBef>
                <a:spcPts val="0"/>
              </a:spcBef>
              <a:spcAft>
                <a:spcPts val="0"/>
              </a:spcAft>
              <a:buNone/>
            </a:pPr>
            <a:r>
              <a:rPr lang="en-US"/>
              <a:t>Reflect and Consider</a:t>
            </a:r>
            <a:endParaRPr/>
          </a:p>
        </p:txBody>
      </p:sp>
    </p:spTree>
  </p:cSld>
  <p:clrMapOvr>
    <a:masterClrMapping/>
  </p:clrMapOvr>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456</Words>
  <Application>Microsoft Macintosh PowerPoint</Application>
  <PresentationFormat>On-screen Show (16:9)</PresentationFormat>
  <Paragraphs>42</Paragraphs>
  <Slides>13</Slides>
  <Notes>13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Noto Sans Symbols</vt:lpstr>
      <vt:lpstr>LEARN theme</vt:lpstr>
      <vt:lpstr>LEARN theme</vt:lpstr>
      <vt:lpstr>PowerPoint Presentation</vt:lpstr>
      <vt:lpstr>PowerPoint Presentation</vt:lpstr>
      <vt:lpstr>PowerPoint Presentation</vt:lpstr>
      <vt:lpstr>Wherefore Art Thou So Difficult, Shakespeare? </vt:lpstr>
      <vt:lpstr>Essential Question</vt:lpstr>
      <vt:lpstr>Lesson Objectives</vt:lpstr>
      <vt:lpstr>Stop and Jot</vt:lpstr>
      <vt:lpstr>Elbow Partners</vt:lpstr>
      <vt:lpstr>Reflect and Consider</vt:lpstr>
      <vt:lpstr>Why-Lighting</vt:lpstr>
      <vt:lpstr>Jigsaw</vt:lpstr>
      <vt:lpstr>Read Aloud</vt:lpstr>
      <vt:lpstr>Blackout Poetry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Wherefore Art Thou So Difficult?</dc:title>
  <dc:creator>K20 Center</dc:creator>
  <cp:lastModifiedBy>Lunsford, Janaye N.</cp:lastModifiedBy>
  <cp:revision>5</cp:revision>
  <dcterms:created xsi:type="dcterms:W3CDTF">2020-10-14T20:24:40Z</dcterms:created>
  <dcterms:modified xsi:type="dcterms:W3CDTF">2021-04-27T14:14:52Z</dcterms:modified>
</cp:coreProperties>
</file>