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1" roundtripDataSignature="AMtx7mgW+JbpqnXwHEkhmdxRBHa0MyDf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1837" autoAdjust="0"/>
  </p:normalViewPr>
  <p:slideViewPr>
    <p:cSldViewPr snapToGrid="0">
      <p:cViewPr varScale="1">
        <p:scale>
          <a:sx n="138" d="100"/>
          <a:sy n="138" d="100"/>
        </p:scale>
        <p:origin x="1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waba/learn/historyculture/index.ht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waba/learn/historyculture/index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41538e3d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41538e3d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6350154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6350154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Definitions from dictionary.com and dictionary.cambridge.org.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7d4e95f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7d4e95f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4843f78e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4843f78e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41538e3d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41538e3d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Image Source: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Harper’s Weekly. (1868, December 19). The Seventh U.S. Cavalry charging into Black Kettle’s village at daylight, Nov. 27, 1868 [Image]. Library of Congress. https://www.loc.gov/item/96521161/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41538e3d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41538e3d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Image Source: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Lang, S. (2003). </a:t>
            </a:r>
            <a:r>
              <a:rPr lang="en-US" i="1" dirty="0"/>
              <a:t>The 1868 battle of the Washita. </a:t>
            </a:r>
            <a:r>
              <a:rPr lang="en-US" dirty="0"/>
              <a:t>National Park Service. </a:t>
            </a:r>
            <a:r>
              <a:rPr lang="en-US" dirty="0">
                <a:uFill>
                  <a:noFill/>
                </a:uFill>
                <a:hlinkClick r:id="rId3"/>
              </a:rPr>
              <a:t>https://www.nps.gov/waba/learn/historyculture/index.htm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a865f283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7a865f283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41538e3d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41538e3d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Image Source: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Harper’s Weekly. (1868, December 19). The Seventh U.S. Cavalry charging into Black Kettle’s village at daylight, Nov. 27, 1868 [Image]. Library of Congress. https://www.loc.gov/item/96521161/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41538e3d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41538e3d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Image Source: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Lang, S. (2003). </a:t>
            </a:r>
            <a:r>
              <a:rPr lang="en-US" i="1" dirty="0"/>
              <a:t>The 1868 battle of the Washita. </a:t>
            </a:r>
            <a:r>
              <a:rPr lang="en-US" dirty="0"/>
              <a:t>National Park Service. </a:t>
            </a:r>
            <a:r>
              <a:rPr lang="en-US" dirty="0">
                <a:uFill>
                  <a:noFill/>
                </a:uFill>
                <a:hlinkClick r:id="rId3"/>
              </a:rPr>
              <a:t>https://www.nps.gov/waba/learn/historyculture/index.htm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41538e3d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41538e3d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41538e3d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41538e3d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41538e3d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41538e3d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4843f78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4843f78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4843f78e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4843f78e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4400" b="1" dirty="0"/>
              <a:t>The Conflict at the Washita River</a:t>
            </a:r>
            <a:endParaRPr sz="4400" b="1"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Oklahoma History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41538e3db_0_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Battle or Massacre: Choose a Side</a:t>
            </a:r>
            <a:endParaRPr b="1" dirty="0"/>
          </a:p>
        </p:txBody>
      </p:sp>
      <p:sp>
        <p:nvSpPr>
          <p:cNvPr id="134" name="Google Shape;134;g841538e3db_0_3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176977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Based on what you have learned, do you think the engagement between the United States and the Cheyenne at the Washita River should be remembered as a “battle” or as a “massacre”?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Move to the side of the room with the sign that represents your choice. Be prepared to justify your choice using evidence.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63501540d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Battle or Massacre: Definitions</a:t>
            </a:r>
            <a:endParaRPr b="1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DB0A960-B166-43F7-8E11-1473690CF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48338"/>
              </p:ext>
            </p:extLst>
          </p:nvPr>
        </p:nvGraphicFramePr>
        <p:xfrm>
          <a:off x="457200" y="1656166"/>
          <a:ext cx="6842051" cy="2756346"/>
        </p:xfrm>
        <a:graphic>
          <a:graphicData uri="http://schemas.openxmlformats.org/drawingml/2006/table">
            <a:tbl>
              <a:tblPr firstCol="1">
                <a:tableStyleId>{00A15C55-8517-42AA-B614-E9B94910E393}</a:tableStyleId>
              </a:tblPr>
              <a:tblGrid>
                <a:gridCol w="2181042">
                  <a:extLst>
                    <a:ext uri="{9D8B030D-6E8A-4147-A177-3AD203B41FA5}">
                      <a16:colId xmlns:a16="http://schemas.microsoft.com/office/drawing/2014/main" val="751456905"/>
                    </a:ext>
                  </a:extLst>
                </a:gridCol>
                <a:gridCol w="4661009">
                  <a:extLst>
                    <a:ext uri="{9D8B030D-6E8A-4147-A177-3AD203B41FA5}">
                      <a16:colId xmlns:a16="http://schemas.microsoft.com/office/drawing/2014/main" val="718552995"/>
                    </a:ext>
                  </a:extLst>
                </a:gridCol>
              </a:tblGrid>
              <a:tr h="137817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Battle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/>
                        <a:t>A hostile encounter or engagement between two military forces; a fight between armed forces.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909682"/>
                  </a:ext>
                </a:extLst>
              </a:tr>
              <a:tr h="137817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Massacre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/>
                        <a:t>The unnecessary, indiscriminate killing of a large number of people and/or animals; an act of killing a lot of people.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58746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7d4e95f8d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Class Discussion</a:t>
            </a:r>
            <a:endParaRPr b="1"/>
          </a:p>
        </p:txBody>
      </p:sp>
      <p:sp>
        <p:nvSpPr>
          <p:cNvPr id="146" name="Google Shape;146;g77d4e95f8d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 our interpretations of and the way we remember and label historical events affect our understanding of the world around us?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4843f78e2_0_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Caption This!</a:t>
            </a:r>
            <a:endParaRPr b="1" dirty="0"/>
          </a:p>
        </p:txBody>
      </p:sp>
      <p:sp>
        <p:nvSpPr>
          <p:cNvPr id="152" name="Google Shape;152;g84843f78e2_0_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321595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Choose one of the images from the beginning of the lesson.</a:t>
            </a:r>
            <a:endParaRPr dirty="0"/>
          </a:p>
          <a:p>
            <a:pPr marL="5778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Create a 1–3 sentence caption that explains what is happening in the image based on what you have learned about the conflict at the Washita River.</a:t>
            </a:r>
            <a:endParaRPr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906057-7805-4307-8769-336CF573E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5923944" y="905244"/>
            <a:ext cx="2285708" cy="29021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841538e3db_0_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045074"/>
            <a:ext cx="7060019" cy="3673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" name="Google Shape;92;g841538e3db_0_7"/>
          <p:cNvSpPr txBox="1">
            <a:spLocks noGrp="1"/>
          </p:cNvSpPr>
          <p:nvPr>
            <p:ph type="title"/>
          </p:nvPr>
        </p:nvSpPr>
        <p:spPr>
          <a:xfrm>
            <a:off x="457200" y="606056"/>
            <a:ext cx="8229600" cy="88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Image 1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1073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841538e3db_0_1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967406"/>
            <a:ext cx="6682563" cy="3783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8" name="Google Shape;98;g841538e3db_0_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91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Image 2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69295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a865f2836_0_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I Notice, I Wonder</a:t>
            </a:r>
            <a:endParaRPr b="1"/>
          </a:p>
        </p:txBody>
      </p:sp>
      <p:sp>
        <p:nvSpPr>
          <p:cNvPr id="86" name="Google Shape;86;g7a865f2836_0_35"/>
          <p:cNvSpPr txBox="1">
            <a:spLocks noGrp="1"/>
          </p:cNvSpPr>
          <p:nvPr>
            <p:ph type="body" idx="1"/>
          </p:nvPr>
        </p:nvSpPr>
        <p:spPr>
          <a:xfrm>
            <a:off x="457201" y="1451600"/>
            <a:ext cx="7467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800" dirty="0"/>
              <a:t>After viewing the image:</a:t>
            </a:r>
            <a:endParaRPr sz="2800" dirty="0"/>
          </a:p>
          <a:p>
            <a:pPr indent="-317500">
              <a:spcBef>
                <a:spcPts val="0"/>
              </a:spcBef>
              <a:buSzPts val="1400"/>
              <a:buFont typeface="Arial"/>
              <a:buChar char="●"/>
            </a:pPr>
            <a:r>
              <a:rPr lang="en-US" sz="2800" dirty="0"/>
              <a:t>Write down at least one thing that you </a:t>
            </a:r>
            <a:r>
              <a:rPr lang="en-US" sz="2800" b="1" dirty="0">
                <a:solidFill>
                  <a:schemeClr val="accent2"/>
                </a:solidFill>
              </a:rPr>
              <a:t>notice</a:t>
            </a:r>
            <a:r>
              <a:rPr lang="en-US" sz="2800" dirty="0"/>
              <a:t> or observe in the image.</a:t>
            </a:r>
            <a:endParaRPr sz="2800" dirty="0"/>
          </a:p>
          <a:p>
            <a:pPr indent="-317500">
              <a:spcBef>
                <a:spcPts val="0"/>
              </a:spcBef>
              <a:buSzPts val="1400"/>
              <a:buFont typeface="Arial"/>
              <a:buChar char="●"/>
            </a:pPr>
            <a:r>
              <a:rPr lang="en-US" sz="2800" dirty="0"/>
              <a:t>Write down at least one thing that you </a:t>
            </a:r>
            <a:r>
              <a:rPr lang="en-US" sz="2800" b="1" dirty="0">
                <a:solidFill>
                  <a:schemeClr val="accent2"/>
                </a:solidFill>
              </a:rPr>
              <a:t>wonder</a:t>
            </a:r>
            <a:r>
              <a:rPr lang="en-US" sz="2800" dirty="0"/>
              <a:t> or a question you have about the image.</a:t>
            </a:r>
            <a:endParaRPr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841538e3db_0_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045074"/>
            <a:ext cx="7060019" cy="3673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" name="Google Shape;92;g841538e3db_0_7"/>
          <p:cNvSpPr txBox="1">
            <a:spLocks noGrp="1"/>
          </p:cNvSpPr>
          <p:nvPr>
            <p:ph type="title"/>
          </p:nvPr>
        </p:nvSpPr>
        <p:spPr>
          <a:xfrm>
            <a:off x="457200" y="606056"/>
            <a:ext cx="8229600" cy="88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Image 1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841538e3db_0_1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967406"/>
            <a:ext cx="6682563" cy="3783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8" name="Google Shape;98;g841538e3db_0_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91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Image 2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41538e3db_0_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Class Discussion</a:t>
            </a:r>
            <a:endParaRPr b="1"/>
          </a:p>
        </p:txBody>
      </p:sp>
      <p:sp>
        <p:nvSpPr>
          <p:cNvPr id="104" name="Google Shape;104;g841538e3db_0_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064795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With your group, answer this question, and be prepared to share with the whole class:</a:t>
            </a:r>
            <a:endParaRPr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 dirty="0"/>
              <a:t>What do you think is happening in these images? Justify your response using your prior knowledge and evidence from the images.</a:t>
            </a:r>
            <a:endParaRPr sz="26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41538e3db_0_30"/>
          <p:cNvSpPr txBox="1">
            <a:spLocks noGrp="1"/>
          </p:cNvSpPr>
          <p:nvPr>
            <p:ph type="title"/>
          </p:nvPr>
        </p:nvSpPr>
        <p:spPr>
          <a:xfrm>
            <a:off x="530352" y="359479"/>
            <a:ext cx="7772400" cy="1021842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Essential Questions</a:t>
            </a:r>
            <a:endParaRPr b="1" dirty="0"/>
          </a:p>
        </p:txBody>
      </p:sp>
      <p:sp>
        <p:nvSpPr>
          <p:cNvPr id="110" name="Google Shape;110;g841538e3db_0_30"/>
          <p:cNvSpPr txBox="1">
            <a:spLocks noGrp="1"/>
          </p:cNvSpPr>
          <p:nvPr>
            <p:ph type="body" idx="1"/>
          </p:nvPr>
        </p:nvSpPr>
        <p:spPr>
          <a:xfrm>
            <a:off x="530352" y="1381320"/>
            <a:ext cx="7772400" cy="3033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Why was the conflict at the Washita River significant?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Should the conflict be remembered as a “battle” or as a “massacre”?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How do our interpretations of and the way we remember and label historical events affect our understanding of the world around us?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41538e3db_0_25"/>
          <p:cNvSpPr txBox="1">
            <a:spLocks noGrp="1"/>
          </p:cNvSpPr>
          <p:nvPr>
            <p:ph type="title"/>
          </p:nvPr>
        </p:nvSpPr>
        <p:spPr>
          <a:xfrm>
            <a:off x="530352" y="377952"/>
            <a:ext cx="7772400" cy="1021842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Learning Objectives</a:t>
            </a:r>
            <a:endParaRPr b="1" dirty="0"/>
          </a:p>
        </p:txBody>
      </p:sp>
      <p:sp>
        <p:nvSpPr>
          <p:cNvPr id="116" name="Google Shape;116;g841538e3db_0_25"/>
          <p:cNvSpPr txBox="1">
            <a:spLocks noGrp="1"/>
          </p:cNvSpPr>
          <p:nvPr>
            <p:ph type="body" idx="1"/>
          </p:nvPr>
        </p:nvSpPr>
        <p:spPr>
          <a:xfrm>
            <a:off x="530352" y="1557443"/>
            <a:ext cx="7772400" cy="113228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Describe the conflict at the Washita River and its significance.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Evaluate and justify whether the conflict at the Washita River should be remembered as a “battle” or a “massacre.”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4843f78e2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Article Analysis</a:t>
            </a:r>
            <a:endParaRPr b="1" dirty="0"/>
          </a:p>
        </p:txBody>
      </p:sp>
      <p:sp>
        <p:nvSpPr>
          <p:cNvPr id="122" name="Google Shape;122;g84843f78e2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Analyze the article to identify </a:t>
            </a:r>
            <a:r>
              <a:rPr lang="en-US" b="1" dirty="0">
                <a:solidFill>
                  <a:schemeClr val="accent2"/>
                </a:solidFill>
              </a:rPr>
              <a:t>Points of Most Significance (POMS)</a:t>
            </a:r>
            <a:r>
              <a:rPr lang="en-US" dirty="0"/>
              <a:t>.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For each point, summarize the most significant information from the previous section of the article.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4843f78e2_0_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History Frame</a:t>
            </a:r>
            <a:endParaRPr b="1" dirty="0"/>
          </a:p>
        </p:txBody>
      </p:sp>
      <p:sp>
        <p:nvSpPr>
          <p:cNvPr id="128" name="Google Shape;128;g84843f78e2_0_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Working with your group, use the article and your POMS to complete the Conflict at the Washita history frame graphic organizer.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618</Words>
  <Application>Microsoft Macintosh PowerPoint</Application>
  <PresentationFormat>On-screen Show (16:9)</PresentationFormat>
  <Paragraphs>48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Noto Sans Symbols</vt:lpstr>
      <vt:lpstr>Constantia</vt:lpstr>
      <vt:lpstr>Georgia</vt:lpstr>
      <vt:lpstr>Calibri</vt:lpstr>
      <vt:lpstr>LEARN theme</vt:lpstr>
      <vt:lpstr>LEARN theme</vt:lpstr>
      <vt:lpstr>The Conflict at the Washita River</vt:lpstr>
      <vt:lpstr>I Notice, I Wonder</vt:lpstr>
      <vt:lpstr>Image 1 </vt:lpstr>
      <vt:lpstr>Image 2 </vt:lpstr>
      <vt:lpstr>Class Discussion</vt:lpstr>
      <vt:lpstr>Essential Questions</vt:lpstr>
      <vt:lpstr>Learning Objectives</vt:lpstr>
      <vt:lpstr>Article Analysis</vt:lpstr>
      <vt:lpstr>History Frame</vt:lpstr>
      <vt:lpstr>Battle or Massacre: Choose a Side</vt:lpstr>
      <vt:lpstr>Battle or Massacre: Definitions</vt:lpstr>
      <vt:lpstr>Class Discussion</vt:lpstr>
      <vt:lpstr>Caption This!</vt:lpstr>
      <vt:lpstr>Image 1 </vt:lpstr>
      <vt:lpstr>Image 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Conflict at the Washita River</dc:title>
  <dc:creator>K20 Center</dc:creator>
  <cp:lastModifiedBy>Walters, Darrin J.</cp:lastModifiedBy>
  <cp:revision>6</cp:revision>
  <dcterms:modified xsi:type="dcterms:W3CDTF">2020-08-04T16:03:03Z</dcterms:modified>
</cp:coreProperties>
</file>