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/>
      <a:tcStyle>
        <a:tcBdr/>
        <a:fill>
          <a:solidFill>
            <a:srgbClr val="F8F3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2"/>
          </a:solidFill>
        </a:fill>
      </a:tcStyle>
    </a:wholeTbl>
    <a:band2H>
      <a:tcTxStyle/>
      <a:tcStyle>
        <a:tcBdr/>
        <a:fill>
          <a:solidFill>
            <a:srgbClr val="EFEF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5" autoAdjust="0"/>
  </p:normalViewPr>
  <p:slideViewPr>
    <p:cSldViewPr snapToGrid="0">
      <p:cViewPr varScale="1">
        <p:scale>
          <a:sx n="99" d="100"/>
          <a:sy n="99" d="100"/>
        </p:scale>
        <p:origin x="49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Kp29Lury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search=Francis%20Scott%20Key&amp;title=Special%3ASearch&amp;ns0=1&amp;ns6=1&amp;ns12=1&amp;ns14=1&amp;ns100=1&amp;ns106=1#/media/File:Francis-scott-key-large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atue_of_Liberty_2007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obanNorthPortico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inde/planyourvisit/libertybellcenter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s.gov/yreka/baldeagle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epersmedia/1468780411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Instructor/Facilitator Notes: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Instructor/Facilitator Notes: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355600" algn="l" defTabSz="91440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pPr>
            <a:r>
              <a:rPr lang="en-US" b="0" i="0" u="none" dirty="0">
                <a:solidFill>
                  <a:srgbClr val="0000FF"/>
                </a:solidFill>
                <a:effectLst/>
                <a:uFill>
                  <a:solidFill>
                    <a:srgbClr val="5D94C1"/>
                  </a:solidFill>
                </a:uFill>
                <a:latin typeface="Roboto" panose="02000000000000000000" pitchFamily="2" charset="0"/>
              </a:rPr>
              <a:t>Video Source: </a:t>
            </a:r>
            <a:r>
              <a:rPr lang="en-US" b="0" i="0" u="none" dirty="0" err="1">
                <a:solidFill>
                  <a:srgbClr val="0000FF"/>
                </a:solidFill>
                <a:effectLst/>
                <a:uFill>
                  <a:solidFill>
                    <a:srgbClr val="5D94C1"/>
                  </a:solidFill>
                </a:uFill>
                <a:latin typeface="Roboto" panose="02000000000000000000" pitchFamily="2" charset="0"/>
              </a:rPr>
              <a:t>DrewVan</a:t>
            </a:r>
            <a:r>
              <a:rPr lang="en-US" b="0" i="0" u="none" dirty="0">
                <a:solidFill>
                  <a:srgbClr val="0000FF"/>
                </a:solidFill>
                <a:effectLst/>
                <a:uFill>
                  <a:solidFill>
                    <a:srgbClr val="5D94C1"/>
                  </a:solidFill>
                </a:uFill>
                <a:latin typeface="Roboto" panose="02000000000000000000" pitchFamily="2" charset="0"/>
              </a:rPr>
              <a:t> Media. (2013, April 27). T</a:t>
            </a:r>
            <a:r>
              <a:rPr lang="en-US" b="0" i="0" dirty="0">
                <a:effectLst/>
                <a:latin typeface="Roboto" panose="02000000000000000000" pitchFamily="2" charset="0"/>
              </a:rPr>
              <a:t>he Star Spangled Banner [Video]. YouTube. https://www.youtube.com/watch?v=_QTOZGP-rr0</a:t>
            </a:r>
          </a:p>
          <a:p>
            <a:pPr indent="355600">
              <a:lnSpc>
                <a:spcPct val="115000"/>
              </a:lnSpc>
              <a:spcBef>
                <a:spcPts val="1200"/>
              </a:spcBef>
              <a:defRPr sz="1100"/>
            </a:pPr>
            <a:endParaRPr lang="en-US" u="none" dirty="0">
              <a:solidFill>
                <a:schemeClr val="tx1"/>
              </a:solidFill>
              <a:uFill>
                <a:solidFill>
                  <a:srgbClr val="5D94C1"/>
                </a:solidFill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55600">
              <a:lnSpc>
                <a:spcPct val="115000"/>
              </a:lnSpc>
              <a:spcBef>
                <a:spcPts val="1200"/>
              </a:spcBef>
              <a:defRPr sz="1100"/>
            </a:pPr>
            <a:r>
              <a:rPr dirty="0"/>
              <a:t>Smithsonian. (2020, May 3). Francis Scott Key [</a:t>
            </a:r>
            <a:r>
              <a:rPr lang="en-US" dirty="0"/>
              <a:t>Digital I</a:t>
            </a:r>
            <a:r>
              <a:rPr dirty="0"/>
              <a:t>mage]. </a:t>
            </a:r>
            <a:r>
              <a:rPr lang="en-US" dirty="0"/>
              <a:t>Wikimedia Commons. </a:t>
            </a:r>
            <a:r>
              <a:rPr u="sng"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/>
              </a:rPr>
              <a:t>https://commons.wikimedia.org/w/index.php?search=Francis%20Scott%20Key&amp;title=Special%3ASearch&amp;ns0=1&amp;ns6=1&amp;ns12=1&amp;ns14=1&amp;ns100=1&amp;ns106=1#/media/File:Francis-scott-key-large.jpg</a:t>
            </a:r>
            <a:r>
              <a:rPr dirty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55600">
              <a:lnSpc>
                <a:spcPct val="115000"/>
              </a:lnSpc>
              <a:spcBef>
                <a:spcPts val="1200"/>
              </a:spcBef>
              <a:defRPr sz="1100"/>
            </a:pPr>
            <a:r>
              <a:rPr dirty="0" err="1"/>
              <a:t>Warby</a:t>
            </a:r>
            <a:r>
              <a:rPr dirty="0"/>
              <a:t>, W. (2007, November 13). Statue of Liberty 2007 [</a:t>
            </a:r>
            <a:r>
              <a:rPr lang="en-US" dirty="0"/>
              <a:t>Digital I</a:t>
            </a:r>
            <a:r>
              <a:rPr dirty="0"/>
              <a:t>mage].</a:t>
            </a:r>
            <a:r>
              <a:rPr lang="en-US" dirty="0"/>
              <a:t> Wikimedia Commons.</a:t>
            </a:r>
            <a:r>
              <a:rPr dirty="0"/>
              <a:t> </a:t>
            </a:r>
            <a:r>
              <a:rPr u="sng"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/>
              </a:rPr>
              <a:t>https://commons.wikimedia.org/wiki/File:Statue_of_Liberty_2007.jpg</a:t>
            </a:r>
            <a:r>
              <a:rPr dirty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55600">
              <a:lnSpc>
                <a:spcPct val="115000"/>
              </a:lnSpc>
              <a:spcBef>
                <a:spcPts val="1200"/>
              </a:spcBef>
              <a:defRPr sz="1100"/>
            </a:pPr>
            <a:r>
              <a:rPr dirty="0"/>
              <a:t>Dahl, J. (2007, December 12). Hoban </a:t>
            </a:r>
            <a:r>
              <a:rPr lang="en-US" dirty="0"/>
              <a:t>n</a:t>
            </a:r>
            <a:r>
              <a:rPr dirty="0"/>
              <a:t>orth </a:t>
            </a:r>
            <a:r>
              <a:rPr lang="en-US" dirty="0"/>
              <a:t>p</a:t>
            </a:r>
            <a:r>
              <a:rPr dirty="0"/>
              <a:t>ortico [Digital image].</a:t>
            </a:r>
            <a:r>
              <a:rPr lang="en-US" dirty="0"/>
              <a:t> Wikimedia Commons.</a:t>
            </a:r>
            <a:r>
              <a:rPr dirty="0"/>
              <a:t> </a:t>
            </a:r>
            <a:r>
              <a:rPr u="sng"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/>
              </a:rPr>
              <a:t>https://commons.wikimedia.org/wiki/File:HobanNorthPortico.jpg</a:t>
            </a:r>
            <a:r>
              <a:rPr dirty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55600">
              <a:lnSpc>
                <a:spcPct val="115000"/>
              </a:lnSpc>
              <a:spcBef>
                <a:spcPts val="1200"/>
              </a:spcBef>
              <a:defRPr sz="1100" u="sng">
                <a:solidFill>
                  <a:srgbClr val="2200CC"/>
                </a:solidFill>
              </a:defRPr>
            </a:pPr>
            <a:r>
              <a:rPr lang="en-US" u="none" dirty="0">
                <a:solidFill>
                  <a:srgbClr val="000000"/>
                </a:solidFill>
              </a:rPr>
              <a:t>National Park Service. (n.d.). Liberty Bell [Digital image]. </a:t>
            </a:r>
            <a:r>
              <a:rPr lang="en-US"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/>
              </a:rPr>
              <a:t>https://www.nps.gov/inde/planyourvisit/libertybellcenter.htm</a:t>
            </a:r>
            <a:r>
              <a:rPr lang="en-US" u="none" dirty="0">
                <a:solidFill>
                  <a:srgbClr val="000000"/>
                </a:solidFill>
              </a:rPr>
              <a:t> </a:t>
            </a:r>
            <a:endParaRPr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55600">
              <a:lnSpc>
                <a:spcPct val="115000"/>
              </a:lnSpc>
              <a:spcBef>
                <a:spcPts val="1200"/>
              </a:spcBef>
              <a:defRPr sz="1100"/>
            </a:pPr>
            <a:r>
              <a:rPr dirty="0"/>
              <a:t>USFWS. (2013, April 12). Bald </a:t>
            </a:r>
            <a:r>
              <a:rPr lang="en-US" dirty="0"/>
              <a:t>e</a:t>
            </a:r>
            <a:r>
              <a:rPr dirty="0"/>
              <a:t>agle [Digital image]. </a:t>
            </a:r>
            <a:r>
              <a:rPr u="sng"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/>
              </a:rPr>
              <a:t>https://www.fws.gov/yreka/baldeagle.html</a:t>
            </a:r>
            <a:r>
              <a:rPr dirty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55600">
              <a:lnSpc>
                <a:spcPct val="115000"/>
              </a:lnSpc>
              <a:spcBef>
                <a:spcPts val="1200"/>
              </a:spcBef>
              <a:defRPr sz="1100"/>
            </a:pPr>
            <a:r>
              <a:rPr dirty="0"/>
              <a:t>Mozart, M. (2014, March 20). American </a:t>
            </a:r>
            <a:r>
              <a:rPr lang="en-US" dirty="0"/>
              <a:t>f</a:t>
            </a:r>
            <a:r>
              <a:rPr dirty="0"/>
              <a:t>lag [Digital image]. </a:t>
            </a:r>
            <a:r>
              <a:rPr u="sng"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/>
              </a:rPr>
              <a:t>https://www.flickr.com/photos/jeepersmedia/14687804116</a:t>
            </a:r>
            <a:r>
              <a:rPr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50;p24" descr="Google Shape;50;p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9" name="Google Shape;55;p28" descr="Google Shape;55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>
                <a:solidFill>
                  <a:srgbClr val="971D2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Google Shape;59;p29" descr="Google Shape;59;p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/>
          <a:lstStyle/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9" name="Google Shape;63;p30" descr="Google Shape;63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696" cy="1314451"/>
          </a:xfrm>
          <a:prstGeom prst="rect">
            <a:avLst/>
          </a:prstGeom>
        </p:spPr>
        <p:txBody>
          <a:bodyPr lIns="0" tIns="0" rIns="0" bIns="0"/>
          <a:lstStyle>
            <a:lvl1pPr marL="393700" marR="34289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9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9" indent="679259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9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9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9" name="Google Shape;70;p17" descr="Google Shape;70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1;p18" descr="Google Shape;11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5" indent="-369028">
              <a:spcBef>
                <a:spcPts val="400"/>
              </a:spcBef>
              <a:buClrTx/>
              <a:buSzPts val="2100"/>
              <a:buFontTx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defRPr sz="2100"/>
            </a:lvl4pPr>
            <a:lvl5pPr marL="2460947" indent="-459236">
              <a:spcBef>
                <a:spcPts val="400"/>
              </a:spcBef>
              <a:buClrTx/>
              <a:buSzPts val="2100"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Google Shape;15;p25"/>
          <p:cNvSpPr txBox="1">
            <a:spLocks noGrp="1"/>
          </p:cNvSpPr>
          <p:nvPr>
            <p:ph type="body" sz="half" idx="13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30" name="Google Shape;16;p25" descr="Google Shape;16;p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43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85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Google Shape;20;p21" descr="Google Shape;20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91399" tIns="91399" rIns="91399" bIns="91399" anchor="ctr"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</p:spPr>
        <p:txBody>
          <a:bodyPr lIns="91399" tIns="91399" rIns="91399" bIns="91399"/>
          <a:lstStyle>
            <a:lvl5pPr marL="2570289" indent="-56857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Google Shape;28;p26"/>
          <p:cNvSpPr txBox="1">
            <a:spLocks noGrp="1"/>
          </p:cNvSpPr>
          <p:nvPr>
            <p:ph type="body" sz="half" idx="13"/>
          </p:nvPr>
        </p:nvSpPr>
        <p:spPr>
          <a:xfrm>
            <a:off x="4692274" y="1200150"/>
            <a:ext cx="3994501" cy="3725775"/>
          </a:xfrm>
          <a:prstGeom prst="rect">
            <a:avLst/>
          </a:prstGeom>
        </p:spPr>
        <p:txBody>
          <a:bodyPr lIns="91399" tIns="91399" rIns="91399" bIns="91399"/>
          <a:lstStyle/>
          <a:p>
            <a:endParaRPr/>
          </a:p>
        </p:txBody>
      </p:sp>
      <p:pic>
        <p:nvPicPr>
          <p:cNvPr id="51" name="Google Shape;29;p26" descr="Google Shape;29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696" cy="1314451"/>
          </a:xfrm>
          <a:prstGeom prst="rect">
            <a:avLst/>
          </a:prstGeom>
        </p:spPr>
        <p:txBody>
          <a:bodyPr lIns="0" tIns="0" rIns="0" bIns="0"/>
          <a:lstStyle>
            <a:lvl1pPr marL="393700" marR="34289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9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9" indent="679259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9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9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1" name="Google Shape;33;p16" descr="Google Shape;33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70" name="Google Shape;36;p23" descr="Google Shape;36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</p:spPr>
        <p:txBody>
          <a:bodyPr/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1022985" indent="-434340">
              <a:spcBef>
                <a:spcPts val="400"/>
              </a:spcBef>
              <a:buSzPts val="2400"/>
              <a:defRPr sz="2400"/>
            </a:lvl2pPr>
            <a:lvl3pPr marL="1548764" indent="-472439">
              <a:spcBef>
                <a:spcPts val="400"/>
              </a:spcBef>
              <a:buSzPts val="2400"/>
              <a:defRPr sz="2400"/>
            </a:lvl3pPr>
            <a:lvl4pPr marL="2069352" indent="-524841">
              <a:spcBef>
                <a:spcPts val="400"/>
              </a:spcBef>
              <a:buSzPts val="2400"/>
              <a:defRPr sz="2400"/>
            </a:lvl4pPr>
            <a:lvl5pPr marL="2526552" indent="-524841">
              <a:spcBef>
                <a:spcPts val="400"/>
              </a:spcBef>
              <a:buSzPts val="2400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Google Shape;40;p22"/>
          <p:cNvSpPr txBox="1">
            <a:spLocks noGrp="1"/>
          </p:cNvSpPr>
          <p:nvPr>
            <p:ph type="body" sz="half" idx="13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pic>
        <p:nvPicPr>
          <p:cNvPr id="81" name="Google Shape;41;p22" descr="Google Shape;41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88" cy="494515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Google Shape;45;p19"/>
          <p:cNvSpPr txBox="1">
            <a:spLocks noGrp="1"/>
          </p:cNvSpPr>
          <p:nvPr>
            <p:ph type="body" sz="quarter" idx="13"/>
          </p:nvPr>
        </p:nvSpPr>
        <p:spPr>
          <a:xfrm>
            <a:off x="4645026" y="1394820"/>
            <a:ext cx="4041776" cy="49113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pPr>
            <a:endParaRPr/>
          </a:p>
        </p:txBody>
      </p:sp>
      <p:sp>
        <p:nvSpPr>
          <p:cNvPr id="92" name="Google Shape;46;p19"/>
          <p:cNvSpPr txBox="1">
            <a:spLocks noGrp="1"/>
          </p:cNvSpPr>
          <p:nvPr>
            <p:ph type="body" sz="half" idx="14"/>
          </p:nvPr>
        </p:nvSpPr>
        <p:spPr>
          <a:xfrm>
            <a:off x="457200" y="1885949"/>
            <a:ext cx="4040188" cy="2884292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sp>
        <p:nvSpPr>
          <p:cNvPr id="93" name="Google Shape;47;p19"/>
          <p:cNvSpPr txBox="1">
            <a:spLocks noGrp="1"/>
          </p:cNvSpPr>
          <p:nvPr>
            <p:ph type="body" sz="half" idx="15"/>
          </p:nvPr>
        </p:nvSpPr>
        <p:spPr>
          <a:xfrm>
            <a:off x="4645026" y="1885949"/>
            <a:ext cx="4041776" cy="2884292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94" name="Google Shape;48;p19" descr="Google Shape;48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14" descr="Google Shape;9;p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6452" y="1028700"/>
            <a:ext cx="1911097" cy="31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937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59180" marR="0" indent="-47053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90602" marR="0" indent="-51764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1842" marR="0" indent="-50355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042" marR="0" indent="-5035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40378" marR="0" indent="-5943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8220" marR="0" indent="-6273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13200" marR="0" indent="-660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87240" marR="0" indent="-7677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QTOZGP-rr0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30;g89c7aa6d40_0_28"/>
          <p:cNvSpPr txBox="1">
            <a:spLocks noGrp="1"/>
          </p:cNvSpPr>
          <p:nvPr>
            <p:ph type="title"/>
          </p:nvPr>
        </p:nvSpPr>
        <p:spPr>
          <a:xfrm>
            <a:off x="419100" y="306685"/>
            <a:ext cx="8305800" cy="8574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Statue of Liberty</a:t>
            </a:r>
          </a:p>
        </p:txBody>
      </p:sp>
      <p:pic>
        <p:nvPicPr>
          <p:cNvPr id="194" name="Google Shape;131;g89c7aa6d40_0_28" descr="Google Shape;131;g89c7aa6d40_0_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036" y="1289135"/>
            <a:ext cx="2589927" cy="3453235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36;g89c7aa6d40_0_32"/>
          <p:cNvSpPr txBox="1">
            <a:spLocks noGrp="1"/>
          </p:cNvSpPr>
          <p:nvPr>
            <p:ph type="title"/>
          </p:nvPr>
        </p:nvSpPr>
        <p:spPr>
          <a:xfrm>
            <a:off x="471638" y="325935"/>
            <a:ext cx="8305800" cy="8574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White House</a:t>
            </a:r>
          </a:p>
        </p:txBody>
      </p:sp>
      <p:pic>
        <p:nvPicPr>
          <p:cNvPr id="199" name="Google Shape;137;g89c7aa6d40_0_32" descr="Google Shape;137;g89c7aa6d40_0_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83" y="1340311"/>
            <a:ext cx="4463034" cy="3347277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142;g89c7aa6d40_0_36"/>
          <p:cNvSpPr txBox="1">
            <a:spLocks noGrp="1"/>
          </p:cNvSpPr>
          <p:nvPr>
            <p:ph type="title"/>
          </p:nvPr>
        </p:nvSpPr>
        <p:spPr>
          <a:xfrm>
            <a:off x="419100" y="325935"/>
            <a:ext cx="8305800" cy="8574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Liberty Bell</a:t>
            </a:r>
          </a:p>
        </p:txBody>
      </p:sp>
      <p:pic>
        <p:nvPicPr>
          <p:cNvPr id="204" name="Google Shape;143;g89c7aa6d40_0_36" descr="Google Shape;143;g89c7aa6d40_0_36"/>
          <p:cNvPicPr>
            <a:picLocks noChangeAspect="1"/>
          </p:cNvPicPr>
          <p:nvPr/>
        </p:nvPicPr>
        <p:blipFill>
          <a:blip r:embed="rId3"/>
          <a:srcRect l="13009" r="5015"/>
          <a:stretch>
            <a:fillRect/>
          </a:stretch>
        </p:blipFill>
        <p:spPr>
          <a:xfrm>
            <a:off x="2117649" y="1378927"/>
            <a:ext cx="4908702" cy="2981101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148;g89c7aa6d40_0_40"/>
          <p:cNvSpPr txBox="1">
            <a:spLocks noGrp="1"/>
          </p:cNvSpPr>
          <p:nvPr>
            <p:ph type="title"/>
          </p:nvPr>
        </p:nvSpPr>
        <p:spPr>
          <a:xfrm>
            <a:off x="419100" y="330748"/>
            <a:ext cx="8305800" cy="857401"/>
          </a:xfrm>
          <a:prstGeom prst="rect">
            <a:avLst/>
          </a:prstGeom>
        </p:spPr>
        <p:txBody>
          <a:bodyPr/>
          <a:lstStyle/>
          <a:p>
            <a:r>
              <a:rPr dirty="0"/>
              <a:t>Bald Eagle</a:t>
            </a:r>
          </a:p>
        </p:txBody>
      </p:sp>
      <p:pic>
        <p:nvPicPr>
          <p:cNvPr id="209" name="Google Shape;149;g89c7aa6d40_0_40" descr="Google Shape;149;g89c7aa6d40_0_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162" y="1513345"/>
            <a:ext cx="4179675" cy="2715399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154;g89c7aa6d40_0_44"/>
          <p:cNvSpPr txBox="1">
            <a:spLocks noGrp="1"/>
          </p:cNvSpPr>
          <p:nvPr>
            <p:ph type="title"/>
          </p:nvPr>
        </p:nvSpPr>
        <p:spPr>
          <a:xfrm>
            <a:off x="457200" y="306684"/>
            <a:ext cx="8305800" cy="857401"/>
          </a:xfrm>
          <a:prstGeom prst="rect">
            <a:avLst/>
          </a:prstGeom>
        </p:spPr>
        <p:txBody>
          <a:bodyPr/>
          <a:lstStyle/>
          <a:p>
            <a:r>
              <a:rPr dirty="0"/>
              <a:t>American Flag</a:t>
            </a:r>
          </a:p>
        </p:txBody>
      </p:sp>
      <p:pic>
        <p:nvPicPr>
          <p:cNvPr id="214" name="Google Shape;155;g89c7aa6d40_0_44" descr="Google Shape;155;g89c7aa6d40_0_44"/>
          <p:cNvPicPr>
            <a:picLocks noChangeAspect="1"/>
          </p:cNvPicPr>
          <p:nvPr/>
        </p:nvPicPr>
        <p:blipFill>
          <a:blip r:embed="rId3"/>
          <a:srcRect l="20198" r="24689"/>
          <a:stretch>
            <a:fillRect/>
          </a:stretch>
        </p:blipFill>
        <p:spPr>
          <a:xfrm>
            <a:off x="2721412" y="1378215"/>
            <a:ext cx="3777376" cy="2980951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160;g8a67cb0009_0_0"/>
          <p:cNvSpPr txBox="1">
            <a:spLocks noGrp="1"/>
          </p:cNvSpPr>
          <p:nvPr>
            <p:ph type="title"/>
          </p:nvPr>
        </p:nvSpPr>
        <p:spPr>
          <a:xfrm>
            <a:off x="457200" y="463942"/>
            <a:ext cx="8229600" cy="857400"/>
          </a:xfrm>
          <a:prstGeom prst="rect">
            <a:avLst/>
          </a:prstGeom>
        </p:spPr>
        <p:txBody>
          <a:bodyPr/>
          <a:lstStyle/>
          <a:p>
            <a:r>
              <a:rPr dirty="0"/>
              <a:t>Vocabulary Charades</a:t>
            </a:r>
          </a:p>
        </p:txBody>
      </p:sp>
      <p:sp>
        <p:nvSpPr>
          <p:cNvPr id="219" name="Google Shape;161;g8a67cb0009_0_0"/>
          <p:cNvSpPr txBox="1">
            <a:spLocks noGrp="1"/>
          </p:cNvSpPr>
          <p:nvPr>
            <p:ph type="body" sz="half" idx="1"/>
          </p:nvPr>
        </p:nvSpPr>
        <p:spPr>
          <a:xfrm>
            <a:off x="457200" y="1321342"/>
            <a:ext cx="3994500" cy="372570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With your group:</a:t>
            </a:r>
          </a:p>
          <a:p>
            <a:pPr marL="577850" indent="-514350">
              <a:buFont typeface="+mj-lt"/>
              <a:buAutoNum type="arabicPeriod"/>
            </a:pPr>
            <a:r>
              <a:rPr dirty="0"/>
              <a:t>Talk about what the symbol means.</a:t>
            </a:r>
          </a:p>
          <a:p>
            <a:pPr marL="577850" indent="-514350">
              <a:spcBef>
                <a:spcPts val="0"/>
              </a:spcBef>
              <a:buFont typeface="+mj-lt"/>
              <a:buAutoNum type="arabicPeriod"/>
            </a:pPr>
            <a:r>
              <a:rPr dirty="0"/>
              <a:t>Decide how you will act out the symbol for the class.</a:t>
            </a:r>
          </a:p>
        </p:txBody>
      </p:sp>
      <p:pic>
        <p:nvPicPr>
          <p:cNvPr id="220" name="Google Shape;162;g8a67cb0009_0_0" descr="Google Shape;162;g8a67cb0009_0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789" y="1321342"/>
            <a:ext cx="1933004" cy="2500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67;g8a67cb0009_0_8"/>
          <p:cNvSpPr txBox="1">
            <a:spLocks noGrp="1"/>
          </p:cNvSpPr>
          <p:nvPr>
            <p:ph type="title"/>
          </p:nvPr>
        </p:nvSpPr>
        <p:spPr>
          <a:xfrm>
            <a:off x="457200" y="475486"/>
            <a:ext cx="8229600" cy="857400"/>
          </a:xfrm>
          <a:prstGeom prst="rect">
            <a:avLst/>
          </a:prstGeom>
        </p:spPr>
        <p:txBody>
          <a:bodyPr/>
          <a:lstStyle/>
          <a:p>
            <a:r>
              <a:rPr dirty="0"/>
              <a:t>The Statue of Liberty</a:t>
            </a:r>
          </a:p>
        </p:txBody>
      </p:sp>
      <p:sp>
        <p:nvSpPr>
          <p:cNvPr id="223" name="Google Shape;168;g8a67cb0009_0_8"/>
          <p:cNvSpPr txBox="1">
            <a:spLocks noGrp="1"/>
          </p:cNvSpPr>
          <p:nvPr>
            <p:ph type="body" sz="quarter" idx="1"/>
          </p:nvPr>
        </p:nvSpPr>
        <p:spPr>
          <a:xfrm>
            <a:off x="493988" y="1286847"/>
            <a:ext cx="3957711" cy="18750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>
              <a:buSzTx/>
              <a:buNone/>
            </a:lvl1pPr>
          </a:lstStyle>
          <a:p>
            <a:pPr marL="514350" indent="-514350">
              <a:buFont typeface="+mj-lt"/>
              <a:buAutoNum type="arabicPeriod"/>
            </a:pPr>
            <a:r>
              <a:rPr dirty="0"/>
              <a:t>Talk about what the Statue of Liberty means.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how you will act out the Statue of Liberty for the class.</a:t>
            </a:r>
          </a:p>
          <a:p>
            <a:endParaRPr dirty="0"/>
          </a:p>
        </p:txBody>
      </p:sp>
      <p:sp>
        <p:nvSpPr>
          <p:cNvPr id="224" name="Google Shape;169;g8a67cb0009_0_8"/>
          <p:cNvSpPr txBox="1"/>
          <p:nvPr/>
        </p:nvSpPr>
        <p:spPr>
          <a:xfrm>
            <a:off x="493988" y="2471601"/>
            <a:ext cx="3994500" cy="14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normAutofit/>
          </a:bodyPr>
          <a:lstStyle>
            <a:lvl1pPr>
              <a:spcBef>
                <a:spcPts val="500"/>
              </a:spcBef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225" name="Google Shape;170;g8a67cb0009_0_8" descr="Google Shape;170;g8a67cb0009_0_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858" y="698274"/>
            <a:ext cx="2379153" cy="3132201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4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175;g8a67cb0009_0_15"/>
          <p:cNvSpPr txBox="1">
            <a:spLocks noGrp="1"/>
          </p:cNvSpPr>
          <p:nvPr>
            <p:ph type="title"/>
          </p:nvPr>
        </p:nvSpPr>
        <p:spPr>
          <a:xfrm>
            <a:off x="457200" y="461047"/>
            <a:ext cx="8229600" cy="857400"/>
          </a:xfrm>
          <a:prstGeom prst="rect">
            <a:avLst/>
          </a:prstGeom>
        </p:spPr>
        <p:txBody>
          <a:bodyPr/>
          <a:lstStyle/>
          <a:p>
            <a:r>
              <a:rPr dirty="0"/>
              <a:t>The White House</a:t>
            </a:r>
          </a:p>
        </p:txBody>
      </p:sp>
      <p:sp>
        <p:nvSpPr>
          <p:cNvPr id="228" name="Google Shape;176;g8a67cb0009_0_15"/>
          <p:cNvSpPr txBox="1">
            <a:spLocks noGrp="1"/>
          </p:cNvSpPr>
          <p:nvPr>
            <p:ph type="body" sz="quarter" idx="1"/>
          </p:nvPr>
        </p:nvSpPr>
        <p:spPr>
          <a:xfrm>
            <a:off x="457200" y="1228510"/>
            <a:ext cx="3994500" cy="20344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buSzTx/>
              <a:buNone/>
            </a:lvl1pPr>
          </a:lstStyle>
          <a:p>
            <a:pPr marL="514350" indent="-514350">
              <a:buFont typeface="+mj-lt"/>
              <a:buAutoNum type="arabicPeriod"/>
            </a:pPr>
            <a:r>
              <a:rPr dirty="0"/>
              <a:t>Talk about what the White House means.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how you will act out the White House for the class.</a:t>
            </a:r>
          </a:p>
          <a:p>
            <a:endParaRPr dirty="0"/>
          </a:p>
        </p:txBody>
      </p:sp>
      <p:pic>
        <p:nvPicPr>
          <p:cNvPr id="230" name="Google Shape;178;g8a67cb0009_0_15" descr="Google Shape;178;g8a67cb0009_0_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287" y="780093"/>
            <a:ext cx="3212513" cy="2938424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183;g8a67cb0009_0_21"/>
          <p:cNvSpPr txBox="1">
            <a:spLocks noGrp="1"/>
          </p:cNvSpPr>
          <p:nvPr>
            <p:ph type="title"/>
          </p:nvPr>
        </p:nvSpPr>
        <p:spPr>
          <a:xfrm>
            <a:off x="457200" y="461047"/>
            <a:ext cx="8229600" cy="857400"/>
          </a:xfrm>
          <a:prstGeom prst="rect">
            <a:avLst/>
          </a:prstGeom>
        </p:spPr>
        <p:txBody>
          <a:bodyPr/>
          <a:lstStyle/>
          <a:p>
            <a:r>
              <a:rPr dirty="0"/>
              <a:t>The Liberty Bell</a:t>
            </a:r>
          </a:p>
        </p:txBody>
      </p:sp>
      <p:sp>
        <p:nvSpPr>
          <p:cNvPr id="233" name="Google Shape;184;g8a67cb0009_0_21"/>
          <p:cNvSpPr txBox="1">
            <a:spLocks noGrp="1"/>
          </p:cNvSpPr>
          <p:nvPr>
            <p:ph type="body" sz="quarter" idx="1"/>
          </p:nvPr>
        </p:nvSpPr>
        <p:spPr>
          <a:xfrm>
            <a:off x="457200" y="1258675"/>
            <a:ext cx="3994500" cy="21631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buSzTx/>
              <a:buNone/>
            </a:lvl1pPr>
          </a:lstStyle>
          <a:p>
            <a:pPr marL="514350" indent="-514350">
              <a:buFont typeface="+mj-lt"/>
              <a:buAutoNum type="arabicPeriod"/>
            </a:pPr>
            <a:r>
              <a:rPr dirty="0"/>
              <a:t>Talk about what the Liberty Bell means.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how you will act out the Liberty Bell for the class.</a:t>
            </a:r>
          </a:p>
          <a:p>
            <a:endParaRPr dirty="0"/>
          </a:p>
        </p:txBody>
      </p:sp>
      <p:sp>
        <p:nvSpPr>
          <p:cNvPr id="234" name="Google Shape;185;g8a67cb0009_0_21"/>
          <p:cNvSpPr txBox="1"/>
          <p:nvPr/>
        </p:nvSpPr>
        <p:spPr>
          <a:xfrm>
            <a:off x="457200" y="2423474"/>
            <a:ext cx="3994500" cy="14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normAutofit/>
          </a:bodyPr>
          <a:lstStyle>
            <a:lvl1pPr>
              <a:spcBef>
                <a:spcPts val="500"/>
              </a:spcBef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235" name="Google Shape;186;g8a67cb0009_0_21" descr="Google Shape;186;g8a67cb0009_0_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757" y="597083"/>
            <a:ext cx="2425043" cy="3233392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  <p:bldP spid="234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191;g8a67cb0009_0_27"/>
          <p:cNvSpPr txBox="1">
            <a:spLocks noGrp="1"/>
          </p:cNvSpPr>
          <p:nvPr>
            <p:ph type="title"/>
          </p:nvPr>
        </p:nvSpPr>
        <p:spPr>
          <a:xfrm>
            <a:off x="418699" y="496386"/>
            <a:ext cx="8229600" cy="857400"/>
          </a:xfrm>
          <a:prstGeom prst="rect">
            <a:avLst/>
          </a:prstGeom>
        </p:spPr>
        <p:txBody>
          <a:bodyPr/>
          <a:lstStyle/>
          <a:p>
            <a:r>
              <a:rPr dirty="0"/>
              <a:t>Bald Eagle</a:t>
            </a:r>
          </a:p>
        </p:txBody>
      </p:sp>
      <p:sp>
        <p:nvSpPr>
          <p:cNvPr id="238" name="Google Shape;192;g8a67cb0009_0_27"/>
          <p:cNvSpPr txBox="1">
            <a:spLocks noGrp="1"/>
          </p:cNvSpPr>
          <p:nvPr>
            <p:ph type="body" sz="quarter" idx="1"/>
          </p:nvPr>
        </p:nvSpPr>
        <p:spPr>
          <a:xfrm>
            <a:off x="457200" y="1246178"/>
            <a:ext cx="3994500" cy="20600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buSzTx/>
              <a:buNone/>
            </a:lvl1pPr>
          </a:lstStyle>
          <a:p>
            <a:pPr marL="514350" indent="-514350">
              <a:buFont typeface="+mj-lt"/>
              <a:buAutoNum type="arabicPeriod"/>
            </a:pPr>
            <a:r>
              <a:rPr dirty="0"/>
              <a:t>Talk about what the </a:t>
            </a:r>
            <a:r>
              <a:rPr lang="en-US" dirty="0"/>
              <a:t>b</a:t>
            </a:r>
            <a:r>
              <a:rPr dirty="0"/>
              <a:t>ald </a:t>
            </a:r>
            <a:r>
              <a:rPr lang="en-US" dirty="0"/>
              <a:t>e</a:t>
            </a:r>
            <a:r>
              <a:rPr dirty="0"/>
              <a:t>agle means.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how you will act out the bald eagle for the class.</a:t>
            </a:r>
          </a:p>
          <a:p>
            <a:endParaRPr dirty="0"/>
          </a:p>
        </p:txBody>
      </p:sp>
      <p:sp>
        <p:nvSpPr>
          <p:cNvPr id="239" name="Google Shape;193;g8a67cb0009_0_27"/>
          <p:cNvSpPr txBox="1"/>
          <p:nvPr/>
        </p:nvSpPr>
        <p:spPr>
          <a:xfrm>
            <a:off x="457200" y="2423474"/>
            <a:ext cx="3994500" cy="14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normAutofit/>
          </a:bodyPr>
          <a:lstStyle>
            <a:lvl1pPr>
              <a:spcBef>
                <a:spcPts val="500"/>
              </a:spcBef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240" name="Google Shape;194;g8a67cb0009_0_27" descr="Google Shape;194;g8a67cb0009_0_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857" y="496386"/>
            <a:ext cx="2485943" cy="3295968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animBg="1" advAuto="0"/>
      <p:bldP spid="23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79;p2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4700"/>
            </a:lvl1pPr>
          </a:lstStyle>
          <a:p>
            <a:r>
              <a:t>Symbols Here, Symbols There, Symbols Everywhere</a:t>
            </a:r>
          </a:p>
        </p:txBody>
      </p:sp>
      <p:sp>
        <p:nvSpPr>
          <p:cNvPr id="163" name="Google Shape;80;p2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696" cy="13144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r>
              <a:t>Social Studies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199;g8a1f9f1014_0_8"/>
          <p:cNvSpPr txBox="1">
            <a:spLocks noGrp="1"/>
          </p:cNvSpPr>
          <p:nvPr>
            <p:ph type="title"/>
          </p:nvPr>
        </p:nvSpPr>
        <p:spPr>
          <a:xfrm>
            <a:off x="457200" y="461047"/>
            <a:ext cx="8229600" cy="857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U.S.</a:t>
            </a:r>
            <a:r>
              <a:rPr dirty="0"/>
              <a:t> Flag</a:t>
            </a:r>
          </a:p>
        </p:txBody>
      </p:sp>
      <p:sp>
        <p:nvSpPr>
          <p:cNvPr id="243" name="Google Shape;200;g8a1f9f1014_0_8"/>
          <p:cNvSpPr txBox="1">
            <a:spLocks noGrp="1"/>
          </p:cNvSpPr>
          <p:nvPr>
            <p:ph type="body" sz="quarter" idx="1"/>
          </p:nvPr>
        </p:nvSpPr>
        <p:spPr>
          <a:xfrm>
            <a:off x="457200" y="1228509"/>
            <a:ext cx="3994500" cy="21932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buSzTx/>
              <a:buNone/>
            </a:lvl1pPr>
          </a:lstStyle>
          <a:p>
            <a:pPr marL="514350" indent="-514350">
              <a:buFont typeface="+mj-lt"/>
              <a:buAutoNum type="arabicPeriod"/>
            </a:pPr>
            <a:r>
              <a:rPr dirty="0"/>
              <a:t>Talk about what the </a:t>
            </a:r>
            <a:r>
              <a:rPr lang="en-US" dirty="0"/>
              <a:t>U.S. f</a:t>
            </a:r>
            <a:r>
              <a:rPr dirty="0"/>
              <a:t>lag means.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how you will act out the U.S. flag for the class.</a:t>
            </a:r>
          </a:p>
          <a:p>
            <a:endParaRPr dirty="0"/>
          </a:p>
        </p:txBody>
      </p:sp>
      <p:sp>
        <p:nvSpPr>
          <p:cNvPr id="244" name="Google Shape;201;g8a1f9f1014_0_8"/>
          <p:cNvSpPr txBox="1"/>
          <p:nvPr/>
        </p:nvSpPr>
        <p:spPr>
          <a:xfrm>
            <a:off x="457200" y="2423474"/>
            <a:ext cx="3994500" cy="14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normAutofit/>
          </a:bodyPr>
          <a:lstStyle>
            <a:lvl1pPr>
              <a:spcBef>
                <a:spcPts val="500"/>
              </a:spcBef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245" name="Google Shape;202;g8a1f9f1014_0_8" descr="Google Shape;202;g8a1f9f1014_0_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05" y="634678"/>
            <a:ext cx="3226395" cy="2787103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  <p:bldP spid="244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07;g986ab11d58_0_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/>
          <a:p>
            <a:r>
              <a:t>Let’s Test Your Symbol Knowledge!</a:t>
            </a:r>
          </a:p>
        </p:txBody>
      </p:sp>
      <p:pic>
        <p:nvPicPr>
          <p:cNvPr id="248" name="Google Shape;208;g986ab11d58_0_11" descr="Google Shape;208;g986ab11d58_0_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687" y="1063378"/>
            <a:ext cx="4192626" cy="3607674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Picture 5"/>
          <p:cNvGrpSpPr/>
          <p:nvPr/>
        </p:nvGrpSpPr>
        <p:grpSpPr>
          <a:xfrm>
            <a:off x="2263301" y="1027889"/>
            <a:ext cx="5202272" cy="3273034"/>
            <a:chOff x="0" y="0"/>
            <a:chExt cx="5202270" cy="3273033"/>
          </a:xfrm>
        </p:grpSpPr>
        <p:sp>
          <p:nvSpPr>
            <p:cNvPr id="250" name="Rectangle"/>
            <p:cNvSpPr/>
            <p:nvPr/>
          </p:nvSpPr>
          <p:spPr>
            <a:xfrm>
              <a:off x="0" y="0"/>
              <a:ext cx="5202271" cy="3273034"/>
            </a:xfrm>
            <a:prstGeom prst="rect">
              <a:avLst/>
            </a:prstGeom>
            <a:solidFill>
              <a:srgbClr val="3975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51" name="image18.jpeg" descr="image18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202271" cy="3273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97;g887f276791_0_10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/>
          <a:lstStyle/>
          <a:p>
            <a:r>
              <a:t>Essential Question</a:t>
            </a:r>
          </a:p>
        </p:txBody>
      </p:sp>
      <p:sp>
        <p:nvSpPr>
          <p:cNvPr id="168" name="Google Shape;98;g887f276791_0_10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01"/>
          </a:xfrm>
          <a:prstGeom prst="rect">
            <a:avLst/>
          </a:prstGeom>
        </p:spPr>
        <p:txBody>
          <a:bodyPr/>
          <a:lstStyle>
            <a:lvl1pPr marL="0"/>
          </a:lstStyle>
          <a:p>
            <a:r>
              <a:rPr dirty="0"/>
              <a:t>Why are symbols important?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97;g887f276791_0_10"/>
          <p:cNvSpPr txBox="1">
            <a:spLocks noGrp="1"/>
          </p:cNvSpPr>
          <p:nvPr>
            <p:ph type="title"/>
          </p:nvPr>
        </p:nvSpPr>
        <p:spPr>
          <a:xfrm>
            <a:off x="517994" y="255413"/>
            <a:ext cx="7772401" cy="1021802"/>
          </a:xfrm>
          <a:prstGeom prst="rect">
            <a:avLst/>
          </a:prstGeom>
        </p:spPr>
        <p:txBody>
          <a:bodyPr/>
          <a:lstStyle/>
          <a:p>
            <a:r>
              <a:t>Learning Objectives</a:t>
            </a:r>
          </a:p>
        </p:txBody>
      </p:sp>
      <p:sp>
        <p:nvSpPr>
          <p:cNvPr id="171" name="Google Shape;98;g887f276791_0_10"/>
          <p:cNvSpPr txBox="1">
            <a:spLocks noGrp="1"/>
          </p:cNvSpPr>
          <p:nvPr>
            <p:ph type="body" idx="1"/>
          </p:nvPr>
        </p:nvSpPr>
        <p:spPr>
          <a:xfrm>
            <a:off x="494270" y="1368511"/>
            <a:ext cx="7796125" cy="3016038"/>
          </a:xfrm>
          <a:prstGeom prst="rect">
            <a:avLst/>
          </a:prstGeom>
        </p:spPr>
        <p:txBody>
          <a:bodyPr/>
          <a:lstStyle/>
          <a:p>
            <a:pPr marL="494665" indent="-434340" defTabSz="868680">
              <a:spcBef>
                <a:spcPts val="0"/>
              </a:spcBef>
              <a:buClr>
                <a:srgbClr val="FFFFFF"/>
              </a:buClr>
              <a:buSzPts val="2400"/>
              <a:buFont typeface="Arial"/>
              <a:buChar char="•"/>
              <a:defRPr sz="2470"/>
            </a:pPr>
            <a:r>
              <a:rPr dirty="0"/>
              <a:t>Identify and explain the importance of various symbols of the United States</a:t>
            </a:r>
            <a:r>
              <a:rPr lang="en-US" dirty="0"/>
              <a:t>.</a:t>
            </a:r>
            <a:endParaRPr dirty="0"/>
          </a:p>
          <a:p>
            <a:pPr marL="494665" indent="-434340" defTabSz="868680">
              <a:spcBef>
                <a:spcPts val="0"/>
              </a:spcBef>
              <a:buClr>
                <a:srgbClr val="FFFFFF"/>
              </a:buClr>
              <a:buSzPts val="2400"/>
              <a:buFont typeface="Arial"/>
              <a:buChar char="•"/>
              <a:defRPr sz="2470"/>
            </a:pPr>
            <a:r>
              <a:rPr dirty="0"/>
              <a:t>Explain patriotic traditions</a:t>
            </a:r>
            <a:r>
              <a:rPr lang="en-US" dirty="0"/>
              <a:t>.</a:t>
            </a:r>
            <a:endParaRPr dirty="0"/>
          </a:p>
          <a:p>
            <a:pPr marL="494665" indent="-434340" defTabSz="868680">
              <a:spcBef>
                <a:spcPts val="0"/>
              </a:spcBef>
              <a:buClr>
                <a:srgbClr val="FFFFFF"/>
              </a:buClr>
              <a:buSzPts val="2400"/>
              <a:buFont typeface="Arial"/>
              <a:buChar char="•"/>
              <a:defRPr sz="2470"/>
            </a:pPr>
            <a:r>
              <a:rPr dirty="0"/>
              <a:t>Demonstrate appropriate flag etiquette and proper behavior during the playing of the Star-Spangled Banner and reciting of the Pledge of Allegiance.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Star Spangled Banner">
            <a:hlinkClick r:id="" action="ppaction://media"/>
            <a:extLst>
              <a:ext uri="{FF2B5EF4-FFF2-40B4-BE49-F238E27FC236}">
                <a16:creationId xmlns:a16="http://schemas.microsoft.com/office/drawing/2014/main" id="{A376F080-C26F-4EC6-A02B-43B39290FB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5604" y="676343"/>
            <a:ext cx="6092792" cy="3442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91;g89c7aa6d40_0_5"/>
          <p:cNvSpPr txBox="1">
            <a:spLocks noGrp="1"/>
          </p:cNvSpPr>
          <p:nvPr>
            <p:ph type="body" sz="half" idx="1"/>
          </p:nvPr>
        </p:nvSpPr>
        <p:spPr>
          <a:xfrm>
            <a:off x="457200" y="1428750"/>
            <a:ext cx="2541069" cy="2281789"/>
          </a:xfrm>
          <a:prstGeom prst="rect">
            <a:avLst/>
          </a:prstGeom>
        </p:spPr>
        <p:txBody>
          <a:bodyPr anchor="ctr"/>
          <a:lstStyle>
            <a:lvl1pPr marL="0">
              <a:spcBef>
                <a:spcPts val="300"/>
              </a:spcBef>
              <a:defRPr sz="1800"/>
            </a:lvl1pPr>
          </a:lstStyle>
          <a:p>
            <a:r>
              <a:rPr lang="en-US" dirty="0"/>
              <a:t>More than</a:t>
            </a:r>
            <a:r>
              <a:rPr dirty="0"/>
              <a:t> 200 years ago, Francis Scott Key wrote </a:t>
            </a:r>
            <a:r>
              <a:rPr i="1" dirty="0"/>
              <a:t>The Star-Spangled Banner</a:t>
            </a:r>
            <a:r>
              <a:rPr dirty="0"/>
              <a:t> about the </a:t>
            </a:r>
            <a:r>
              <a:rPr lang="en-US" dirty="0"/>
              <a:t>U.S.</a:t>
            </a:r>
            <a:r>
              <a:rPr dirty="0"/>
              <a:t> flag.</a:t>
            </a:r>
          </a:p>
        </p:txBody>
      </p:sp>
      <p:pic>
        <p:nvPicPr>
          <p:cNvPr id="179" name="Google Shape;92;g89c7aa6d40_0_5" descr="Google Shape;92;g89c7aa6d40_0_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49" y="1538912"/>
            <a:ext cx="4337951" cy="2065676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BD096B-3C5C-4B1B-9700-FF5B4003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 Scott Key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10;g89c7aa6d40_0_13"/>
          <p:cNvSpPr txBox="1">
            <a:spLocks noGrp="1"/>
          </p:cNvSpPr>
          <p:nvPr>
            <p:ph type="body" sz="quarter" idx="1"/>
          </p:nvPr>
        </p:nvSpPr>
        <p:spPr>
          <a:xfrm>
            <a:off x="4807818" y="1744116"/>
            <a:ext cx="3994500" cy="2106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7850" indent="-514350">
              <a:buFont typeface="+mj-lt"/>
              <a:buAutoNum type="arabicPeriod"/>
            </a:pPr>
            <a:r>
              <a:rPr dirty="0"/>
              <a:t>Color </a:t>
            </a:r>
            <a:r>
              <a:rPr lang="en-US" dirty="0"/>
              <a:t>the</a:t>
            </a:r>
            <a:r>
              <a:rPr dirty="0"/>
              <a:t> symbol.</a:t>
            </a:r>
            <a:endParaRPr lang="en-US" dirty="0"/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Cut out the symbol.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Glue the symbol to a stick.</a:t>
            </a:r>
          </a:p>
        </p:txBody>
      </p:sp>
      <p:pic>
        <p:nvPicPr>
          <p:cNvPr id="187" name="Google Shape;113;g89c7aa6d40_0_13" descr="Google Shape;113;g89c7aa6d40_0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39" y="1326466"/>
            <a:ext cx="3418351" cy="2941429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E70F03-B639-45F5-9BB5-7B006A71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 of the United States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922524-2699-4EF7-89C5-24B59B992490}"/>
              </a:ext>
            </a:extLst>
          </p:cNvPr>
          <p:cNvSpPr txBox="1"/>
          <p:nvPr/>
        </p:nvSpPr>
        <p:spPr>
          <a:xfrm>
            <a:off x="457200" y="1443790"/>
            <a:ext cx="813816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</a:rPr>
              <a:t>An object that represents something.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C9F17C-0D10-4099-B892-8E5805E6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DC4D8-FFCD-4786-AE6D-9E9AF76467E7}"/>
              </a:ext>
            </a:extLst>
          </p:cNvPr>
          <p:cNvSpPr txBox="1"/>
          <p:nvPr/>
        </p:nvSpPr>
        <p:spPr>
          <a:xfrm>
            <a:off x="457200" y="1419008"/>
            <a:ext cx="83162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</a:rPr>
              <a:t>An object that represents the United States.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3EA84F-5265-479C-9CB3-377EEBF0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Symbol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7272</TotalTime>
  <Words>579</Words>
  <Application>Microsoft Office PowerPoint</Application>
  <PresentationFormat>On-screen Show (16:9)</PresentationFormat>
  <Paragraphs>52</Paragraphs>
  <Slides>22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Roboto</vt:lpstr>
      <vt:lpstr>LEARN theme</vt:lpstr>
      <vt:lpstr>PowerPoint Presentation</vt:lpstr>
      <vt:lpstr>Symbols Here, Symbols There, Symbols Everywhere</vt:lpstr>
      <vt:lpstr>Essential Question</vt:lpstr>
      <vt:lpstr>Learning Objectives</vt:lpstr>
      <vt:lpstr>PowerPoint Presentation</vt:lpstr>
      <vt:lpstr>Francis Scott Key</vt:lpstr>
      <vt:lpstr>Symbols of the United States</vt:lpstr>
      <vt:lpstr>Symbol</vt:lpstr>
      <vt:lpstr>U.S. Symbol</vt:lpstr>
      <vt:lpstr>The Statue of Liberty</vt:lpstr>
      <vt:lpstr>The White House</vt:lpstr>
      <vt:lpstr>The Liberty Bell</vt:lpstr>
      <vt:lpstr>Bald Eagle</vt:lpstr>
      <vt:lpstr>American Flag</vt:lpstr>
      <vt:lpstr>Vocabulary Charades</vt:lpstr>
      <vt:lpstr>The Statue of Liberty</vt:lpstr>
      <vt:lpstr>The White House</vt:lpstr>
      <vt:lpstr>The Liberty Bell</vt:lpstr>
      <vt:lpstr>Bald Eagle</vt:lpstr>
      <vt:lpstr>U.S. Flag</vt:lpstr>
      <vt:lpstr>Let’s Test Your Symbol Knowledge!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Symbols Here Symbols There Symbols Everywhere</dc:title>
  <dc:creator>K20 Center</dc:creator>
  <cp:lastModifiedBy>K20 Center</cp:lastModifiedBy>
  <cp:revision>2</cp:revision>
  <dcterms:modified xsi:type="dcterms:W3CDTF">2021-10-14T01:23:16Z</dcterms:modified>
</cp:coreProperties>
</file>