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7"/>
  </p:notesMasterIdLst>
  <p:sldIdLst>
    <p:sldId id="256" r:id="rId3"/>
    <p:sldId id="270" r:id="rId4"/>
    <p:sldId id="262" r:id="rId5"/>
    <p:sldId id="263" r:id="rId6"/>
    <p:sldId id="272" r:id="rId7"/>
    <p:sldId id="265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0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64"/>
    <p:restoredTop sz="73493"/>
  </p:normalViewPr>
  <p:slideViewPr>
    <p:cSldViewPr snapToGrid="0">
      <p:cViewPr varScale="1">
        <p:scale>
          <a:sx n="122" d="100"/>
          <a:sy n="122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Remind students of submission and presentation dates.</a:t>
            </a:r>
            <a:endParaRPr sz="1200" dirty="0"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Play video from </a:t>
            </a: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2:50 to 3:17.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solidFill>
                  <a:srgbClr val="292929"/>
                </a:solidFill>
                <a:highlight>
                  <a:srgbClr val="FFFFFF"/>
                </a:highlight>
              </a:rPr>
              <a:t>List Posts. (2019, February 12). </a:t>
            </a:r>
            <a:r>
              <a:rPr lang="en-US" sz="1400" i="1" dirty="0">
                <a:solidFill>
                  <a:srgbClr val="292929"/>
                </a:solidFill>
                <a:highlight>
                  <a:srgbClr val="FFFFFF"/>
                </a:highlight>
              </a:rPr>
              <a:t>3+ Minutes of people walking into glass compilation</a:t>
            </a:r>
            <a:r>
              <a:rPr lang="en-US" sz="1400" dirty="0">
                <a:solidFill>
                  <a:srgbClr val="292929"/>
                </a:solidFill>
                <a:highlight>
                  <a:srgbClr val="FFFFFF"/>
                </a:highlight>
              </a:rPr>
              <a:t> [Video]. YouTube. </a:t>
            </a:r>
            <a:r>
              <a:rPr lang="en-US" sz="1400" dirty="0"/>
              <a:t>https://</a:t>
            </a:r>
            <a:r>
              <a:rPr lang="en-US" sz="1400" dirty="0" err="1"/>
              <a:t>youtu.be</a:t>
            </a:r>
            <a:r>
              <a:rPr lang="en-US" sz="1400" dirty="0"/>
              <a:t>/ebdZIh0U4Os?t=170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2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USDOTNHTSA. (2015, May 8). </a:t>
            </a:r>
            <a:r>
              <a:rPr lang="en-US" i="1" dirty="0"/>
              <a:t>Second Chance</a:t>
            </a:r>
            <a:r>
              <a:rPr lang="en-US" dirty="0"/>
              <a:t> 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=L62ueMB0E5E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7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8d9a359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78d9a359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</a:t>
            </a:r>
            <a:r>
              <a:rPr lang="en-US" sz="800" dirty="0">
                <a:solidFill>
                  <a:srgbClr val="909090"/>
                </a:solidFill>
              </a:rPr>
              <a:t>Crowell, B. (2006, May 10). Skaters showing Newton's third law. </a:t>
            </a:r>
            <a:r>
              <a:rPr lang="en-US" sz="800" i="1" dirty="0">
                <a:solidFill>
                  <a:srgbClr val="909090"/>
                </a:solidFill>
              </a:rPr>
              <a:t>Wikimedia Commons</a:t>
            </a:r>
            <a:r>
              <a:rPr lang="en-US" sz="800" dirty="0">
                <a:solidFill>
                  <a:srgbClr val="909090"/>
                </a:solidFill>
              </a:rPr>
              <a:t>. https://commons.wikimedia.org/wiki/File:Skaters_showing_newtons_third_law.svg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Give students 15 minutes to find picture and add a hashtag in Padlet. Then, give students 15 minutes to respond to a classmate's picture.</a:t>
            </a:r>
            <a:endParaRPr dirty="0"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fdbeb4e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Allow students 40 minutes to complete this activity.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students, when highlighting, should not highlight every line after the main idea. They should select key points that support the main ideas.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Students’ summaries should take each idea and pull all the evidence together to explain the article in 3–5 sentences.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ga6fdbeb4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85b9f9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7885b9f9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 egg drop video may help to provide learners with some inspiration. For example: https://youtu.be/nsnyl8llfH4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K20 Center. (2020, December 14). </a:t>
            </a:r>
            <a:r>
              <a:rPr lang="en-US" sz="1100" i="1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ICAP - Buckle Up</a:t>
            </a:r>
            <a:r>
              <a:rPr lang="en-US" sz="1100" i="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 [Video]</a:t>
            </a: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00" i="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https://www.youtube.com/watch?v=3OBNpJQxQrs&amp;feature=youtu.be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219496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6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6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BNpJQxQrs&amp;feature=youtu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youtu.be/3OBNpJQxQrs?si=aKqeFKdm8ZR9zBPH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ebdZIh0U4Os?start=170&amp;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youtu.be/ebdZIh0U4Os?t=1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L62ueMB0E5E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L62ueMB0E5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6fdbeb4e0_0_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C.R.U.S.H. &amp; Smush</a:t>
            </a:r>
            <a:endParaRPr dirty="0"/>
          </a:p>
        </p:txBody>
      </p:sp>
      <p:sp>
        <p:nvSpPr>
          <p:cNvPr id="137" name="Google Shape;137;ga6fdbeb4e0_0_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Do the following as you read “</a:t>
            </a:r>
            <a:r>
              <a:rPr lang="en-US" sz="2400" dirty="0">
                <a:solidFill>
                  <a:schemeClr val="tx1"/>
                </a:solidFill>
              </a:rPr>
              <a:t>Physics and Car Safety”</a:t>
            </a:r>
            <a:r>
              <a:rPr lang="en-US" sz="2400" dirty="0"/>
              <a:t>:</a:t>
            </a:r>
            <a:endParaRPr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Circle</a:t>
            </a:r>
            <a:r>
              <a:rPr lang="en-US" sz="2000" dirty="0"/>
              <a:t> any new vocabulary. Look up each definition and, in the margin of the reading, record a sentence that uses each circled word correctly.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Read</a:t>
            </a:r>
            <a:r>
              <a:rPr lang="en-US" sz="2000" dirty="0"/>
              <a:t> the article using your knowledge of the new vocabulary words.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Underline</a:t>
            </a:r>
            <a:r>
              <a:rPr lang="en-US" sz="2000" dirty="0"/>
              <a:t> the vocabulary you already know.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Star </a:t>
            </a:r>
            <a:r>
              <a:rPr lang="en-US" sz="2000" dirty="0"/>
              <a:t>the</a:t>
            </a:r>
            <a:r>
              <a:rPr lang="en-US" sz="2000" b="1" dirty="0"/>
              <a:t> </a:t>
            </a:r>
            <a:r>
              <a:rPr lang="en-US" sz="2000" dirty="0"/>
              <a:t>main ideas throughout the reading.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Highlight</a:t>
            </a:r>
            <a:r>
              <a:rPr lang="en-US" sz="2000" dirty="0"/>
              <a:t> evidence that supports the main idea.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Summarize and condense (</a:t>
            </a:r>
            <a:r>
              <a:rPr lang="en-US" sz="2000" b="1" dirty="0"/>
              <a:t>smush</a:t>
            </a:r>
            <a:r>
              <a:rPr lang="en-US" sz="2000" dirty="0"/>
              <a:t>) the article into your own words. </a:t>
            </a:r>
            <a:endParaRPr sz="2000" dirty="0"/>
          </a:p>
        </p:txBody>
      </p:sp>
      <p:pic>
        <p:nvPicPr>
          <p:cNvPr id="138" name="Google Shape;138;ga6fdbeb4e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80998" y="315151"/>
            <a:ext cx="1218474" cy="8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85b9f974_0_5"/>
          <p:cNvSpPr txBox="1">
            <a:spLocks noGrp="1"/>
          </p:cNvSpPr>
          <p:nvPr>
            <p:ph type="body" idx="1"/>
          </p:nvPr>
        </p:nvSpPr>
        <p:spPr>
          <a:xfrm>
            <a:off x="457199" y="851325"/>
            <a:ext cx="8051275" cy="129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 dirty="0"/>
              <a:t>Let’s learn about two professions that need to understand the physics of car crashes, but from two vastly different angles.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 dirty="0"/>
              <a:t>What kind of research would they need to do on Newton’s laws to be successful at these jobs?</a:t>
            </a: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7885b9f974_0_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975" y="2147324"/>
            <a:ext cx="4375551" cy="226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885b9f974_0_5"/>
          <p:cNvSpPr txBox="1"/>
          <p:nvPr/>
        </p:nvSpPr>
        <p:spPr>
          <a:xfrm>
            <a:off x="2200975" y="4427892"/>
            <a:ext cx="4375551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ICAP - Buckle Up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9" name="Google Shape;143;g6b5dd66c86_0_0">
            <a:extLst>
              <a:ext uri="{FF2B5EF4-FFF2-40B4-BE49-F238E27FC236}">
                <a16:creationId xmlns:a16="http://schemas.microsoft.com/office/drawing/2014/main" id="{8AC63614-E7B2-43E1-B7F7-C42AC5550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208"/>
            <a:ext cx="8229600" cy="49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pic>
        <p:nvPicPr>
          <p:cNvPr id="10" name="Google Shape;145;g6b5dd66c86_0_0">
            <a:extLst>
              <a:ext uri="{FF2B5EF4-FFF2-40B4-BE49-F238E27FC236}">
                <a16:creationId xmlns:a16="http://schemas.microsoft.com/office/drawing/2014/main" id="{7B869A0D-CBD6-432E-BCAC-540786E1810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6253" b="37887"/>
          <a:stretch/>
        </p:blipFill>
        <p:spPr>
          <a:xfrm>
            <a:off x="5596280" y="157170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5dd66c8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sp>
        <p:nvSpPr>
          <p:cNvPr id="144" name="Google Shape;144;g6b5dd66c86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600"/>
              </a:spcAft>
              <a:buSzPts val="1700"/>
              <a:buFont typeface="Calibri"/>
              <a:buChar char="•"/>
            </a:pPr>
            <a:r>
              <a:rPr lang="en-US" sz="2000" dirty="0"/>
              <a:t>Think of a job you are interested in pursuing or find fascinating.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2000" dirty="0"/>
              <a:t>How does that occupation institute safety procedures to reduce momentum on an object? Why are those safety precautions essential to that job?</a:t>
            </a:r>
          </a:p>
        </p:txBody>
      </p:sp>
      <p:pic>
        <p:nvPicPr>
          <p:cNvPr id="145" name="Google Shape;145;g6b5dd66c86_0_0"/>
          <p:cNvPicPr preferRelativeResize="0"/>
          <p:nvPr/>
        </p:nvPicPr>
        <p:blipFill rotWithShape="1">
          <a:blip r:embed="rId3">
            <a:alphaModFix/>
          </a:blip>
          <a:srcRect t="36253" b="37887"/>
          <a:stretch/>
        </p:blipFill>
        <p:spPr>
          <a:xfrm>
            <a:off x="3250315" y="3097530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6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2B9F-FCDE-9875-7677-E4A590C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First Engineering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3AB2-438F-2DFF-106F-12D1893D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Research different types of protective equipment used to reduce the impact of a collision.</a:t>
            </a:r>
          </a:p>
          <a:p>
            <a:r>
              <a:rPr lang="en-US" sz="1800" dirty="0"/>
              <a:t>Create three collisions, improving your safety precaution with each trial.</a:t>
            </a:r>
          </a:p>
          <a:p>
            <a:pPr lvl="1"/>
            <a:r>
              <a:rPr lang="en-US" sz="1800" dirty="0"/>
              <a:t>Trial 1: Observe the effects of a collision without any safety precautions.</a:t>
            </a:r>
          </a:p>
          <a:p>
            <a:pPr lvl="1"/>
            <a:r>
              <a:rPr lang="en-US" sz="1800" dirty="0"/>
              <a:t>Trial 2: Add one safety precaution and observe its effect on the object’s momentum.</a:t>
            </a:r>
          </a:p>
          <a:p>
            <a:pPr lvl="1"/>
            <a:r>
              <a:rPr lang="en-US" sz="1800" dirty="0"/>
              <a:t>Trial 3: Improve the safety precaution and determine how it further reduces the object’s momentum during impact. </a:t>
            </a:r>
          </a:p>
          <a:p>
            <a:r>
              <a:rPr lang="en-US" sz="1800" dirty="0"/>
              <a:t>Use the Safety First Engineering Instructions and Rubric to guide your experiment.</a:t>
            </a:r>
          </a:p>
        </p:txBody>
      </p:sp>
      <p:pic>
        <p:nvPicPr>
          <p:cNvPr id="4" name="Google Shape;145;g6b5dd66c86_0_0">
            <a:extLst>
              <a:ext uri="{FF2B5EF4-FFF2-40B4-BE49-F238E27FC236}">
                <a16:creationId xmlns:a16="http://schemas.microsoft.com/office/drawing/2014/main" id="{181805A2-905A-E332-3FC8-9A4248EF09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6253" b="37887"/>
          <a:stretch/>
        </p:blipFill>
        <p:spPr>
          <a:xfrm>
            <a:off x="6075213" y="757840"/>
            <a:ext cx="2440137" cy="510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78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457200" y="12221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Let’s Present Our Findings</a:t>
            </a:r>
            <a:endParaRPr dirty="0"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457199" y="1045754"/>
            <a:ext cx="828790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Create a </a:t>
            </a:r>
            <a:r>
              <a:rPr lang="en-US" sz="2000" u="sng" dirty="0">
                <a:solidFill>
                  <a:srgbClr val="0097A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Prezi</a:t>
            </a:r>
            <a:r>
              <a:rPr lang="en-US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PowerPoint, or complete the Safety First Engineering Trials packet to share your findings. Include the following: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r>
              <a:rPr lang="en-US" sz="2000" b="1" dirty="0"/>
              <a:t>Introduction &amp; Objectives</a:t>
            </a:r>
            <a:endParaRPr lang="en-US" sz="2000" dirty="0"/>
          </a:p>
          <a:p>
            <a:r>
              <a:rPr lang="en-US" sz="2000" b="1" dirty="0"/>
              <a:t>Materials and Model Construction</a:t>
            </a:r>
            <a:r>
              <a:rPr lang="en-US" sz="2000" dirty="0"/>
              <a:t> (include procedure and pictures)</a:t>
            </a:r>
          </a:p>
          <a:p>
            <a:r>
              <a:rPr lang="en-US" sz="2000" b="1" dirty="0"/>
              <a:t>Three Trial Results</a:t>
            </a:r>
            <a:r>
              <a:rPr lang="en-US" sz="2000" dirty="0"/>
              <a:t> (explain safety improvements and momentum reduction)</a:t>
            </a:r>
          </a:p>
          <a:p>
            <a:r>
              <a:rPr lang="en-US" sz="2000" b="1" dirty="0"/>
              <a:t>Completed Data Table </a:t>
            </a:r>
            <a:r>
              <a:rPr lang="en-US" sz="2000" dirty="0"/>
              <a:t>(provided on page 3 of the Safety First Engineering Trials packet)</a:t>
            </a:r>
          </a:p>
          <a:p>
            <a:r>
              <a:rPr lang="en-US" sz="2000" b="1" dirty="0"/>
              <a:t>Data Table Summary &amp; Conclusion</a:t>
            </a:r>
            <a:r>
              <a:rPr lang="en-US" sz="2000" dirty="0"/>
              <a:t> (summarize results using speed, momentum, acceleration, and force)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Buckle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Physical Science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744173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happens when two objects interact with each other?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important constraints can help reduce changes occurring on an object in motion?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38212"/>
            <a:ext cx="7886700" cy="79982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738032"/>
            <a:ext cx="7885112" cy="2833968"/>
          </a:xfrm>
        </p:spPr>
        <p:txBody>
          <a:bodyPr rtlCol="0">
            <a:normAutofit fontScale="25000" lnSpcReduction="20000"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9600" dirty="0"/>
              <a:t>Examine and explain evidence of Newton’s laws.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9600" dirty="0"/>
              <a:t>Identify real-world problems with solutions that require an understanding of the direction of energy by forces.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9600" dirty="0"/>
              <a:t>Carry out an investigation showing that increasing the time in which a collision occurs will decrease the force acting on an object.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9600" dirty="0"/>
              <a:t>Design constraints that minimize (reduce) the force on an object during a collision.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27708-95EF-1FFC-2470-E8BCC90F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C610-E76A-210E-3EDE-749CB4E2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4069977"/>
            <a:ext cx="8426823" cy="832224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solidFill>
                  <a:schemeClr val="accent3"/>
                </a:solidFill>
              </a:rPr>
              <a:t>While watching this video (2:50 to 3:17), think of what is occurring. What do you notice about it?</a:t>
            </a:r>
            <a:br>
              <a:rPr lang="en-US" dirty="0"/>
            </a:br>
            <a:r>
              <a:rPr lang="en-US" dirty="0">
                <a:hlinkClick r:id="rId4"/>
              </a:rPr>
              <a:t>3+ Minutes of People Walking Into Glass Compilation</a:t>
            </a:r>
            <a:endParaRPr lang="en-US" dirty="0"/>
          </a:p>
        </p:txBody>
      </p:sp>
      <p:pic>
        <p:nvPicPr>
          <p:cNvPr id="3" name="Online Media 2" descr="3+ MINUTES OF PEOPLE WALKING INTO GLASS COMPILATION">
            <a:hlinkClick r:id="" action="ppaction://media"/>
            <a:extLst>
              <a:ext uri="{FF2B5EF4-FFF2-40B4-BE49-F238E27FC236}">
                <a16:creationId xmlns:a16="http://schemas.microsoft.com/office/drawing/2014/main" id="{DD08547D-9F2D-0396-0821-E281F7FA3F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4682" y="241300"/>
            <a:ext cx="6364941" cy="35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7305-E72B-0511-2B0D-1ADF5810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hlinkClick r:id="rId4"/>
              </a:rPr>
              <a:t>Second Chance</a:t>
            </a:r>
            <a:endParaRPr lang="en-US" dirty="0"/>
          </a:p>
        </p:txBody>
      </p:sp>
      <p:pic>
        <p:nvPicPr>
          <p:cNvPr id="3" name="Online Media 2" descr="Second Chance">
            <a:hlinkClick r:id="" action="ppaction://media"/>
            <a:extLst>
              <a:ext uri="{FF2B5EF4-FFF2-40B4-BE49-F238E27FC236}">
                <a16:creationId xmlns:a16="http://schemas.microsoft.com/office/drawing/2014/main" id="{B770634F-1327-4A3B-EBD1-77D475AB87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0056" y="298414"/>
            <a:ext cx="7023887" cy="396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Initial Model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Create an initial model </a:t>
            </a: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of the forces that occur during a collision (such as a car crash or a person running into glass doors).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Compare your model with your group members’ models. List similarities and differences among your peers.</a:t>
            </a:r>
            <a:endParaRPr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464" y="189905"/>
            <a:ext cx="2913224" cy="291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l="10168" t="37985" r="10617" b="40838"/>
          <a:stretch/>
        </p:blipFill>
        <p:spPr>
          <a:xfrm>
            <a:off x="4836424" y="3103129"/>
            <a:ext cx="3561303" cy="95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d9a3591c_0_7"/>
          <p:cNvSpPr txBox="1">
            <a:spLocks noGrp="1"/>
          </p:cNvSpPr>
          <p:nvPr>
            <p:ph type="body" idx="1"/>
          </p:nvPr>
        </p:nvSpPr>
        <p:spPr>
          <a:xfrm>
            <a:off x="368950" y="1733566"/>
            <a:ext cx="4203050" cy="243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Isaac Newton </a:t>
            </a:r>
            <a:r>
              <a:rPr lang="en-US" sz="2200" dirty="0"/>
              <a:t>was a physicist and mathematician who lived from 1642 to 1727. </a:t>
            </a:r>
            <a:endParaRPr sz="22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Newton’s Third Law: </a:t>
            </a:r>
            <a:r>
              <a:rPr lang="en-US" sz="2200" dirty="0"/>
              <a:t>For every action, there is an equal and opposite reaction. 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19" name="Google Shape;119;g78d9a3591c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663" y="1623396"/>
            <a:ext cx="2941525" cy="24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8d9a3591c_0_7"/>
          <p:cNvSpPr txBox="1">
            <a:spLocks noGrp="1"/>
          </p:cNvSpPr>
          <p:nvPr>
            <p:ph type="body" idx="4294967295"/>
          </p:nvPr>
        </p:nvSpPr>
        <p:spPr>
          <a:xfrm>
            <a:off x="5009154" y="4010362"/>
            <a:ext cx="3091560" cy="27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200" dirty="0">
                <a:solidFill>
                  <a:schemeClr val="tx1"/>
                </a:solidFill>
              </a:rPr>
              <a:t>These ice skaters illustrate Newton’s third law.</a:t>
            </a:r>
            <a:endParaRPr sz="1200" dirty="0">
              <a:solidFill>
                <a:schemeClr val="tx1"/>
              </a:solidFill>
            </a:endParaRPr>
          </a:p>
        </p:txBody>
      </p:sp>
      <p:cxnSp>
        <p:nvCxnSpPr>
          <p:cNvPr id="121" name="Google Shape;121;g78d9a3591c_0_7"/>
          <p:cNvCxnSpPr/>
          <p:nvPr/>
        </p:nvCxnSpPr>
        <p:spPr>
          <a:xfrm>
            <a:off x="6033654" y="2969004"/>
            <a:ext cx="100445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Google Shape;122;g78d9a3591c_0_7"/>
          <p:cNvCxnSpPr/>
          <p:nvPr/>
        </p:nvCxnSpPr>
        <p:spPr>
          <a:xfrm rot="10800000">
            <a:off x="6554934" y="2851240"/>
            <a:ext cx="36368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3" name="Google Shape;123;g78d9a3591c_0_7"/>
          <p:cNvCxnSpPr/>
          <p:nvPr/>
        </p:nvCxnSpPr>
        <p:spPr>
          <a:xfrm>
            <a:off x="6120247" y="2851240"/>
            <a:ext cx="36368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4" name="Google Shape;124;g78d9a3591c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Newton’s Third Law of Motion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Pick a Pic</a:t>
            </a:r>
            <a:endParaRPr dirty="0"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083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Choose a photo that shows a reaction similar to the ones we saw in the videos. Add your picture to Padlet.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 Padlet, add a hashtag to your photo that describes what the photo is about (“#</a:t>
            </a:r>
            <a:r>
              <a:rPr lang="en-US" sz="2400" dirty="0" err="1"/>
              <a:t>carcrash</a:t>
            </a:r>
            <a:r>
              <a:rPr lang="en-US" sz="2400" dirty="0"/>
              <a:t>”).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sz="2400" dirty="0"/>
              <a:t>Do a Gallery Walk of your classmates’ pictures. Choose one that hasn’t been selected by another student yet. Add a hashtag and explain how it reflects Newton’s Third Law.</a:t>
            </a:r>
            <a:endParaRPr sz="2400" dirty="0"/>
          </a:p>
        </p:txBody>
      </p:sp>
      <p:pic>
        <p:nvPicPr>
          <p:cNvPr id="131" name="Google Shape;1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3095" y="-159734"/>
            <a:ext cx="1717825" cy="15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1163</TotalTime>
  <Words>952</Words>
  <Application>Microsoft Macintosh PowerPoint</Application>
  <PresentationFormat>On-screen Show (16:9)</PresentationFormat>
  <Paragraphs>75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Buckle Up</vt:lpstr>
      <vt:lpstr>Essential Questions</vt:lpstr>
      <vt:lpstr>Learning Objectives</vt:lpstr>
      <vt:lpstr>While watching this video (2:50 to 3:17), think of what is occurring. What do you notice about it? 3+ Minutes of People Walking Into Glass Compilation</vt:lpstr>
      <vt:lpstr>Second Chance</vt:lpstr>
      <vt:lpstr>Initial Model</vt:lpstr>
      <vt:lpstr>Newton’s Third Law of Motion</vt:lpstr>
      <vt:lpstr>Pick a Pic</vt:lpstr>
      <vt:lpstr>C.R.U.S.H. &amp; Smush</vt:lpstr>
      <vt:lpstr>Safety First Engineering</vt:lpstr>
      <vt:lpstr>Safety First Engineering</vt:lpstr>
      <vt:lpstr>Safety First Engineering </vt:lpstr>
      <vt:lpstr>Let’s Present Our Findings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Gracia, Ann M.</dc:creator>
  <cp:keywords/>
  <dc:description/>
  <cp:lastModifiedBy>Halstied, Laura E.</cp:lastModifiedBy>
  <cp:revision>10</cp:revision>
  <dcterms:created xsi:type="dcterms:W3CDTF">2025-08-05T20:58:42Z</dcterms:created>
  <dcterms:modified xsi:type="dcterms:W3CDTF">2026-07-15T15:48:55Z</dcterms:modified>
  <cp:category/>
</cp:coreProperties>
</file>